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6" r:id="rId3"/>
    <p:sldId id="315" r:id="rId4"/>
    <p:sldId id="318" r:id="rId5"/>
    <p:sldId id="321" r:id="rId6"/>
    <p:sldId id="319" r:id="rId7"/>
    <p:sldId id="272" r:id="rId8"/>
    <p:sldId id="320" r:id="rId9"/>
    <p:sldId id="280" r:id="rId10"/>
    <p:sldId id="279" r:id="rId11"/>
    <p:sldId id="281" r:id="rId12"/>
    <p:sldId id="282" r:id="rId13"/>
    <p:sldId id="312" r:id="rId14"/>
  </p:sldIdLst>
  <p:sldSz cx="9144000" cy="6858000" type="screen4x3"/>
  <p:notesSz cx="6797675" cy="9926638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91" autoAdjust="0"/>
  </p:normalViewPr>
  <p:slideViewPr>
    <p:cSldViewPr>
      <p:cViewPr varScale="1">
        <p:scale>
          <a:sx n="54" d="100"/>
          <a:sy n="54" d="100"/>
        </p:scale>
        <p:origin x="84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784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6.xml"/><Relationship Id="rId4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anni\Rosmundur$\Yfirstj&#243;rn\Anna&#240;\Skrif%20H&#250;sn&#230;&#240;i\Tables%20OOH%20april%202019_me&#240;_l&#237;nuritu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s-IS"/>
              <a:t>The</a:t>
            </a:r>
            <a:r>
              <a:rPr lang="is-IS" baseline="0"/>
              <a:t> CPI, BCI and Wage index in Iceland 1994-2018, March 1997=100</a:t>
            </a:r>
            <a:endParaRPr lang="is-I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'Appendix 1'!$B$2</c:f>
              <c:strCache>
                <c:ptCount val="1"/>
                <c:pt idx="0">
                  <c:v>CPI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'Appendix 1'!$A$3:$A$27</c:f>
              <c:numCache>
                <c:formatCode>General</c:formatCode>
                <c:ptCount val="25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  <c:pt idx="22">
                  <c:v>2016</c:v>
                </c:pt>
                <c:pt idx="23">
                  <c:v>2017</c:v>
                </c:pt>
                <c:pt idx="24">
                  <c:v>2018</c:v>
                </c:pt>
              </c:numCache>
            </c:numRef>
          </c:cat>
          <c:val>
            <c:numRef>
              <c:f>'Appendix 1'!$B$3:$B$27</c:f>
              <c:numCache>
                <c:formatCode>0.0</c:formatCode>
                <c:ptCount val="25"/>
                <c:pt idx="0">
                  <c:v>95.459641255605391</c:v>
                </c:pt>
                <c:pt idx="1">
                  <c:v>97.085201793721964</c:v>
                </c:pt>
                <c:pt idx="2">
                  <c:v>99.271300448430495</c:v>
                </c:pt>
                <c:pt idx="3">
                  <c:v>101.06502242152466</c:v>
                </c:pt>
                <c:pt idx="4">
                  <c:v>102.74663677130044</c:v>
                </c:pt>
                <c:pt idx="5">
                  <c:v>106.27802690582959</c:v>
                </c:pt>
                <c:pt idx="6">
                  <c:v>111.60313901345292</c:v>
                </c:pt>
                <c:pt idx="7">
                  <c:v>119.05829596412556</c:v>
                </c:pt>
                <c:pt idx="8">
                  <c:v>124.77578475336321</c:v>
                </c:pt>
                <c:pt idx="9">
                  <c:v>127.41031390134529</c:v>
                </c:pt>
                <c:pt idx="10">
                  <c:v>131.50224215246601</c:v>
                </c:pt>
                <c:pt idx="11">
                  <c:v>136.82735426009</c:v>
                </c:pt>
                <c:pt idx="12">
                  <c:v>146.07623318385652</c:v>
                </c:pt>
                <c:pt idx="13">
                  <c:v>153.41928251121075</c:v>
                </c:pt>
                <c:pt idx="14">
                  <c:v>172.47757847533632</c:v>
                </c:pt>
                <c:pt idx="15">
                  <c:v>193.16143497757847</c:v>
                </c:pt>
                <c:pt idx="16">
                  <c:v>203.5874439461883</c:v>
                </c:pt>
                <c:pt idx="17">
                  <c:v>211.71524663677127</c:v>
                </c:pt>
                <c:pt idx="18">
                  <c:v>222.70179372197308</c:v>
                </c:pt>
                <c:pt idx="19">
                  <c:v>231.33408071748875</c:v>
                </c:pt>
                <c:pt idx="20">
                  <c:v>236.04260089686099</c:v>
                </c:pt>
                <c:pt idx="21">
                  <c:v>239.91031390134501</c:v>
                </c:pt>
                <c:pt idx="22">
                  <c:v>244.00224215246601</c:v>
                </c:pt>
                <c:pt idx="23">
                  <c:v>248.3183856502242</c:v>
                </c:pt>
                <c:pt idx="24">
                  <c:v>254.93273542600895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89B-4233-B4FD-26B2BEA1713A}"/>
            </c:ext>
          </c:extLst>
        </c:ser>
        <c:ser>
          <c:idx val="1"/>
          <c:order val="1"/>
          <c:tx>
            <c:strRef>
              <c:f>'Appendix 1'!$C$2</c:f>
              <c:strCache>
                <c:ptCount val="1"/>
                <c:pt idx="0">
                  <c:v>CPI less housing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'Appendix 1'!$A$3:$A$27</c:f>
              <c:numCache>
                <c:formatCode>General</c:formatCode>
                <c:ptCount val="25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  <c:pt idx="22">
                  <c:v>2016</c:v>
                </c:pt>
                <c:pt idx="23">
                  <c:v>2017</c:v>
                </c:pt>
                <c:pt idx="24">
                  <c:v>2018</c:v>
                </c:pt>
              </c:numCache>
            </c:numRef>
          </c:cat>
          <c:val>
            <c:numRef>
              <c:f>'Appendix 1'!$C$3:$C$27</c:f>
              <c:numCache>
                <c:formatCode>0.0</c:formatCode>
                <c:ptCount val="25"/>
                <c:pt idx="0">
                  <c:v>95.402298850574724</c:v>
                </c:pt>
                <c:pt idx="1">
                  <c:v>96.770662287903676</c:v>
                </c:pt>
                <c:pt idx="2">
                  <c:v>99.343185550082097</c:v>
                </c:pt>
                <c:pt idx="3">
                  <c:v>100.98522167487684</c:v>
                </c:pt>
                <c:pt idx="4">
                  <c:v>102.13464696223318</c:v>
                </c:pt>
                <c:pt idx="5">
                  <c:v>104.59770114942528</c:v>
                </c:pt>
                <c:pt idx="6">
                  <c:v>108.37438423645321</c:v>
                </c:pt>
                <c:pt idx="7">
                  <c:v>115.7088122605364</c:v>
                </c:pt>
                <c:pt idx="8">
                  <c:v>121.07279693486591</c:v>
                </c:pt>
                <c:pt idx="9">
                  <c:v>121.94854953475644</c:v>
                </c:pt>
                <c:pt idx="10">
                  <c:v>124.52107279693487</c:v>
                </c:pt>
                <c:pt idx="11">
                  <c:v>125.67049808429118</c:v>
                </c:pt>
                <c:pt idx="12">
                  <c:v>131.74603174603175</c:v>
                </c:pt>
                <c:pt idx="13">
                  <c:v>135.03010399562123</c:v>
                </c:pt>
                <c:pt idx="14">
                  <c:v>151.50519978106186</c:v>
                </c:pt>
                <c:pt idx="15">
                  <c:v>175.91680350301039</c:v>
                </c:pt>
                <c:pt idx="16">
                  <c:v>189.10782703886153</c:v>
                </c:pt>
                <c:pt idx="17">
                  <c:v>196.38752052545158</c:v>
                </c:pt>
                <c:pt idx="18">
                  <c:v>206.78708264915161</c:v>
                </c:pt>
                <c:pt idx="19">
                  <c:v>214.72359058565957</c:v>
                </c:pt>
                <c:pt idx="20">
                  <c:v>216.420361247947</c:v>
                </c:pt>
                <c:pt idx="21">
                  <c:v>216.69403393541327</c:v>
                </c:pt>
                <c:pt idx="22">
                  <c:v>216.42036124794743</c:v>
                </c:pt>
                <c:pt idx="23">
                  <c:v>211.60372194854955</c:v>
                </c:pt>
                <c:pt idx="24">
                  <c:v>213.40996168582373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89B-4233-B4FD-26B2BEA1713A}"/>
            </c:ext>
          </c:extLst>
        </c:ser>
        <c:ser>
          <c:idx val="2"/>
          <c:order val="2"/>
          <c:tx>
            <c:strRef>
              <c:f>'Appendix 1'!$D$2</c:f>
              <c:strCache>
                <c:ptCount val="1"/>
                <c:pt idx="0">
                  <c:v>Wage index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'Appendix 1'!$A$3:$A$27</c:f>
              <c:numCache>
                <c:formatCode>General</c:formatCode>
                <c:ptCount val="25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  <c:pt idx="22">
                  <c:v>2016</c:v>
                </c:pt>
                <c:pt idx="23">
                  <c:v>2017</c:v>
                </c:pt>
                <c:pt idx="24">
                  <c:v>2018</c:v>
                </c:pt>
              </c:numCache>
            </c:numRef>
          </c:cat>
          <c:val>
            <c:numRef>
              <c:f>'Appendix 1'!$D$3:$D$27</c:f>
              <c:numCache>
                <c:formatCode>0.0</c:formatCode>
                <c:ptCount val="25"/>
                <c:pt idx="0">
                  <c:v>88.896321070234123</c:v>
                </c:pt>
                <c:pt idx="1">
                  <c:v>92.909698996655521</c:v>
                </c:pt>
                <c:pt idx="2">
                  <c:v>98.862876254180605</c:v>
                </c:pt>
                <c:pt idx="3">
                  <c:v>104.21404682274249</c:v>
                </c:pt>
                <c:pt idx="4">
                  <c:v>113.9799331103679</c:v>
                </c:pt>
                <c:pt idx="5">
                  <c:v>121.73913043478262</c:v>
                </c:pt>
                <c:pt idx="6">
                  <c:v>129.83277591973243</c:v>
                </c:pt>
                <c:pt idx="7">
                  <c:v>141.33779264214047</c:v>
                </c:pt>
                <c:pt idx="8">
                  <c:v>151.43812709030101</c:v>
                </c:pt>
                <c:pt idx="9">
                  <c:v>159.93311036789297</c:v>
                </c:pt>
                <c:pt idx="10">
                  <c:v>167.42474916387962</c:v>
                </c:pt>
                <c:pt idx="11">
                  <c:v>178.72909698996656</c:v>
                </c:pt>
                <c:pt idx="12">
                  <c:v>195.78595317725751</c:v>
                </c:pt>
                <c:pt idx="13">
                  <c:v>213.44481605351172</c:v>
                </c:pt>
                <c:pt idx="14">
                  <c:v>230.76923076923075</c:v>
                </c:pt>
                <c:pt idx="15">
                  <c:v>239.86622073578596</c:v>
                </c:pt>
                <c:pt idx="16">
                  <c:v>251.371237458194</c:v>
                </c:pt>
                <c:pt idx="17">
                  <c:v>268.39999999999998</c:v>
                </c:pt>
                <c:pt idx="18">
                  <c:v>289.29765886287623</c:v>
                </c:pt>
                <c:pt idx="19">
                  <c:v>305.68561872909703</c:v>
                </c:pt>
                <c:pt idx="20">
                  <c:v>323.41137123745818</c:v>
                </c:pt>
                <c:pt idx="21">
                  <c:v>346.62207357859535</c:v>
                </c:pt>
                <c:pt idx="22">
                  <c:v>386.02006688963212</c:v>
                </c:pt>
                <c:pt idx="23">
                  <c:v>412.44147157190599</c:v>
                </c:pt>
                <c:pt idx="24">
                  <c:v>439.06354515050168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89B-4233-B4FD-26B2BEA1713A}"/>
            </c:ext>
          </c:extLst>
        </c:ser>
        <c:ser>
          <c:idx val="3"/>
          <c:order val="3"/>
          <c:tx>
            <c:strRef>
              <c:f>'Appendix 1'!$E$2</c:f>
              <c:strCache>
                <c:ptCount val="1"/>
                <c:pt idx="0">
                  <c:v>Building cost index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'Appendix 1'!$A$3:$A$27</c:f>
              <c:numCache>
                <c:formatCode>General</c:formatCode>
                <c:ptCount val="25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  <c:pt idx="17">
                  <c:v>2011</c:v>
                </c:pt>
                <c:pt idx="18">
                  <c:v>2012</c:v>
                </c:pt>
                <c:pt idx="19">
                  <c:v>2013</c:v>
                </c:pt>
                <c:pt idx="20">
                  <c:v>2014</c:v>
                </c:pt>
                <c:pt idx="21">
                  <c:v>2015</c:v>
                </c:pt>
                <c:pt idx="22">
                  <c:v>2016</c:v>
                </c:pt>
                <c:pt idx="23">
                  <c:v>2017</c:v>
                </c:pt>
                <c:pt idx="24">
                  <c:v>2018</c:v>
                </c:pt>
              </c:numCache>
            </c:numRef>
          </c:cat>
          <c:val>
            <c:numRef>
              <c:f>'Appendix 1'!$E$3:$E$27</c:f>
              <c:numCache>
                <c:formatCode>0.0</c:formatCode>
                <c:ptCount val="25"/>
                <c:pt idx="0">
                  <c:v>90.095129375951274</c:v>
                </c:pt>
                <c:pt idx="1">
                  <c:v>92.987062404870613</c:v>
                </c:pt>
                <c:pt idx="2">
                  <c:v>97.473363774733656</c:v>
                </c:pt>
                <c:pt idx="3">
                  <c:v>101.83409436834094</c:v>
                </c:pt>
                <c:pt idx="4">
                  <c:v>105.39193302891931</c:v>
                </c:pt>
                <c:pt idx="5">
                  <c:v>107.77016742770167</c:v>
                </c:pt>
                <c:pt idx="6">
                  <c:v>111.14155251141553</c:v>
                </c:pt>
                <c:pt idx="7">
                  <c:v>117.99086757990867</c:v>
                </c:pt>
                <c:pt idx="8">
                  <c:v>126.59436834094366</c:v>
                </c:pt>
                <c:pt idx="9">
                  <c:v>130.73439878234399</c:v>
                </c:pt>
                <c:pt idx="10">
                  <c:v>136.36605783866059</c:v>
                </c:pt>
                <c:pt idx="11">
                  <c:v>143.56164383561642</c:v>
                </c:pt>
                <c:pt idx="12">
                  <c:v>155.85235920852358</c:v>
                </c:pt>
                <c:pt idx="13">
                  <c:v>170.07229832572295</c:v>
                </c:pt>
                <c:pt idx="14">
                  <c:v>197.91856925418568</c:v>
                </c:pt>
                <c:pt idx="15">
                  <c:v>223.47412480974126</c:v>
                </c:pt>
                <c:pt idx="16">
                  <c:v>232.27168949771695</c:v>
                </c:pt>
                <c:pt idx="17">
                  <c:v>247.39345509893451</c:v>
                </c:pt>
                <c:pt idx="18">
                  <c:v>262.04337899543378</c:v>
                </c:pt>
                <c:pt idx="19">
                  <c:v>271.16057838660583</c:v>
                </c:pt>
                <c:pt idx="20">
                  <c:v>275.18645357686455</c:v>
                </c:pt>
                <c:pt idx="21">
                  <c:v>287.47716894977168</c:v>
                </c:pt>
                <c:pt idx="22">
                  <c:v>298.28006088280063</c:v>
                </c:pt>
                <c:pt idx="23">
                  <c:v>303.74429223744295</c:v>
                </c:pt>
                <c:pt idx="24">
                  <c:v>318.67579908675793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89B-4233-B4FD-26B2BEA171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4984704"/>
        <c:axId val="124994688"/>
      </c:lineChart>
      <c:catAx>
        <c:axId val="12498470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s-IS"/>
          </a:p>
        </c:txPr>
        <c:crossAx val="124994688"/>
        <c:crosses val="autoZero"/>
        <c:auto val="1"/>
        <c:lblAlgn val="ctr"/>
        <c:lblOffset val="100"/>
        <c:noMultiLvlLbl val="0"/>
      </c:catAx>
      <c:valAx>
        <c:axId val="124994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6350">
            <a:solidFill>
              <a:schemeClr val="bg2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s-IS"/>
          </a:p>
        </c:txPr>
        <c:crossAx val="124984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5469278251575876E-2"/>
          <c:y val="0.9088050246305952"/>
          <c:w val="0.75475080157916552"/>
          <c:h val="7.05498168758185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s-I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is-I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C74C3-18A6-45A1-9516-48CD9310B6F8}" type="datetimeFigureOut">
              <a:rPr lang="is-IS" smtClean="0"/>
              <a:t>3.5.2019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68761-9A83-414C-8412-72BB63B273D5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864861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26045-2E24-4897-88EA-A67BC93DA705}" type="datetimeFigureOut">
              <a:rPr lang="is-IS" smtClean="0"/>
              <a:t>3.5.2019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E207D-5630-459C-8504-18A396793268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585496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E207D-5630-459C-8504-18A396793268}" type="slidenum">
              <a:rPr lang="is-IS" smtClean="0"/>
              <a:t>5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58410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Highlights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2004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Banks enter the market with new loan opportunities for consumers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2009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Economic collapse, banking crashes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2013-2017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Wage increases, tourism reaches new heights, immigration increases demand for housing</a:t>
            </a:r>
            <a:r>
              <a:rPr lang="en-US" dirty="0" smtClean="0"/>
              <a:t> </a:t>
            </a:r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E207D-5630-459C-8504-18A396793268}" type="slidenum">
              <a:rPr lang="is-IS" smtClean="0"/>
              <a:t>7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842351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s-IS" dirty="0" err="1" smtClean="0"/>
              <a:t>Negative</a:t>
            </a:r>
            <a:r>
              <a:rPr lang="is-IS" dirty="0" smtClean="0"/>
              <a:t> </a:t>
            </a:r>
            <a:r>
              <a:rPr lang="is-IS" dirty="0" err="1" smtClean="0"/>
              <a:t>change</a:t>
            </a:r>
            <a:r>
              <a:rPr lang="is-IS" dirty="0" smtClean="0"/>
              <a:t> </a:t>
            </a:r>
            <a:r>
              <a:rPr lang="is-IS" dirty="0" err="1" smtClean="0"/>
              <a:t>rent</a:t>
            </a:r>
            <a:r>
              <a:rPr lang="is-IS" dirty="0" smtClean="0"/>
              <a:t> </a:t>
            </a:r>
            <a:r>
              <a:rPr lang="is-IS" dirty="0" err="1" smtClean="0"/>
              <a:t>increases</a:t>
            </a:r>
            <a:r>
              <a:rPr lang="is-IS" dirty="0" smtClean="0"/>
              <a:t> </a:t>
            </a:r>
            <a:r>
              <a:rPr lang="is-IS" dirty="0" err="1" smtClean="0"/>
              <a:t>more</a:t>
            </a:r>
            <a:r>
              <a:rPr lang="is-IS" dirty="0" smtClean="0"/>
              <a:t> </a:t>
            </a:r>
            <a:r>
              <a:rPr lang="is-IS" dirty="0" err="1" smtClean="0"/>
              <a:t>than</a:t>
            </a:r>
            <a:r>
              <a:rPr lang="is-IS" dirty="0" smtClean="0"/>
              <a:t> </a:t>
            </a:r>
            <a:r>
              <a:rPr lang="is-IS" dirty="0" err="1" smtClean="0"/>
              <a:t>imputed</a:t>
            </a:r>
            <a:r>
              <a:rPr lang="is-IS" dirty="0" smtClean="0"/>
              <a:t> </a:t>
            </a:r>
            <a:r>
              <a:rPr lang="is-IS" dirty="0" err="1" smtClean="0"/>
              <a:t>rent</a:t>
            </a:r>
            <a:endParaRPr lang="is-IS" dirty="0" smtClean="0"/>
          </a:p>
          <a:p>
            <a:r>
              <a:rPr lang="is-IS" dirty="0" err="1" smtClean="0"/>
              <a:t>Positive</a:t>
            </a:r>
            <a:r>
              <a:rPr lang="is-IS" dirty="0" smtClean="0"/>
              <a:t> </a:t>
            </a:r>
            <a:r>
              <a:rPr lang="is-IS" dirty="0" err="1" smtClean="0"/>
              <a:t>change</a:t>
            </a:r>
            <a:r>
              <a:rPr lang="is-IS" baseline="0" dirty="0" smtClean="0"/>
              <a:t> </a:t>
            </a:r>
            <a:r>
              <a:rPr lang="is-IS" baseline="0" dirty="0" err="1" smtClean="0"/>
              <a:t>imputed</a:t>
            </a:r>
            <a:r>
              <a:rPr lang="is-IS" baseline="0" dirty="0" smtClean="0"/>
              <a:t> </a:t>
            </a:r>
            <a:r>
              <a:rPr lang="is-IS" baseline="0" dirty="0" err="1" smtClean="0"/>
              <a:t>rent</a:t>
            </a:r>
            <a:r>
              <a:rPr lang="is-IS" baseline="0" dirty="0" smtClean="0"/>
              <a:t> </a:t>
            </a:r>
            <a:r>
              <a:rPr lang="is-IS" baseline="0" dirty="0" err="1" smtClean="0"/>
              <a:t>incresases</a:t>
            </a:r>
            <a:r>
              <a:rPr lang="is-IS" baseline="0" dirty="0" smtClean="0"/>
              <a:t> </a:t>
            </a:r>
            <a:r>
              <a:rPr lang="is-IS" baseline="0" dirty="0" err="1" smtClean="0"/>
              <a:t>more</a:t>
            </a:r>
            <a:r>
              <a:rPr lang="is-IS" baseline="0" dirty="0" smtClean="0"/>
              <a:t> </a:t>
            </a:r>
            <a:r>
              <a:rPr lang="is-IS" baseline="0" dirty="0" err="1" smtClean="0"/>
              <a:t>than</a:t>
            </a:r>
            <a:r>
              <a:rPr lang="is-IS" baseline="0" dirty="0" smtClean="0"/>
              <a:t> </a:t>
            </a:r>
            <a:r>
              <a:rPr lang="is-IS" baseline="0" dirty="0" err="1" smtClean="0"/>
              <a:t>rent</a:t>
            </a:r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E207D-5630-459C-8504-18A396793268}" type="slidenum">
              <a:rPr lang="is-IS" smtClean="0"/>
              <a:t>8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448140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E207D-5630-459C-8504-18A396793268}" type="slidenum">
              <a:rPr lang="is-IS" smtClean="0"/>
              <a:t>9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4009451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E207D-5630-459C-8504-18A396793268}" type="slidenum">
              <a:rPr lang="is-IS" smtClean="0"/>
              <a:t>12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790111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s-IS" dirty="0" smtClean="0"/>
              <a:t>Weighted capital </a:t>
            </a:r>
            <a:r>
              <a:rPr lang="is-IS" dirty="0" smtClean="0"/>
              <a:t>stock </a:t>
            </a:r>
            <a:r>
              <a:rPr lang="is-IS" dirty="0" smtClean="0"/>
              <a:t>index 21 per</a:t>
            </a:r>
            <a:r>
              <a:rPr lang="is-IS" baseline="0" dirty="0" smtClean="0"/>
              <a:t> cent higher.</a:t>
            </a:r>
          </a:p>
          <a:p>
            <a:r>
              <a:rPr lang="is-IS" baseline="0" dirty="0" err="1" smtClean="0"/>
              <a:t>Real</a:t>
            </a:r>
            <a:r>
              <a:rPr lang="is-IS" baseline="0" dirty="0" smtClean="0"/>
              <a:t> </a:t>
            </a:r>
            <a:r>
              <a:rPr lang="is-IS" baseline="0" dirty="0" err="1" smtClean="0"/>
              <a:t>rate</a:t>
            </a:r>
            <a:r>
              <a:rPr lang="is-IS" baseline="0" dirty="0" smtClean="0"/>
              <a:t> -8.9, </a:t>
            </a:r>
            <a:r>
              <a:rPr lang="is-IS" baseline="0" dirty="0" err="1" smtClean="0"/>
              <a:t>Nominal</a:t>
            </a:r>
            <a:r>
              <a:rPr lang="is-IS" baseline="0" dirty="0" smtClean="0"/>
              <a:t> </a:t>
            </a:r>
            <a:r>
              <a:rPr lang="is-IS" baseline="0" dirty="0" err="1" smtClean="0"/>
              <a:t>rate</a:t>
            </a:r>
            <a:r>
              <a:rPr lang="is-IS" baseline="0" dirty="0" smtClean="0"/>
              <a:t> -64.2</a:t>
            </a:r>
          </a:p>
          <a:p>
            <a:r>
              <a:rPr lang="is-IS" baseline="0" dirty="0" smtClean="0"/>
              <a:t>(3.5 -3.6           (16-5.7)</a:t>
            </a:r>
          </a:p>
          <a:p>
            <a:r>
              <a:rPr lang="is-IS" baseline="0" dirty="0" err="1" smtClean="0"/>
              <a:t>Average</a:t>
            </a:r>
            <a:r>
              <a:rPr lang="is-IS" baseline="0" dirty="0" smtClean="0"/>
              <a:t> </a:t>
            </a:r>
            <a:r>
              <a:rPr lang="is-IS" baseline="0" dirty="0" err="1" smtClean="0"/>
              <a:t>weight</a:t>
            </a:r>
            <a:r>
              <a:rPr lang="is-IS" baseline="0" dirty="0" smtClean="0"/>
              <a:t> 17%   53.8% </a:t>
            </a:r>
          </a:p>
          <a:p>
            <a:r>
              <a:rPr lang="is-IS" baseline="0" dirty="0" err="1" smtClean="0"/>
              <a:t>Annuity</a:t>
            </a:r>
            <a:r>
              <a:rPr lang="is-IS" baseline="0" dirty="0" smtClean="0"/>
              <a:t> </a:t>
            </a:r>
            <a:r>
              <a:rPr lang="is-IS" baseline="0" dirty="0" err="1" smtClean="0"/>
              <a:t>Effect</a:t>
            </a:r>
            <a:r>
              <a:rPr lang="is-IS" baseline="0" dirty="0" smtClean="0"/>
              <a:t> </a:t>
            </a:r>
            <a:r>
              <a:rPr lang="is-IS" baseline="0" dirty="0" err="1" smtClean="0"/>
              <a:t>max</a:t>
            </a:r>
            <a:r>
              <a:rPr lang="is-IS" baseline="0" dirty="0" smtClean="0"/>
              <a:t> +0.31 </a:t>
            </a:r>
            <a:r>
              <a:rPr lang="is-IS" baseline="0" dirty="0" err="1" smtClean="0"/>
              <a:t>min</a:t>
            </a:r>
            <a:r>
              <a:rPr lang="is-IS" baseline="0" dirty="0" smtClean="0"/>
              <a:t> -0.18                    </a:t>
            </a:r>
          </a:p>
          <a:p>
            <a:r>
              <a:rPr lang="is-IS" baseline="0" dirty="0" err="1" smtClean="0"/>
              <a:t>Capital</a:t>
            </a:r>
            <a:r>
              <a:rPr lang="is-IS" baseline="0" dirty="0" smtClean="0"/>
              <a:t> </a:t>
            </a:r>
            <a:r>
              <a:rPr lang="is-IS" baseline="0" dirty="0" err="1" smtClean="0"/>
              <a:t>stock</a:t>
            </a:r>
            <a:r>
              <a:rPr lang="is-IS" baseline="0" dirty="0" smtClean="0"/>
              <a:t> </a:t>
            </a:r>
            <a:r>
              <a:rPr lang="is-IS" baseline="0" dirty="0" err="1" smtClean="0"/>
              <a:t>Max</a:t>
            </a:r>
            <a:r>
              <a:rPr lang="is-IS" baseline="0" dirty="0" smtClean="0"/>
              <a:t> 2.48 </a:t>
            </a:r>
            <a:r>
              <a:rPr lang="is-IS" baseline="0" dirty="0" err="1" smtClean="0"/>
              <a:t>min</a:t>
            </a:r>
            <a:r>
              <a:rPr lang="is-IS" baseline="0" dirty="0" smtClean="0"/>
              <a:t>  -4.23</a:t>
            </a:r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E207D-5630-459C-8504-18A396793268}" type="slidenum">
              <a:rPr lang="is-IS" smtClean="0"/>
              <a:t>13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652055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65125"/>
          </a:xfrm>
        </p:spPr>
        <p:txBody>
          <a:bodyPr/>
          <a:lstStyle/>
          <a:p>
            <a:endParaRPr lang="is-I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5671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19917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253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29840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10811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9854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477238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99828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39138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470782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s-IS"/>
              <a:t>3.11.2016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44163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s-IS"/>
              <a:t>3.11.2016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62CBC-95F8-4B68-926E-E7B630FA55B0}" type="slidenum">
              <a:rPr lang="is-IS" smtClean="0"/>
              <a:t>‹#›</a:t>
            </a:fld>
            <a:endParaRPr lang="is-IS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200275" cy="511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044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848600" cy="23844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Owner occupied housing in the Icelandic CPI, a survey of simple user cost for a quarter of a century.</a:t>
            </a:r>
            <a:r>
              <a:rPr lang="is-IS" b="1" dirty="0"/>
              <a:t/>
            </a:r>
            <a:br>
              <a:rPr lang="is-IS" b="1" dirty="0"/>
            </a:br>
            <a:r>
              <a:rPr lang="is-IS" sz="2000" dirty="0"/>
              <a:t>Rósmundur </a:t>
            </a:r>
            <a:r>
              <a:rPr lang="is-IS" sz="2000" dirty="0" smtClean="0"/>
              <a:t>Guðnason, </a:t>
            </a:r>
            <a:r>
              <a:rPr lang="is-IS" sz="2000" dirty="0"/>
              <a:t>Statistics Iceland</a:t>
            </a:r>
            <a:br>
              <a:rPr lang="is-IS" sz="2000" dirty="0"/>
            </a:br>
            <a:r>
              <a:rPr lang="is-IS" sz="2000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meeting of the International Working Group on Price Indices (The Ottawa Group), Rio de Janeiro, Brazil, 8-10 May 2019.</a:t>
            </a:r>
            <a:endParaRPr lang="is-IS" i="1" dirty="0"/>
          </a:p>
          <a:p>
            <a:r>
              <a:rPr lang="en-GB" dirty="0"/>
              <a:t> </a:t>
            </a:r>
            <a:endParaRPr lang="is-IS" dirty="0"/>
          </a:p>
          <a:p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5491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Comparing</a:t>
            </a:r>
            <a:r>
              <a:rPr lang="is-IS" dirty="0"/>
              <a:t> </a:t>
            </a:r>
            <a:r>
              <a:rPr lang="is-IS" dirty="0" err="1" smtClean="0"/>
              <a:t>Icelandic</a:t>
            </a:r>
            <a:r>
              <a:rPr lang="is-IS" dirty="0" smtClean="0"/>
              <a:t>,</a:t>
            </a:r>
            <a:r>
              <a:rPr lang="is-IS" dirty="0"/>
              <a:t> </a:t>
            </a:r>
            <a:r>
              <a:rPr lang="is-IS" dirty="0" err="1" smtClean="0"/>
              <a:t>Swedish</a:t>
            </a:r>
            <a:r>
              <a:rPr lang="is-IS" dirty="0" smtClean="0"/>
              <a:t> </a:t>
            </a:r>
            <a:r>
              <a:rPr lang="is-IS" dirty="0" err="1" smtClean="0"/>
              <a:t>and</a:t>
            </a:r>
            <a:r>
              <a:rPr lang="is-IS" dirty="0" smtClean="0"/>
              <a:t> </a:t>
            </a:r>
            <a:r>
              <a:rPr lang="is-IS" dirty="0" err="1" smtClean="0"/>
              <a:t>Canadian</a:t>
            </a:r>
            <a:r>
              <a:rPr lang="is-IS" dirty="0" smtClean="0"/>
              <a:t> </a:t>
            </a:r>
            <a:r>
              <a:rPr lang="is-IS" dirty="0" err="1" smtClean="0"/>
              <a:t>user</a:t>
            </a:r>
            <a:r>
              <a:rPr lang="is-IS" dirty="0" smtClean="0"/>
              <a:t> </a:t>
            </a:r>
            <a:r>
              <a:rPr lang="is-IS" dirty="0" err="1" smtClean="0"/>
              <a:t>cost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(1)</a:t>
            </a:r>
            <a:endParaRPr lang="is-I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Icelandic user cost measures the flow of services method targeting rental equivalence as defined in the national accounts. </a:t>
            </a:r>
            <a:endParaRPr lang="en-GB" dirty="0" smtClean="0"/>
          </a:p>
          <a:p>
            <a:pPr lvl="1"/>
            <a:r>
              <a:rPr lang="en-GB" dirty="0" smtClean="0"/>
              <a:t>prices </a:t>
            </a:r>
            <a:r>
              <a:rPr lang="en-GB" dirty="0"/>
              <a:t>are present prices. </a:t>
            </a:r>
            <a:endParaRPr lang="is-IS" dirty="0"/>
          </a:p>
          <a:p>
            <a:r>
              <a:rPr lang="en-GB" dirty="0"/>
              <a:t>The Swedish and Canadian user cost methods reflect that the main use of the CPI is for   compensation.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prices used are from various time points, which are 12-15 years on average in the </a:t>
            </a:r>
            <a:r>
              <a:rPr lang="en-GB" dirty="0" smtClean="0"/>
              <a:t>past.</a:t>
            </a:r>
          </a:p>
          <a:p>
            <a:pPr lvl="1"/>
            <a:r>
              <a:rPr lang="en-GB" dirty="0" smtClean="0"/>
              <a:t>Hence</a:t>
            </a:r>
            <a:r>
              <a:rPr lang="en-GB" dirty="0"/>
              <a:t>, property prices in this context are more or less old prices.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30162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s-IS" dirty="0" err="1"/>
              <a:t>Comparing</a:t>
            </a:r>
            <a:r>
              <a:rPr lang="is-IS" dirty="0"/>
              <a:t> </a:t>
            </a:r>
            <a:r>
              <a:rPr lang="is-IS" dirty="0" err="1"/>
              <a:t>Icelandic</a:t>
            </a:r>
            <a:r>
              <a:rPr lang="is-IS" dirty="0"/>
              <a:t>, </a:t>
            </a:r>
            <a:r>
              <a:rPr lang="is-IS" dirty="0" err="1"/>
              <a:t>Swedish</a:t>
            </a:r>
            <a:r>
              <a:rPr lang="is-IS" dirty="0"/>
              <a:t> </a:t>
            </a:r>
            <a:r>
              <a:rPr lang="is-IS" dirty="0" err="1"/>
              <a:t>and</a:t>
            </a:r>
            <a:r>
              <a:rPr lang="is-IS" dirty="0"/>
              <a:t> </a:t>
            </a:r>
            <a:r>
              <a:rPr lang="is-IS" dirty="0" err="1"/>
              <a:t>Canadian</a:t>
            </a:r>
            <a:r>
              <a:rPr lang="is-IS" dirty="0"/>
              <a:t> </a:t>
            </a:r>
            <a:r>
              <a:rPr lang="is-IS" dirty="0" err="1"/>
              <a:t>user</a:t>
            </a:r>
            <a:r>
              <a:rPr lang="is-IS" dirty="0"/>
              <a:t> </a:t>
            </a:r>
            <a:r>
              <a:rPr lang="is-IS" dirty="0" err="1" smtClean="0"/>
              <a:t>cost</a:t>
            </a:r>
            <a:r>
              <a:rPr lang="is-IS" dirty="0" smtClean="0"/>
              <a:t> (2)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Both the Swedish and the Canadian owner occupied housing methods are payment related.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Canadian method is a full payment method using </a:t>
            </a:r>
            <a:r>
              <a:rPr lang="en-GB" dirty="0" smtClean="0"/>
              <a:t>outlying mortgages.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payment method covers only households that are in debt and excludes households which have none. </a:t>
            </a:r>
            <a:endParaRPr lang="is-IS" dirty="0" smtClean="0"/>
          </a:p>
          <a:p>
            <a:r>
              <a:rPr lang="en-GB" dirty="0"/>
              <a:t>In this respect the Swedish method </a:t>
            </a:r>
            <a:r>
              <a:rPr lang="en-GB" dirty="0" smtClean="0"/>
              <a:t>differs</a:t>
            </a:r>
          </a:p>
          <a:p>
            <a:pPr lvl="1"/>
            <a:r>
              <a:rPr lang="en-GB" dirty="0" smtClean="0"/>
              <a:t>all </a:t>
            </a:r>
            <a:r>
              <a:rPr lang="en-GB" dirty="0"/>
              <a:t>households living in their owned homes are included.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interest is calculated from the whole stock including in that way own equity. </a:t>
            </a:r>
            <a:endParaRPr lang="is-IS" dirty="0"/>
          </a:p>
          <a:p>
            <a:endParaRPr lang="is-IS" sz="3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90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s-IS" dirty="0" err="1"/>
              <a:t>Comparing</a:t>
            </a:r>
            <a:r>
              <a:rPr lang="is-IS" dirty="0"/>
              <a:t> </a:t>
            </a:r>
            <a:r>
              <a:rPr lang="is-IS" dirty="0" err="1"/>
              <a:t>Icelandic</a:t>
            </a:r>
            <a:r>
              <a:rPr lang="is-IS" dirty="0"/>
              <a:t>, </a:t>
            </a:r>
            <a:r>
              <a:rPr lang="is-IS" dirty="0" err="1"/>
              <a:t>Swedish</a:t>
            </a:r>
            <a:r>
              <a:rPr lang="is-IS" dirty="0"/>
              <a:t> </a:t>
            </a:r>
            <a:r>
              <a:rPr lang="is-IS" dirty="0" err="1"/>
              <a:t>and</a:t>
            </a:r>
            <a:r>
              <a:rPr lang="is-IS" dirty="0"/>
              <a:t> </a:t>
            </a:r>
            <a:r>
              <a:rPr lang="is-IS" dirty="0" err="1"/>
              <a:t>Canadian</a:t>
            </a:r>
            <a:r>
              <a:rPr lang="is-IS" dirty="0"/>
              <a:t> </a:t>
            </a:r>
            <a:r>
              <a:rPr lang="is-IS" dirty="0" err="1"/>
              <a:t>user</a:t>
            </a:r>
            <a:r>
              <a:rPr lang="is-IS" dirty="0"/>
              <a:t> </a:t>
            </a:r>
            <a:r>
              <a:rPr lang="is-IS" dirty="0" err="1"/>
              <a:t>cost</a:t>
            </a:r>
            <a:r>
              <a:rPr lang="is-IS" dirty="0"/>
              <a:t> </a:t>
            </a:r>
            <a:r>
              <a:rPr lang="is-IS" dirty="0" smtClean="0"/>
              <a:t>(3)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All three countries use present time interest rates. </a:t>
            </a:r>
            <a:endParaRPr lang="en-GB" dirty="0" smtClean="0"/>
          </a:p>
          <a:p>
            <a:pPr lvl="1"/>
            <a:r>
              <a:rPr lang="en-GB" dirty="0"/>
              <a:t>I</a:t>
            </a:r>
            <a:r>
              <a:rPr lang="en-GB" dirty="0" smtClean="0"/>
              <a:t>nterest </a:t>
            </a:r>
            <a:r>
              <a:rPr lang="en-GB" dirty="0"/>
              <a:t>rates in </a:t>
            </a:r>
            <a:r>
              <a:rPr lang="en-GB" dirty="0" smtClean="0"/>
              <a:t>Iceland are </a:t>
            </a:r>
            <a:r>
              <a:rPr lang="en-GB" dirty="0"/>
              <a:t>real interest </a:t>
            </a:r>
            <a:r>
              <a:rPr lang="en-GB" dirty="0" smtClean="0"/>
              <a:t>rates. </a:t>
            </a:r>
          </a:p>
          <a:p>
            <a:pPr lvl="1"/>
            <a:r>
              <a:rPr lang="en-GB" dirty="0" smtClean="0"/>
              <a:t>Sweden </a:t>
            </a:r>
            <a:r>
              <a:rPr lang="en-GB" dirty="0"/>
              <a:t>and Canada the choice is to use nominal interest rates. </a:t>
            </a:r>
            <a:endParaRPr lang="is-IS" dirty="0"/>
          </a:p>
          <a:p>
            <a:pPr marL="0" indent="0">
              <a:buNone/>
            </a:pPr>
            <a:r>
              <a:rPr lang="en-GB" dirty="0"/>
              <a:t> </a:t>
            </a:r>
            <a:endParaRPr lang="is-IS" dirty="0"/>
          </a:p>
          <a:p>
            <a:r>
              <a:rPr lang="en-GB" dirty="0"/>
              <a:t>The treatment of depreciation is similar in all three countries.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depreciation is calculated at a similar rate from a stock that is price </a:t>
            </a:r>
            <a:r>
              <a:rPr lang="en-GB" dirty="0" smtClean="0"/>
              <a:t>updated to current prices.</a:t>
            </a:r>
          </a:p>
          <a:p>
            <a:pPr lvl="1"/>
            <a:r>
              <a:rPr lang="en-GB" dirty="0" smtClean="0"/>
              <a:t>Depreciation </a:t>
            </a:r>
            <a:r>
              <a:rPr lang="en-GB" dirty="0"/>
              <a:t>is calculated in Canada and Iceland from the property stock excluding land </a:t>
            </a:r>
            <a:endParaRPr lang="en-GB" dirty="0" smtClean="0"/>
          </a:p>
          <a:p>
            <a:pPr lvl="1"/>
            <a:r>
              <a:rPr lang="en-GB" dirty="0" smtClean="0"/>
              <a:t>price </a:t>
            </a:r>
            <a:r>
              <a:rPr lang="en-GB" dirty="0"/>
              <a:t>indexes used in </a:t>
            </a:r>
            <a:r>
              <a:rPr lang="en-GB" dirty="0" smtClean="0"/>
              <a:t>Iceland </a:t>
            </a:r>
            <a:r>
              <a:rPr lang="en-GB" dirty="0"/>
              <a:t>and Sweden </a:t>
            </a:r>
            <a:r>
              <a:rPr lang="en-GB" dirty="0" smtClean="0"/>
              <a:t>include land </a:t>
            </a:r>
            <a:r>
              <a:rPr lang="en-GB" dirty="0"/>
              <a:t>but the index used in Canada excludes </a:t>
            </a:r>
            <a:r>
              <a:rPr lang="en-GB" dirty="0" smtClean="0"/>
              <a:t>land</a:t>
            </a:r>
            <a:endParaRPr lang="is-IS" dirty="0"/>
          </a:p>
          <a:p>
            <a:pPr marL="0" indent="0">
              <a:buNone/>
            </a:pP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539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s-IS" dirty="0"/>
              <a:t>S</a:t>
            </a:r>
            <a:r>
              <a:rPr lang="is-IS" dirty="0" smtClean="0"/>
              <a:t>wedish user </a:t>
            </a:r>
            <a:r>
              <a:rPr lang="is-IS" dirty="0" smtClean="0"/>
              <a:t>cost with </a:t>
            </a:r>
            <a:r>
              <a:rPr lang="is-IS" dirty="0" smtClean="0"/>
              <a:t>Icelandic data</a:t>
            </a:r>
            <a:endParaRPr lang="is-I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00" y="1347395"/>
            <a:ext cx="7911126" cy="497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CPI</a:t>
            </a:r>
            <a:r>
              <a:rPr lang="is-IS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1914-2018</a:t>
            </a:r>
            <a:endParaRPr lang="is-IS" sz="44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expenditure weights for housing estimated in line with:</a:t>
            </a:r>
          </a:p>
          <a:p>
            <a:pPr lvl="1"/>
            <a:r>
              <a:rPr lang="en-GB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1924-1984 with market rent. </a:t>
            </a:r>
          </a:p>
          <a:p>
            <a:pPr lvl="1"/>
            <a:r>
              <a:rPr lang="en-GB" sz="2400" kern="1200" dirty="0" smtClean="0">
                <a:solidFill>
                  <a:schemeClr val="tx1"/>
                </a:solidFill>
                <a:effectLst/>
              </a:rPr>
              <a:t>1984-1992 according to  payment method </a:t>
            </a:r>
          </a:p>
          <a:p>
            <a:pPr lvl="1"/>
            <a:r>
              <a:rPr lang="en-GB" sz="2400" dirty="0" smtClean="0"/>
              <a:t>1992-2018 in national account methods-flow of services. </a:t>
            </a:r>
            <a:endParaRPr lang="is-IS" sz="2400" dirty="0"/>
          </a:p>
          <a:p>
            <a:r>
              <a:rPr lang="en-GB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price updating was by Indices: </a:t>
            </a:r>
          </a:p>
          <a:p>
            <a:pPr lvl="1"/>
            <a:r>
              <a:rPr lang="en-GB" sz="2400" dirty="0" smtClean="0"/>
              <a:t>1939-1992 </a:t>
            </a:r>
            <a:r>
              <a:rPr lang="en-GB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measuring lower price change than other indicators such as CPI less housing or the building cost. </a:t>
            </a:r>
          </a:p>
          <a:p>
            <a:pPr lvl="1"/>
            <a:r>
              <a:rPr lang="en-GB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1992-2018 user cost-house price indices</a:t>
            </a:r>
          </a:p>
          <a:p>
            <a:pPr marL="0" indent="0">
              <a:buNone/>
            </a:pPr>
            <a:endParaRPr lang="is-IS" sz="3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5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CPI</a:t>
            </a:r>
            <a:r>
              <a:rPr lang="is-IS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1914-1992</a:t>
            </a:r>
            <a:endParaRPr lang="is-IS" sz="44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first base for the CPI was estimated in 1922 and calculated back to 1914. </a:t>
            </a:r>
            <a:endParaRPr lang="is-IS" dirty="0"/>
          </a:p>
          <a:p>
            <a:pPr lvl="1"/>
            <a:r>
              <a:rPr lang="en-GB" dirty="0"/>
              <a:t>This was based on estimation not survey. </a:t>
            </a:r>
            <a:endParaRPr lang="is-IS" dirty="0"/>
          </a:p>
          <a:p>
            <a:r>
              <a:rPr lang="en-GB" dirty="0"/>
              <a:t>The first household expenditure survey was conducted in 1939. </a:t>
            </a:r>
            <a:endParaRPr lang="en-GB" dirty="0" smtClean="0"/>
          </a:p>
          <a:p>
            <a:pPr lvl="1"/>
            <a:r>
              <a:rPr lang="en-GB" dirty="0" smtClean="0"/>
              <a:t>1939-1984 were </a:t>
            </a:r>
            <a:r>
              <a:rPr lang="en-GB" dirty="0"/>
              <a:t>all based on </a:t>
            </a:r>
            <a:r>
              <a:rPr lang="en-GB" dirty="0" smtClean="0"/>
              <a:t>all families with</a:t>
            </a:r>
          </a:p>
          <a:p>
            <a:pPr lvl="1"/>
            <a:r>
              <a:rPr lang="en-GB" dirty="0" smtClean="0"/>
              <a:t>From 1984 the </a:t>
            </a:r>
            <a:r>
              <a:rPr lang="en-GB" dirty="0"/>
              <a:t>sample included all households </a:t>
            </a:r>
            <a:r>
              <a:rPr lang="en-GB" dirty="0" smtClean="0"/>
              <a:t>in the </a:t>
            </a:r>
            <a:r>
              <a:rPr lang="en-GB" dirty="0"/>
              <a:t>country. </a:t>
            </a:r>
            <a:endParaRPr lang="is-IS" dirty="0"/>
          </a:p>
          <a:p>
            <a:r>
              <a:rPr lang="en-GB" dirty="0" smtClean="0"/>
              <a:t>CPI mainly used for wage indexation 1939-1983</a:t>
            </a:r>
          </a:p>
          <a:p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5152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CPI </a:t>
            </a:r>
            <a:r>
              <a:rPr lang="is-IS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1992- </a:t>
            </a:r>
            <a:endParaRPr lang="is-IS" sz="44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/>
              <a:t>In 1992 the rental equivalence approach was adopted by calculating simple user </a:t>
            </a:r>
            <a:r>
              <a:rPr lang="en-GB" sz="2800" dirty="0" smtClean="0"/>
              <a:t>cost</a:t>
            </a:r>
            <a:r>
              <a:rPr lang="en-GB" sz="2800" dirty="0"/>
              <a:t>.</a:t>
            </a:r>
            <a:endParaRPr lang="is-IS" sz="2800" dirty="0"/>
          </a:p>
          <a:p>
            <a:pPr lvl="1"/>
            <a:r>
              <a:rPr lang="en-GB" sz="2400" dirty="0" smtClean="0"/>
              <a:t>This </a:t>
            </a:r>
            <a:r>
              <a:rPr lang="en-GB" sz="2400" dirty="0"/>
              <a:t>is an adoption of a flow of services approach in line with national </a:t>
            </a:r>
            <a:r>
              <a:rPr lang="en-GB" sz="2400" dirty="0" smtClean="0"/>
              <a:t>account.</a:t>
            </a:r>
            <a:endParaRPr lang="is-IS" sz="2400" dirty="0"/>
          </a:p>
          <a:p>
            <a:r>
              <a:rPr lang="en-GB" sz="2800" dirty="0"/>
              <a:t>Market rent was incorporated in March </a:t>
            </a:r>
            <a:r>
              <a:rPr lang="en-GB" sz="2800" dirty="0" smtClean="0"/>
              <a:t>1997. </a:t>
            </a:r>
            <a:endParaRPr lang="is-IS" sz="2800" dirty="0"/>
          </a:p>
          <a:p>
            <a:r>
              <a:rPr lang="en-GB" sz="2800" dirty="0"/>
              <a:t>From 1997 the index has been defined as having strong resemblance to a cost of living index.</a:t>
            </a:r>
            <a:endParaRPr lang="is-IS" sz="2800" dirty="0"/>
          </a:p>
          <a:p>
            <a:r>
              <a:rPr lang="en-GB" sz="2800" dirty="0"/>
              <a:t>This is an adoption of a flow of services approach in line with national </a:t>
            </a:r>
            <a:r>
              <a:rPr lang="en-GB" sz="2800" dirty="0" smtClean="0"/>
              <a:t>accounts. </a:t>
            </a:r>
            <a:endParaRPr lang="is-IS" sz="2800" dirty="0"/>
          </a:p>
          <a:p>
            <a:pPr lvl="1"/>
            <a:r>
              <a:rPr lang="en-GB" sz="2400" dirty="0" smtClean="0"/>
              <a:t>CPI </a:t>
            </a:r>
            <a:r>
              <a:rPr lang="en-GB" sz="2400" dirty="0"/>
              <a:t>law in 1995 the target for the CPI was defined as private consumption.</a:t>
            </a:r>
            <a:endParaRPr lang="is-IS" sz="2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25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CPI 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overview</a:t>
            </a:r>
            <a:r>
              <a:rPr lang="is-IS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1914-2018 </a:t>
            </a:r>
            <a:endParaRPr lang="is-IS" sz="44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" y="1905000"/>
            <a:ext cx="8801100" cy="413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61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CPI</a:t>
            </a:r>
            <a:r>
              <a:rPr lang="is-IS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market </a:t>
            </a:r>
            <a:r>
              <a:rPr lang="is-IS" sz="4400" kern="1200" baseline="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rent</a:t>
            </a:r>
            <a:r>
              <a:rPr lang="is-IS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</a:t>
            </a:r>
            <a:r>
              <a:rPr lang="is-IS" sz="4400" kern="1200" baseline="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imputed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rent</a:t>
            </a:r>
            <a:endParaRPr lang="is-IS" sz="44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Precondition </a:t>
            </a:r>
            <a:r>
              <a:rPr lang="en-GB" dirty="0"/>
              <a:t>for being able to use user cost to measure rental </a:t>
            </a:r>
            <a:r>
              <a:rPr lang="en-GB" dirty="0" smtClean="0"/>
              <a:t>equivalence</a:t>
            </a:r>
          </a:p>
          <a:p>
            <a:pPr lvl="1"/>
            <a:r>
              <a:rPr lang="en-GB" dirty="0" smtClean="0"/>
              <a:t>is </a:t>
            </a:r>
            <a:r>
              <a:rPr lang="en-GB" dirty="0"/>
              <a:t>a strong link between price changes in market rent and the rental equivalence measured by the simple user cost.</a:t>
            </a:r>
            <a:endParaRPr lang="is-IS" dirty="0"/>
          </a:p>
          <a:p>
            <a:r>
              <a:rPr lang="en-GB" dirty="0" smtClean="0"/>
              <a:t>In Iceland </a:t>
            </a:r>
            <a:r>
              <a:rPr lang="en-GB" dirty="0"/>
              <a:t> </a:t>
            </a:r>
            <a:r>
              <a:rPr lang="en-GB" dirty="0" smtClean="0"/>
              <a:t>market </a:t>
            </a:r>
            <a:r>
              <a:rPr lang="en-GB" dirty="0"/>
              <a:t>rent and imputed rental equivalence move in line over time. 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41859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s-I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is-I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is-IS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Market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rent</a:t>
            </a:r>
            <a:r>
              <a:rPr lang="is-IS" dirty="0"/>
              <a:t>-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imputed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rent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from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1997</a:t>
            </a:r>
            <a:endParaRPr lang="is-IS" sz="44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endParaRPr lang="is-I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25" y="1600200"/>
            <a:ext cx="8939949" cy="46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38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Difference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is-IS" sz="4400" kern="1200" baseline="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imputed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rent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-market </a:t>
            </a:r>
            <a:r>
              <a:rPr lang="is-IS" sz="4400" kern="1200" dirty="0" err="1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rent</a:t>
            </a:r>
            <a:endParaRPr lang="is-IS" sz="44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676400"/>
            <a:ext cx="8939949" cy="46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9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dirty="0" err="1" smtClean="0"/>
              <a:t>Main</a:t>
            </a:r>
            <a:r>
              <a:rPr lang="is-IS" dirty="0" smtClean="0"/>
              <a:t> </a:t>
            </a:r>
            <a:r>
              <a:rPr lang="is-IS" dirty="0" err="1" smtClean="0"/>
              <a:t>indexes</a:t>
            </a:r>
            <a:r>
              <a:rPr lang="is-IS" dirty="0" smtClean="0"/>
              <a:t> 1994-2018</a:t>
            </a:r>
            <a:r>
              <a:rPr lang="is-I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endParaRPr lang="is-I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793995"/>
              </p:ext>
            </p:extLst>
          </p:nvPr>
        </p:nvGraphicFramePr>
        <p:xfrm>
          <a:off x="447675" y="1524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5306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2966</TotalTime>
  <Words>652</Words>
  <Application>Microsoft Office PowerPoint</Application>
  <PresentationFormat>On-screen Show (4:3)</PresentationFormat>
  <Paragraphs>75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Owner occupied housing in the Icelandic CPI, a survey of simple user cost for a quarter of a century. Rósmundur Guðnason, Statistics Iceland  </vt:lpstr>
      <vt:lpstr>CPI 1914-2018</vt:lpstr>
      <vt:lpstr>CPI 1914-1992</vt:lpstr>
      <vt:lpstr>CPI 1992- </vt:lpstr>
      <vt:lpstr>CPI overview 1914-2018 </vt:lpstr>
      <vt:lpstr>CPI market rent-imputed rent</vt:lpstr>
      <vt:lpstr> Market rent-imputed rent from 1997 </vt:lpstr>
      <vt:lpstr>Difference imputed rent-market rent</vt:lpstr>
      <vt:lpstr>Main indexes 1994-2018 </vt:lpstr>
      <vt:lpstr>Comparing Icelandic, Swedish and Canadian user cost (1)</vt:lpstr>
      <vt:lpstr>Comparing Icelandic, Swedish and Canadian user cost (2)</vt:lpstr>
      <vt:lpstr>Comparing Icelandic, Swedish and Canadian user cost (3)</vt:lpstr>
      <vt:lpstr>Swedish user cost with Icelandic data</vt:lpstr>
    </vt:vector>
  </TitlesOfParts>
  <Company>Hagstofa Íslands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Húsnæði í vísitölu neysluverðs</dc:title>
  <dc:creator>Heiðrún Erika Guðmundsdóttir</dc:creator>
  <cp:lastModifiedBy>Heiðrún Erika Guðmundsdóttir</cp:lastModifiedBy>
  <cp:revision>171</cp:revision>
  <cp:lastPrinted>2017-10-12T13:13:33Z</cp:lastPrinted>
  <dcterms:created xsi:type="dcterms:W3CDTF">2016-11-01T09:55:57Z</dcterms:created>
  <dcterms:modified xsi:type="dcterms:W3CDTF">2019-05-03T19:39:38Z</dcterms:modified>
</cp:coreProperties>
</file>