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</p:sldMasterIdLst>
  <p:notesMasterIdLst>
    <p:notesMasterId r:id="rId35"/>
  </p:notesMasterIdLst>
  <p:sldIdLst>
    <p:sldId id="259" r:id="rId2"/>
    <p:sldId id="266" r:id="rId3"/>
    <p:sldId id="394" r:id="rId4"/>
    <p:sldId id="428" r:id="rId5"/>
    <p:sldId id="395" r:id="rId6"/>
    <p:sldId id="396" r:id="rId7"/>
    <p:sldId id="405" r:id="rId8"/>
    <p:sldId id="406" r:id="rId9"/>
    <p:sldId id="397" r:id="rId10"/>
    <p:sldId id="407" r:id="rId11"/>
    <p:sldId id="408" r:id="rId12"/>
    <p:sldId id="409" r:id="rId13"/>
    <p:sldId id="410" r:id="rId14"/>
    <p:sldId id="411" r:id="rId15"/>
    <p:sldId id="412" r:id="rId16"/>
    <p:sldId id="413" r:id="rId17"/>
    <p:sldId id="400" r:id="rId18"/>
    <p:sldId id="416" r:id="rId19"/>
    <p:sldId id="426" r:id="rId20"/>
    <p:sldId id="427" r:id="rId21"/>
    <p:sldId id="417" r:id="rId22"/>
    <p:sldId id="414" r:id="rId23"/>
    <p:sldId id="418" r:id="rId24"/>
    <p:sldId id="415" r:id="rId25"/>
    <p:sldId id="419" r:id="rId26"/>
    <p:sldId id="420" r:id="rId27"/>
    <p:sldId id="421" r:id="rId28"/>
    <p:sldId id="422" r:id="rId29"/>
    <p:sldId id="423" r:id="rId30"/>
    <p:sldId id="424" r:id="rId31"/>
    <p:sldId id="401" r:id="rId32"/>
    <p:sldId id="425" r:id="rId33"/>
    <p:sldId id="404" r:id="rId34"/>
  </p:sldIdLst>
  <p:sldSz cx="9144000" cy="5143500" type="screen16x9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1D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88" autoAdjust="0"/>
  </p:normalViewPr>
  <p:slideViewPr>
    <p:cSldViewPr>
      <p:cViewPr varScale="1">
        <p:scale>
          <a:sx n="157" d="100"/>
          <a:sy n="157" d="100"/>
        </p:scale>
        <p:origin x="138" y="33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662450-DA61-45CA-A33F-EC638EF99FCA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C83C696D-50D6-4FCC-89CF-F41C094AE5A1}">
      <dgm:prSet phldrT="[Teks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nl-NL" sz="1200" b="1" smtClean="0"/>
            <a:t>Clearance prices dominate window</a:t>
          </a:r>
          <a:endParaRPr lang="nl-NL" sz="1200" b="1"/>
        </a:p>
      </dgm:t>
    </dgm:pt>
    <dgm:pt modelId="{A7DBDE6C-3E26-4F86-B40F-2D450F319C2A}" type="parTrans" cxnId="{63C9890E-AE70-4E7E-9BC6-DF6AE15DF35C}">
      <dgm:prSet/>
      <dgm:spPr/>
      <dgm:t>
        <a:bodyPr/>
        <a:lstStyle/>
        <a:p>
          <a:endParaRPr lang="nl-NL"/>
        </a:p>
      </dgm:t>
    </dgm:pt>
    <dgm:pt modelId="{D4FF69D6-E302-456B-A149-E6A82BC4E028}" type="sibTrans" cxnId="{63C9890E-AE70-4E7E-9BC6-DF6AE15DF35C}">
      <dgm:prSet/>
      <dgm:spPr>
        <a:solidFill>
          <a:schemeClr val="accent3"/>
        </a:solidFill>
      </dgm:spPr>
      <dgm:t>
        <a:bodyPr/>
        <a:lstStyle/>
        <a:p>
          <a:endParaRPr lang="nl-NL"/>
        </a:p>
      </dgm:t>
    </dgm:pt>
    <dgm:pt modelId="{22CBA97E-8B65-405D-8802-EBC76669BE6E}">
      <dgm:prSet phldrT="[Teks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nl-NL" sz="1200" b="1" smtClean="0"/>
            <a:t>Reference price decreases</a:t>
          </a:r>
          <a:endParaRPr lang="nl-NL" sz="1200" b="1"/>
        </a:p>
      </dgm:t>
    </dgm:pt>
    <dgm:pt modelId="{1D77E347-2F4B-455D-A60E-D88512AE11CB}" type="parTrans" cxnId="{71EA66B3-FFD6-4483-9A2E-7EF104235DBE}">
      <dgm:prSet/>
      <dgm:spPr/>
      <dgm:t>
        <a:bodyPr/>
        <a:lstStyle/>
        <a:p>
          <a:endParaRPr lang="nl-NL"/>
        </a:p>
      </dgm:t>
    </dgm:pt>
    <dgm:pt modelId="{177A1550-823D-46E3-B8E7-0800D75AA2BA}" type="sibTrans" cxnId="{71EA66B3-FFD6-4483-9A2E-7EF104235DBE}">
      <dgm:prSet/>
      <dgm:spPr>
        <a:solidFill>
          <a:schemeClr val="accent3"/>
        </a:solidFill>
      </dgm:spPr>
      <dgm:t>
        <a:bodyPr/>
        <a:lstStyle/>
        <a:p>
          <a:endParaRPr lang="nl-NL"/>
        </a:p>
      </dgm:t>
    </dgm:pt>
    <dgm:pt modelId="{09E5AD22-9C62-443B-9783-C8269B2707DA}">
      <dgm:prSet phldrT="[Teks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nl-NL" sz="1200" b="1" smtClean="0"/>
            <a:t>Price index is pushed down</a:t>
          </a:r>
          <a:endParaRPr lang="nl-NL" sz="1200" b="1"/>
        </a:p>
      </dgm:t>
    </dgm:pt>
    <dgm:pt modelId="{81B64457-43FF-4C5A-BCAD-AB3131B3F48D}" type="parTrans" cxnId="{F8D5DBEA-F176-46B5-AF26-C5F56D2E2284}">
      <dgm:prSet/>
      <dgm:spPr/>
      <dgm:t>
        <a:bodyPr/>
        <a:lstStyle/>
        <a:p>
          <a:endParaRPr lang="nl-NL"/>
        </a:p>
      </dgm:t>
    </dgm:pt>
    <dgm:pt modelId="{DBEBA949-56D5-4D29-9F5F-70DCF21DC01A}" type="sibTrans" cxnId="{F8D5DBEA-F176-46B5-AF26-C5F56D2E2284}">
      <dgm:prSet/>
      <dgm:spPr>
        <a:solidFill>
          <a:schemeClr val="accent3"/>
        </a:solidFill>
      </dgm:spPr>
      <dgm:t>
        <a:bodyPr/>
        <a:lstStyle/>
        <a:p>
          <a:endParaRPr lang="nl-NL"/>
        </a:p>
      </dgm:t>
    </dgm:pt>
    <dgm:pt modelId="{BBF2943E-3E5D-40D8-98F3-5D46F05360EF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nl-NL" sz="1200" b="1" smtClean="0"/>
            <a:t>Linking is on recalculated indices</a:t>
          </a:r>
          <a:endParaRPr lang="nl-NL" sz="1200" b="1"/>
        </a:p>
      </dgm:t>
    </dgm:pt>
    <dgm:pt modelId="{8783D4F2-2FCC-4247-8D77-ED1D670F3C0F}" type="parTrans" cxnId="{1FD4353D-E5D5-42BC-9DBA-489460611A72}">
      <dgm:prSet/>
      <dgm:spPr/>
      <dgm:t>
        <a:bodyPr/>
        <a:lstStyle/>
        <a:p>
          <a:endParaRPr lang="nl-NL"/>
        </a:p>
      </dgm:t>
    </dgm:pt>
    <dgm:pt modelId="{34B025DB-D5E6-4B0A-A8E9-DC8BBC8E2B67}" type="sibTrans" cxnId="{1FD4353D-E5D5-42BC-9DBA-489460611A72}">
      <dgm:prSet/>
      <dgm:spPr>
        <a:solidFill>
          <a:schemeClr val="accent3"/>
        </a:solidFill>
      </dgm:spPr>
      <dgm:t>
        <a:bodyPr/>
        <a:lstStyle/>
        <a:p>
          <a:endParaRPr lang="nl-NL"/>
        </a:p>
      </dgm:t>
    </dgm:pt>
    <dgm:pt modelId="{09CB3FB5-B068-4776-A63A-E7386E39A5D1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nl-NL" sz="1200" b="1" smtClean="0"/>
            <a:t>Drift is likely to persist</a:t>
          </a:r>
          <a:endParaRPr lang="nl-NL" sz="1200" b="1"/>
        </a:p>
      </dgm:t>
    </dgm:pt>
    <dgm:pt modelId="{191EC8E0-C041-4C4E-929D-5EAD039105F7}" type="parTrans" cxnId="{3700B6D1-0A75-49BF-9875-0A9F42503D17}">
      <dgm:prSet/>
      <dgm:spPr/>
      <dgm:t>
        <a:bodyPr/>
        <a:lstStyle/>
        <a:p>
          <a:endParaRPr lang="nl-NL"/>
        </a:p>
      </dgm:t>
    </dgm:pt>
    <dgm:pt modelId="{26353426-F6F6-4ABA-8FF3-37F3B776C378}" type="sibTrans" cxnId="{3700B6D1-0A75-49BF-9875-0A9F42503D17}">
      <dgm:prSet/>
      <dgm:spPr/>
      <dgm:t>
        <a:bodyPr/>
        <a:lstStyle/>
        <a:p>
          <a:endParaRPr lang="nl-NL"/>
        </a:p>
      </dgm:t>
    </dgm:pt>
    <dgm:pt modelId="{8F0209F1-7A9F-4D79-94CD-21F9AE9BC6E3}" type="pres">
      <dgm:prSet presAssocID="{08662450-DA61-45CA-A33F-EC638EF99FCA}" presName="linearFlow" presStyleCnt="0">
        <dgm:presLayoutVars>
          <dgm:resizeHandles val="exact"/>
        </dgm:presLayoutVars>
      </dgm:prSet>
      <dgm:spPr/>
    </dgm:pt>
    <dgm:pt modelId="{91148401-FA08-40EA-94EC-A850EC15CD07}" type="pres">
      <dgm:prSet presAssocID="{C83C696D-50D6-4FCC-89CF-F41C094AE5A1}" presName="node" presStyleLbl="node1" presStyleIdx="0" presStyleCnt="5">
        <dgm:presLayoutVars>
          <dgm:bulletEnabled val="1"/>
        </dgm:presLayoutVars>
      </dgm:prSet>
      <dgm:spPr/>
    </dgm:pt>
    <dgm:pt modelId="{322B2ECE-27BE-4C6C-A7C9-921475EAFCE8}" type="pres">
      <dgm:prSet presAssocID="{D4FF69D6-E302-456B-A149-E6A82BC4E028}" presName="sibTrans" presStyleLbl="sibTrans2D1" presStyleIdx="0" presStyleCnt="4"/>
      <dgm:spPr/>
    </dgm:pt>
    <dgm:pt modelId="{81AD7193-2A75-4861-8551-8290BBC1A67D}" type="pres">
      <dgm:prSet presAssocID="{D4FF69D6-E302-456B-A149-E6A82BC4E028}" presName="connectorText" presStyleLbl="sibTrans2D1" presStyleIdx="0" presStyleCnt="4"/>
      <dgm:spPr/>
    </dgm:pt>
    <dgm:pt modelId="{1E53849C-A471-407F-8684-CCB538749A84}" type="pres">
      <dgm:prSet presAssocID="{22CBA97E-8B65-405D-8802-EBC76669BE6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8C6EB13-F674-4747-B247-6D245496CFF1}" type="pres">
      <dgm:prSet presAssocID="{177A1550-823D-46E3-B8E7-0800D75AA2BA}" presName="sibTrans" presStyleLbl="sibTrans2D1" presStyleIdx="1" presStyleCnt="4"/>
      <dgm:spPr/>
    </dgm:pt>
    <dgm:pt modelId="{C82E4B73-904E-46FB-BCF5-A2BB4E161053}" type="pres">
      <dgm:prSet presAssocID="{177A1550-823D-46E3-B8E7-0800D75AA2BA}" presName="connectorText" presStyleLbl="sibTrans2D1" presStyleIdx="1" presStyleCnt="4"/>
      <dgm:spPr/>
    </dgm:pt>
    <dgm:pt modelId="{30647312-7E74-4EA9-B7CE-78DDA50EFC25}" type="pres">
      <dgm:prSet presAssocID="{09E5AD22-9C62-443B-9783-C8269B2707D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AA8A388-E786-4F8D-A22D-E5F33E206250}" type="pres">
      <dgm:prSet presAssocID="{DBEBA949-56D5-4D29-9F5F-70DCF21DC01A}" presName="sibTrans" presStyleLbl="sibTrans2D1" presStyleIdx="2" presStyleCnt="4"/>
      <dgm:spPr/>
    </dgm:pt>
    <dgm:pt modelId="{9C9DF3C2-6AD7-4940-93D4-CE2312CF660A}" type="pres">
      <dgm:prSet presAssocID="{DBEBA949-56D5-4D29-9F5F-70DCF21DC01A}" presName="connectorText" presStyleLbl="sibTrans2D1" presStyleIdx="2" presStyleCnt="4"/>
      <dgm:spPr/>
    </dgm:pt>
    <dgm:pt modelId="{120CE4A7-5557-4AA6-8E8A-B31FB1CD975E}" type="pres">
      <dgm:prSet presAssocID="{BBF2943E-3E5D-40D8-98F3-5D46F05360EF}" presName="node" presStyleLbl="node1" presStyleIdx="3" presStyleCnt="5">
        <dgm:presLayoutVars>
          <dgm:bulletEnabled val="1"/>
        </dgm:presLayoutVars>
      </dgm:prSet>
      <dgm:spPr/>
    </dgm:pt>
    <dgm:pt modelId="{50486773-EC28-4C8B-A37F-D929B3D99C2C}" type="pres">
      <dgm:prSet presAssocID="{34B025DB-D5E6-4B0A-A8E9-DC8BBC8E2B67}" presName="sibTrans" presStyleLbl="sibTrans2D1" presStyleIdx="3" presStyleCnt="4"/>
      <dgm:spPr/>
    </dgm:pt>
    <dgm:pt modelId="{7DB2F42B-D6FE-42F1-9C93-8F717F55B3CD}" type="pres">
      <dgm:prSet presAssocID="{34B025DB-D5E6-4B0A-A8E9-DC8BBC8E2B67}" presName="connectorText" presStyleLbl="sibTrans2D1" presStyleIdx="3" presStyleCnt="4"/>
      <dgm:spPr/>
    </dgm:pt>
    <dgm:pt modelId="{B18DFB95-E5B4-40D3-9564-2B225FB87CCE}" type="pres">
      <dgm:prSet presAssocID="{09CB3FB5-B068-4776-A63A-E7386E39A5D1}" presName="node" presStyleLbl="node1" presStyleIdx="4" presStyleCnt="5">
        <dgm:presLayoutVars>
          <dgm:bulletEnabled val="1"/>
        </dgm:presLayoutVars>
      </dgm:prSet>
      <dgm:spPr/>
    </dgm:pt>
  </dgm:ptLst>
  <dgm:cxnLst>
    <dgm:cxn modelId="{E2137854-07B3-4D7A-B0DE-214B727C64B2}" type="presOf" srcId="{09CB3FB5-B068-4776-A63A-E7386E39A5D1}" destId="{B18DFB95-E5B4-40D3-9564-2B225FB87CCE}" srcOrd="0" destOrd="0" presId="urn:microsoft.com/office/officeart/2005/8/layout/process2"/>
    <dgm:cxn modelId="{CCA77A08-AE31-4048-8779-4E2E6F621E39}" type="presOf" srcId="{177A1550-823D-46E3-B8E7-0800D75AA2BA}" destId="{18C6EB13-F674-4747-B247-6D245496CFF1}" srcOrd="0" destOrd="0" presId="urn:microsoft.com/office/officeart/2005/8/layout/process2"/>
    <dgm:cxn modelId="{3BCF4CBC-59B7-4D6E-9E8A-06DF22FE6B09}" type="presOf" srcId="{34B025DB-D5E6-4B0A-A8E9-DC8BBC8E2B67}" destId="{50486773-EC28-4C8B-A37F-D929B3D99C2C}" srcOrd="0" destOrd="0" presId="urn:microsoft.com/office/officeart/2005/8/layout/process2"/>
    <dgm:cxn modelId="{71EA66B3-FFD6-4483-9A2E-7EF104235DBE}" srcId="{08662450-DA61-45CA-A33F-EC638EF99FCA}" destId="{22CBA97E-8B65-405D-8802-EBC76669BE6E}" srcOrd="1" destOrd="0" parTransId="{1D77E347-2F4B-455D-A60E-D88512AE11CB}" sibTransId="{177A1550-823D-46E3-B8E7-0800D75AA2BA}"/>
    <dgm:cxn modelId="{3700B6D1-0A75-49BF-9875-0A9F42503D17}" srcId="{08662450-DA61-45CA-A33F-EC638EF99FCA}" destId="{09CB3FB5-B068-4776-A63A-E7386E39A5D1}" srcOrd="4" destOrd="0" parTransId="{191EC8E0-C041-4C4E-929D-5EAD039105F7}" sibTransId="{26353426-F6F6-4ABA-8FF3-37F3B776C378}"/>
    <dgm:cxn modelId="{187279CB-AD66-43D7-A3A8-BEAA2BD8B879}" type="presOf" srcId="{177A1550-823D-46E3-B8E7-0800D75AA2BA}" destId="{C82E4B73-904E-46FB-BCF5-A2BB4E161053}" srcOrd="1" destOrd="0" presId="urn:microsoft.com/office/officeart/2005/8/layout/process2"/>
    <dgm:cxn modelId="{63C9890E-AE70-4E7E-9BC6-DF6AE15DF35C}" srcId="{08662450-DA61-45CA-A33F-EC638EF99FCA}" destId="{C83C696D-50D6-4FCC-89CF-F41C094AE5A1}" srcOrd="0" destOrd="0" parTransId="{A7DBDE6C-3E26-4F86-B40F-2D450F319C2A}" sibTransId="{D4FF69D6-E302-456B-A149-E6A82BC4E028}"/>
    <dgm:cxn modelId="{482E2865-5345-4BD9-9AF0-5CC08408AC31}" type="presOf" srcId="{BBF2943E-3E5D-40D8-98F3-5D46F05360EF}" destId="{120CE4A7-5557-4AA6-8E8A-B31FB1CD975E}" srcOrd="0" destOrd="0" presId="urn:microsoft.com/office/officeart/2005/8/layout/process2"/>
    <dgm:cxn modelId="{0DDC9D1D-6404-4416-9A13-5047501DF9B6}" type="presOf" srcId="{34B025DB-D5E6-4B0A-A8E9-DC8BBC8E2B67}" destId="{7DB2F42B-D6FE-42F1-9C93-8F717F55B3CD}" srcOrd="1" destOrd="0" presId="urn:microsoft.com/office/officeart/2005/8/layout/process2"/>
    <dgm:cxn modelId="{10E841FE-D076-4C53-B9D9-D0F70AC72A80}" type="presOf" srcId="{C83C696D-50D6-4FCC-89CF-F41C094AE5A1}" destId="{91148401-FA08-40EA-94EC-A850EC15CD07}" srcOrd="0" destOrd="0" presId="urn:microsoft.com/office/officeart/2005/8/layout/process2"/>
    <dgm:cxn modelId="{B99DE100-17F9-45DB-A3E8-93A49E161480}" type="presOf" srcId="{D4FF69D6-E302-456B-A149-E6A82BC4E028}" destId="{322B2ECE-27BE-4C6C-A7C9-921475EAFCE8}" srcOrd="0" destOrd="0" presId="urn:microsoft.com/office/officeart/2005/8/layout/process2"/>
    <dgm:cxn modelId="{BA5F0B81-0256-4845-A7DB-923265638457}" type="presOf" srcId="{09E5AD22-9C62-443B-9783-C8269B2707DA}" destId="{30647312-7E74-4EA9-B7CE-78DDA50EFC25}" srcOrd="0" destOrd="0" presId="urn:microsoft.com/office/officeart/2005/8/layout/process2"/>
    <dgm:cxn modelId="{2E0BE11F-EEC6-446B-BAB0-D6B986A7193C}" type="presOf" srcId="{D4FF69D6-E302-456B-A149-E6A82BC4E028}" destId="{81AD7193-2A75-4861-8551-8290BBC1A67D}" srcOrd="1" destOrd="0" presId="urn:microsoft.com/office/officeart/2005/8/layout/process2"/>
    <dgm:cxn modelId="{036B833E-8987-4F14-B233-C455A478ABA2}" type="presOf" srcId="{DBEBA949-56D5-4D29-9F5F-70DCF21DC01A}" destId="{9C9DF3C2-6AD7-4940-93D4-CE2312CF660A}" srcOrd="1" destOrd="0" presId="urn:microsoft.com/office/officeart/2005/8/layout/process2"/>
    <dgm:cxn modelId="{9DCF561F-D964-4D5F-9D66-99DED46D98AD}" type="presOf" srcId="{22CBA97E-8B65-405D-8802-EBC76669BE6E}" destId="{1E53849C-A471-407F-8684-CCB538749A84}" srcOrd="0" destOrd="0" presId="urn:microsoft.com/office/officeart/2005/8/layout/process2"/>
    <dgm:cxn modelId="{DEEBF4C7-27FE-47A9-8A5F-39F2BE68B055}" type="presOf" srcId="{08662450-DA61-45CA-A33F-EC638EF99FCA}" destId="{8F0209F1-7A9F-4D79-94CD-21F9AE9BC6E3}" srcOrd="0" destOrd="0" presId="urn:microsoft.com/office/officeart/2005/8/layout/process2"/>
    <dgm:cxn modelId="{7C3ADFFF-9519-432F-B168-788F956B6134}" type="presOf" srcId="{DBEBA949-56D5-4D29-9F5F-70DCF21DC01A}" destId="{1AA8A388-E786-4F8D-A22D-E5F33E206250}" srcOrd="0" destOrd="0" presId="urn:microsoft.com/office/officeart/2005/8/layout/process2"/>
    <dgm:cxn modelId="{1FD4353D-E5D5-42BC-9DBA-489460611A72}" srcId="{08662450-DA61-45CA-A33F-EC638EF99FCA}" destId="{BBF2943E-3E5D-40D8-98F3-5D46F05360EF}" srcOrd="3" destOrd="0" parTransId="{8783D4F2-2FCC-4247-8D77-ED1D670F3C0F}" sibTransId="{34B025DB-D5E6-4B0A-A8E9-DC8BBC8E2B67}"/>
    <dgm:cxn modelId="{F8D5DBEA-F176-46B5-AF26-C5F56D2E2284}" srcId="{08662450-DA61-45CA-A33F-EC638EF99FCA}" destId="{09E5AD22-9C62-443B-9783-C8269B2707DA}" srcOrd="2" destOrd="0" parTransId="{81B64457-43FF-4C5A-BCAD-AB3131B3F48D}" sibTransId="{DBEBA949-56D5-4D29-9F5F-70DCF21DC01A}"/>
    <dgm:cxn modelId="{AAD3DEC8-59A6-4E1D-9EA3-4714D7525A53}" type="presParOf" srcId="{8F0209F1-7A9F-4D79-94CD-21F9AE9BC6E3}" destId="{91148401-FA08-40EA-94EC-A850EC15CD07}" srcOrd="0" destOrd="0" presId="urn:microsoft.com/office/officeart/2005/8/layout/process2"/>
    <dgm:cxn modelId="{CE9596D9-1406-470E-9925-46B50D8A172A}" type="presParOf" srcId="{8F0209F1-7A9F-4D79-94CD-21F9AE9BC6E3}" destId="{322B2ECE-27BE-4C6C-A7C9-921475EAFCE8}" srcOrd="1" destOrd="0" presId="urn:microsoft.com/office/officeart/2005/8/layout/process2"/>
    <dgm:cxn modelId="{D6B6AC49-D4E1-453B-99C8-56F0D5A2121E}" type="presParOf" srcId="{322B2ECE-27BE-4C6C-A7C9-921475EAFCE8}" destId="{81AD7193-2A75-4861-8551-8290BBC1A67D}" srcOrd="0" destOrd="0" presId="urn:microsoft.com/office/officeart/2005/8/layout/process2"/>
    <dgm:cxn modelId="{C92C30B3-E79B-4DC1-9C11-A8C390655CB8}" type="presParOf" srcId="{8F0209F1-7A9F-4D79-94CD-21F9AE9BC6E3}" destId="{1E53849C-A471-407F-8684-CCB538749A84}" srcOrd="2" destOrd="0" presId="urn:microsoft.com/office/officeart/2005/8/layout/process2"/>
    <dgm:cxn modelId="{78588C98-9127-4FBF-AFE1-044F439723D4}" type="presParOf" srcId="{8F0209F1-7A9F-4D79-94CD-21F9AE9BC6E3}" destId="{18C6EB13-F674-4747-B247-6D245496CFF1}" srcOrd="3" destOrd="0" presId="urn:microsoft.com/office/officeart/2005/8/layout/process2"/>
    <dgm:cxn modelId="{0AD6420B-D3F1-4828-BD7D-C1CB1F8F426B}" type="presParOf" srcId="{18C6EB13-F674-4747-B247-6D245496CFF1}" destId="{C82E4B73-904E-46FB-BCF5-A2BB4E161053}" srcOrd="0" destOrd="0" presId="urn:microsoft.com/office/officeart/2005/8/layout/process2"/>
    <dgm:cxn modelId="{4ABA2D8A-2823-4DAD-992F-029001E69385}" type="presParOf" srcId="{8F0209F1-7A9F-4D79-94CD-21F9AE9BC6E3}" destId="{30647312-7E74-4EA9-B7CE-78DDA50EFC25}" srcOrd="4" destOrd="0" presId="urn:microsoft.com/office/officeart/2005/8/layout/process2"/>
    <dgm:cxn modelId="{9BB56DA1-7BDC-4876-9AD3-649C9094F3E0}" type="presParOf" srcId="{8F0209F1-7A9F-4D79-94CD-21F9AE9BC6E3}" destId="{1AA8A388-E786-4F8D-A22D-E5F33E206250}" srcOrd="5" destOrd="0" presId="urn:microsoft.com/office/officeart/2005/8/layout/process2"/>
    <dgm:cxn modelId="{C953327F-513B-4A15-9EF7-22DD5A81EB13}" type="presParOf" srcId="{1AA8A388-E786-4F8D-A22D-E5F33E206250}" destId="{9C9DF3C2-6AD7-4940-93D4-CE2312CF660A}" srcOrd="0" destOrd="0" presId="urn:microsoft.com/office/officeart/2005/8/layout/process2"/>
    <dgm:cxn modelId="{16E2EC1F-335C-4FEE-833B-66D9AB62A4D4}" type="presParOf" srcId="{8F0209F1-7A9F-4D79-94CD-21F9AE9BC6E3}" destId="{120CE4A7-5557-4AA6-8E8A-B31FB1CD975E}" srcOrd="6" destOrd="0" presId="urn:microsoft.com/office/officeart/2005/8/layout/process2"/>
    <dgm:cxn modelId="{9E2BBEE9-AEBC-4DE5-9193-99CDE32D875D}" type="presParOf" srcId="{8F0209F1-7A9F-4D79-94CD-21F9AE9BC6E3}" destId="{50486773-EC28-4C8B-A37F-D929B3D99C2C}" srcOrd="7" destOrd="0" presId="urn:microsoft.com/office/officeart/2005/8/layout/process2"/>
    <dgm:cxn modelId="{AF55572A-B29F-4914-B51A-15D9EDFA6A85}" type="presParOf" srcId="{50486773-EC28-4C8B-A37F-D929B3D99C2C}" destId="{7DB2F42B-D6FE-42F1-9C93-8F717F55B3CD}" srcOrd="0" destOrd="0" presId="urn:microsoft.com/office/officeart/2005/8/layout/process2"/>
    <dgm:cxn modelId="{9B2233D7-AD97-4CFC-897D-943E0DCFB637}" type="presParOf" srcId="{8F0209F1-7A9F-4D79-94CD-21F9AE9BC6E3}" destId="{B18DFB95-E5B4-40D3-9564-2B225FB87CCE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662450-DA61-45CA-A33F-EC638EF99FCA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C83C696D-50D6-4FCC-89CF-F41C094AE5A1}">
      <dgm:prSet phldrT="[Teks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nl-NL" sz="1200" b="1" smtClean="0"/>
            <a:t>Clearance prices dominate window</a:t>
          </a:r>
          <a:endParaRPr lang="nl-NL" sz="1200" b="1"/>
        </a:p>
      </dgm:t>
    </dgm:pt>
    <dgm:pt modelId="{A7DBDE6C-3E26-4F86-B40F-2D450F319C2A}" type="parTrans" cxnId="{63C9890E-AE70-4E7E-9BC6-DF6AE15DF35C}">
      <dgm:prSet/>
      <dgm:spPr/>
      <dgm:t>
        <a:bodyPr/>
        <a:lstStyle/>
        <a:p>
          <a:endParaRPr lang="nl-NL"/>
        </a:p>
      </dgm:t>
    </dgm:pt>
    <dgm:pt modelId="{D4FF69D6-E302-456B-A149-E6A82BC4E028}" type="sibTrans" cxnId="{63C9890E-AE70-4E7E-9BC6-DF6AE15DF35C}">
      <dgm:prSet/>
      <dgm:spPr>
        <a:solidFill>
          <a:schemeClr val="accent3"/>
        </a:solidFill>
      </dgm:spPr>
      <dgm:t>
        <a:bodyPr/>
        <a:lstStyle/>
        <a:p>
          <a:endParaRPr lang="nl-NL"/>
        </a:p>
      </dgm:t>
    </dgm:pt>
    <dgm:pt modelId="{22CBA97E-8B65-405D-8802-EBC76669BE6E}">
      <dgm:prSet phldrT="[Teks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nl-NL" sz="1200" b="1" smtClean="0"/>
            <a:t>Reference price decreases</a:t>
          </a:r>
          <a:endParaRPr lang="nl-NL" sz="1200" b="1"/>
        </a:p>
      </dgm:t>
    </dgm:pt>
    <dgm:pt modelId="{1D77E347-2F4B-455D-A60E-D88512AE11CB}" type="parTrans" cxnId="{71EA66B3-FFD6-4483-9A2E-7EF104235DBE}">
      <dgm:prSet/>
      <dgm:spPr/>
      <dgm:t>
        <a:bodyPr/>
        <a:lstStyle/>
        <a:p>
          <a:endParaRPr lang="nl-NL"/>
        </a:p>
      </dgm:t>
    </dgm:pt>
    <dgm:pt modelId="{177A1550-823D-46E3-B8E7-0800D75AA2BA}" type="sibTrans" cxnId="{71EA66B3-FFD6-4483-9A2E-7EF104235DBE}">
      <dgm:prSet/>
      <dgm:spPr>
        <a:solidFill>
          <a:schemeClr val="accent3"/>
        </a:solidFill>
      </dgm:spPr>
      <dgm:t>
        <a:bodyPr/>
        <a:lstStyle/>
        <a:p>
          <a:endParaRPr lang="nl-NL"/>
        </a:p>
      </dgm:t>
    </dgm:pt>
    <dgm:pt modelId="{09E5AD22-9C62-443B-9783-C8269B2707DA}">
      <dgm:prSet phldrT="[Teks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nl-NL" sz="1200" b="1" smtClean="0"/>
            <a:t>Price index is pushed down</a:t>
          </a:r>
          <a:endParaRPr lang="nl-NL" sz="1200" b="1"/>
        </a:p>
      </dgm:t>
    </dgm:pt>
    <dgm:pt modelId="{81B64457-43FF-4C5A-BCAD-AB3131B3F48D}" type="parTrans" cxnId="{F8D5DBEA-F176-46B5-AF26-C5F56D2E2284}">
      <dgm:prSet/>
      <dgm:spPr/>
      <dgm:t>
        <a:bodyPr/>
        <a:lstStyle/>
        <a:p>
          <a:endParaRPr lang="nl-NL"/>
        </a:p>
      </dgm:t>
    </dgm:pt>
    <dgm:pt modelId="{DBEBA949-56D5-4D29-9F5F-70DCF21DC01A}" type="sibTrans" cxnId="{F8D5DBEA-F176-46B5-AF26-C5F56D2E2284}">
      <dgm:prSet/>
      <dgm:spPr>
        <a:solidFill>
          <a:schemeClr val="accent3"/>
        </a:solidFill>
      </dgm:spPr>
      <dgm:t>
        <a:bodyPr/>
        <a:lstStyle/>
        <a:p>
          <a:endParaRPr lang="nl-NL"/>
        </a:p>
      </dgm:t>
    </dgm:pt>
    <dgm:pt modelId="{BBF2943E-3E5D-40D8-98F3-5D46F05360EF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nl-NL" sz="1200" b="1" smtClean="0"/>
            <a:t>Linking is on recalculated indices</a:t>
          </a:r>
          <a:endParaRPr lang="nl-NL" sz="1200" b="1"/>
        </a:p>
      </dgm:t>
    </dgm:pt>
    <dgm:pt modelId="{8783D4F2-2FCC-4247-8D77-ED1D670F3C0F}" type="parTrans" cxnId="{1FD4353D-E5D5-42BC-9DBA-489460611A72}">
      <dgm:prSet/>
      <dgm:spPr/>
      <dgm:t>
        <a:bodyPr/>
        <a:lstStyle/>
        <a:p>
          <a:endParaRPr lang="nl-NL"/>
        </a:p>
      </dgm:t>
    </dgm:pt>
    <dgm:pt modelId="{34B025DB-D5E6-4B0A-A8E9-DC8BBC8E2B67}" type="sibTrans" cxnId="{1FD4353D-E5D5-42BC-9DBA-489460611A72}">
      <dgm:prSet/>
      <dgm:spPr>
        <a:solidFill>
          <a:schemeClr val="accent3"/>
        </a:solidFill>
      </dgm:spPr>
      <dgm:t>
        <a:bodyPr/>
        <a:lstStyle/>
        <a:p>
          <a:endParaRPr lang="nl-NL"/>
        </a:p>
      </dgm:t>
    </dgm:pt>
    <dgm:pt modelId="{09CB3FB5-B068-4776-A63A-E7386E39A5D1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nl-NL" sz="1200" b="1" smtClean="0"/>
            <a:t>Drift is likely to persist</a:t>
          </a:r>
          <a:endParaRPr lang="nl-NL" sz="1200" b="1"/>
        </a:p>
      </dgm:t>
    </dgm:pt>
    <dgm:pt modelId="{191EC8E0-C041-4C4E-929D-5EAD039105F7}" type="parTrans" cxnId="{3700B6D1-0A75-49BF-9875-0A9F42503D17}">
      <dgm:prSet/>
      <dgm:spPr/>
      <dgm:t>
        <a:bodyPr/>
        <a:lstStyle/>
        <a:p>
          <a:endParaRPr lang="nl-NL"/>
        </a:p>
      </dgm:t>
    </dgm:pt>
    <dgm:pt modelId="{26353426-F6F6-4ABA-8FF3-37F3B776C378}" type="sibTrans" cxnId="{3700B6D1-0A75-49BF-9875-0A9F42503D17}">
      <dgm:prSet/>
      <dgm:spPr/>
      <dgm:t>
        <a:bodyPr/>
        <a:lstStyle/>
        <a:p>
          <a:endParaRPr lang="nl-NL"/>
        </a:p>
      </dgm:t>
    </dgm:pt>
    <dgm:pt modelId="{8F0209F1-7A9F-4D79-94CD-21F9AE9BC6E3}" type="pres">
      <dgm:prSet presAssocID="{08662450-DA61-45CA-A33F-EC638EF99FCA}" presName="linearFlow" presStyleCnt="0">
        <dgm:presLayoutVars>
          <dgm:resizeHandles val="exact"/>
        </dgm:presLayoutVars>
      </dgm:prSet>
      <dgm:spPr/>
    </dgm:pt>
    <dgm:pt modelId="{91148401-FA08-40EA-94EC-A850EC15CD07}" type="pres">
      <dgm:prSet presAssocID="{C83C696D-50D6-4FCC-89CF-F41C094AE5A1}" presName="node" presStyleLbl="node1" presStyleIdx="0" presStyleCnt="5">
        <dgm:presLayoutVars>
          <dgm:bulletEnabled val="1"/>
        </dgm:presLayoutVars>
      </dgm:prSet>
      <dgm:spPr/>
    </dgm:pt>
    <dgm:pt modelId="{322B2ECE-27BE-4C6C-A7C9-921475EAFCE8}" type="pres">
      <dgm:prSet presAssocID="{D4FF69D6-E302-456B-A149-E6A82BC4E028}" presName="sibTrans" presStyleLbl="sibTrans2D1" presStyleIdx="0" presStyleCnt="4"/>
      <dgm:spPr/>
    </dgm:pt>
    <dgm:pt modelId="{81AD7193-2A75-4861-8551-8290BBC1A67D}" type="pres">
      <dgm:prSet presAssocID="{D4FF69D6-E302-456B-A149-E6A82BC4E028}" presName="connectorText" presStyleLbl="sibTrans2D1" presStyleIdx="0" presStyleCnt="4"/>
      <dgm:spPr/>
    </dgm:pt>
    <dgm:pt modelId="{1E53849C-A471-407F-8684-CCB538749A84}" type="pres">
      <dgm:prSet presAssocID="{22CBA97E-8B65-405D-8802-EBC76669BE6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8C6EB13-F674-4747-B247-6D245496CFF1}" type="pres">
      <dgm:prSet presAssocID="{177A1550-823D-46E3-B8E7-0800D75AA2BA}" presName="sibTrans" presStyleLbl="sibTrans2D1" presStyleIdx="1" presStyleCnt="4"/>
      <dgm:spPr/>
    </dgm:pt>
    <dgm:pt modelId="{C82E4B73-904E-46FB-BCF5-A2BB4E161053}" type="pres">
      <dgm:prSet presAssocID="{177A1550-823D-46E3-B8E7-0800D75AA2BA}" presName="connectorText" presStyleLbl="sibTrans2D1" presStyleIdx="1" presStyleCnt="4"/>
      <dgm:spPr/>
    </dgm:pt>
    <dgm:pt modelId="{30647312-7E74-4EA9-B7CE-78DDA50EFC25}" type="pres">
      <dgm:prSet presAssocID="{09E5AD22-9C62-443B-9783-C8269B2707D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AA8A388-E786-4F8D-A22D-E5F33E206250}" type="pres">
      <dgm:prSet presAssocID="{DBEBA949-56D5-4D29-9F5F-70DCF21DC01A}" presName="sibTrans" presStyleLbl="sibTrans2D1" presStyleIdx="2" presStyleCnt="4"/>
      <dgm:spPr/>
    </dgm:pt>
    <dgm:pt modelId="{9C9DF3C2-6AD7-4940-93D4-CE2312CF660A}" type="pres">
      <dgm:prSet presAssocID="{DBEBA949-56D5-4D29-9F5F-70DCF21DC01A}" presName="connectorText" presStyleLbl="sibTrans2D1" presStyleIdx="2" presStyleCnt="4"/>
      <dgm:spPr/>
    </dgm:pt>
    <dgm:pt modelId="{120CE4A7-5557-4AA6-8E8A-B31FB1CD975E}" type="pres">
      <dgm:prSet presAssocID="{BBF2943E-3E5D-40D8-98F3-5D46F05360EF}" presName="node" presStyleLbl="node1" presStyleIdx="3" presStyleCnt="5">
        <dgm:presLayoutVars>
          <dgm:bulletEnabled val="1"/>
        </dgm:presLayoutVars>
      </dgm:prSet>
      <dgm:spPr/>
    </dgm:pt>
    <dgm:pt modelId="{50486773-EC28-4C8B-A37F-D929B3D99C2C}" type="pres">
      <dgm:prSet presAssocID="{34B025DB-D5E6-4B0A-A8E9-DC8BBC8E2B67}" presName="sibTrans" presStyleLbl="sibTrans2D1" presStyleIdx="3" presStyleCnt="4"/>
      <dgm:spPr/>
    </dgm:pt>
    <dgm:pt modelId="{7DB2F42B-D6FE-42F1-9C93-8F717F55B3CD}" type="pres">
      <dgm:prSet presAssocID="{34B025DB-D5E6-4B0A-A8E9-DC8BBC8E2B67}" presName="connectorText" presStyleLbl="sibTrans2D1" presStyleIdx="3" presStyleCnt="4"/>
      <dgm:spPr/>
    </dgm:pt>
    <dgm:pt modelId="{B18DFB95-E5B4-40D3-9564-2B225FB87CCE}" type="pres">
      <dgm:prSet presAssocID="{09CB3FB5-B068-4776-A63A-E7386E39A5D1}" presName="node" presStyleLbl="node1" presStyleIdx="4" presStyleCnt="5">
        <dgm:presLayoutVars>
          <dgm:bulletEnabled val="1"/>
        </dgm:presLayoutVars>
      </dgm:prSet>
      <dgm:spPr/>
    </dgm:pt>
  </dgm:ptLst>
  <dgm:cxnLst>
    <dgm:cxn modelId="{E2137854-07B3-4D7A-B0DE-214B727C64B2}" type="presOf" srcId="{09CB3FB5-B068-4776-A63A-E7386E39A5D1}" destId="{B18DFB95-E5B4-40D3-9564-2B225FB87CCE}" srcOrd="0" destOrd="0" presId="urn:microsoft.com/office/officeart/2005/8/layout/process2"/>
    <dgm:cxn modelId="{CCA77A08-AE31-4048-8779-4E2E6F621E39}" type="presOf" srcId="{177A1550-823D-46E3-B8E7-0800D75AA2BA}" destId="{18C6EB13-F674-4747-B247-6D245496CFF1}" srcOrd="0" destOrd="0" presId="urn:microsoft.com/office/officeart/2005/8/layout/process2"/>
    <dgm:cxn modelId="{3BCF4CBC-59B7-4D6E-9E8A-06DF22FE6B09}" type="presOf" srcId="{34B025DB-D5E6-4B0A-A8E9-DC8BBC8E2B67}" destId="{50486773-EC28-4C8B-A37F-D929B3D99C2C}" srcOrd="0" destOrd="0" presId="urn:microsoft.com/office/officeart/2005/8/layout/process2"/>
    <dgm:cxn modelId="{71EA66B3-FFD6-4483-9A2E-7EF104235DBE}" srcId="{08662450-DA61-45CA-A33F-EC638EF99FCA}" destId="{22CBA97E-8B65-405D-8802-EBC76669BE6E}" srcOrd="1" destOrd="0" parTransId="{1D77E347-2F4B-455D-A60E-D88512AE11CB}" sibTransId="{177A1550-823D-46E3-B8E7-0800D75AA2BA}"/>
    <dgm:cxn modelId="{3700B6D1-0A75-49BF-9875-0A9F42503D17}" srcId="{08662450-DA61-45CA-A33F-EC638EF99FCA}" destId="{09CB3FB5-B068-4776-A63A-E7386E39A5D1}" srcOrd="4" destOrd="0" parTransId="{191EC8E0-C041-4C4E-929D-5EAD039105F7}" sibTransId="{26353426-F6F6-4ABA-8FF3-37F3B776C378}"/>
    <dgm:cxn modelId="{187279CB-AD66-43D7-A3A8-BEAA2BD8B879}" type="presOf" srcId="{177A1550-823D-46E3-B8E7-0800D75AA2BA}" destId="{C82E4B73-904E-46FB-BCF5-A2BB4E161053}" srcOrd="1" destOrd="0" presId="urn:microsoft.com/office/officeart/2005/8/layout/process2"/>
    <dgm:cxn modelId="{63C9890E-AE70-4E7E-9BC6-DF6AE15DF35C}" srcId="{08662450-DA61-45CA-A33F-EC638EF99FCA}" destId="{C83C696D-50D6-4FCC-89CF-F41C094AE5A1}" srcOrd="0" destOrd="0" parTransId="{A7DBDE6C-3E26-4F86-B40F-2D450F319C2A}" sibTransId="{D4FF69D6-E302-456B-A149-E6A82BC4E028}"/>
    <dgm:cxn modelId="{482E2865-5345-4BD9-9AF0-5CC08408AC31}" type="presOf" srcId="{BBF2943E-3E5D-40D8-98F3-5D46F05360EF}" destId="{120CE4A7-5557-4AA6-8E8A-B31FB1CD975E}" srcOrd="0" destOrd="0" presId="urn:microsoft.com/office/officeart/2005/8/layout/process2"/>
    <dgm:cxn modelId="{0DDC9D1D-6404-4416-9A13-5047501DF9B6}" type="presOf" srcId="{34B025DB-D5E6-4B0A-A8E9-DC8BBC8E2B67}" destId="{7DB2F42B-D6FE-42F1-9C93-8F717F55B3CD}" srcOrd="1" destOrd="0" presId="urn:microsoft.com/office/officeart/2005/8/layout/process2"/>
    <dgm:cxn modelId="{10E841FE-D076-4C53-B9D9-D0F70AC72A80}" type="presOf" srcId="{C83C696D-50D6-4FCC-89CF-F41C094AE5A1}" destId="{91148401-FA08-40EA-94EC-A850EC15CD07}" srcOrd="0" destOrd="0" presId="urn:microsoft.com/office/officeart/2005/8/layout/process2"/>
    <dgm:cxn modelId="{B99DE100-17F9-45DB-A3E8-93A49E161480}" type="presOf" srcId="{D4FF69D6-E302-456B-A149-E6A82BC4E028}" destId="{322B2ECE-27BE-4C6C-A7C9-921475EAFCE8}" srcOrd="0" destOrd="0" presId="urn:microsoft.com/office/officeart/2005/8/layout/process2"/>
    <dgm:cxn modelId="{BA5F0B81-0256-4845-A7DB-923265638457}" type="presOf" srcId="{09E5AD22-9C62-443B-9783-C8269B2707DA}" destId="{30647312-7E74-4EA9-B7CE-78DDA50EFC25}" srcOrd="0" destOrd="0" presId="urn:microsoft.com/office/officeart/2005/8/layout/process2"/>
    <dgm:cxn modelId="{2E0BE11F-EEC6-446B-BAB0-D6B986A7193C}" type="presOf" srcId="{D4FF69D6-E302-456B-A149-E6A82BC4E028}" destId="{81AD7193-2A75-4861-8551-8290BBC1A67D}" srcOrd="1" destOrd="0" presId="urn:microsoft.com/office/officeart/2005/8/layout/process2"/>
    <dgm:cxn modelId="{036B833E-8987-4F14-B233-C455A478ABA2}" type="presOf" srcId="{DBEBA949-56D5-4D29-9F5F-70DCF21DC01A}" destId="{9C9DF3C2-6AD7-4940-93D4-CE2312CF660A}" srcOrd="1" destOrd="0" presId="urn:microsoft.com/office/officeart/2005/8/layout/process2"/>
    <dgm:cxn modelId="{9DCF561F-D964-4D5F-9D66-99DED46D98AD}" type="presOf" srcId="{22CBA97E-8B65-405D-8802-EBC76669BE6E}" destId="{1E53849C-A471-407F-8684-CCB538749A84}" srcOrd="0" destOrd="0" presId="urn:microsoft.com/office/officeart/2005/8/layout/process2"/>
    <dgm:cxn modelId="{DEEBF4C7-27FE-47A9-8A5F-39F2BE68B055}" type="presOf" srcId="{08662450-DA61-45CA-A33F-EC638EF99FCA}" destId="{8F0209F1-7A9F-4D79-94CD-21F9AE9BC6E3}" srcOrd="0" destOrd="0" presId="urn:microsoft.com/office/officeart/2005/8/layout/process2"/>
    <dgm:cxn modelId="{7C3ADFFF-9519-432F-B168-788F956B6134}" type="presOf" srcId="{DBEBA949-56D5-4D29-9F5F-70DCF21DC01A}" destId="{1AA8A388-E786-4F8D-A22D-E5F33E206250}" srcOrd="0" destOrd="0" presId="urn:microsoft.com/office/officeart/2005/8/layout/process2"/>
    <dgm:cxn modelId="{1FD4353D-E5D5-42BC-9DBA-489460611A72}" srcId="{08662450-DA61-45CA-A33F-EC638EF99FCA}" destId="{BBF2943E-3E5D-40D8-98F3-5D46F05360EF}" srcOrd="3" destOrd="0" parTransId="{8783D4F2-2FCC-4247-8D77-ED1D670F3C0F}" sibTransId="{34B025DB-D5E6-4B0A-A8E9-DC8BBC8E2B67}"/>
    <dgm:cxn modelId="{F8D5DBEA-F176-46B5-AF26-C5F56D2E2284}" srcId="{08662450-DA61-45CA-A33F-EC638EF99FCA}" destId="{09E5AD22-9C62-443B-9783-C8269B2707DA}" srcOrd="2" destOrd="0" parTransId="{81B64457-43FF-4C5A-BCAD-AB3131B3F48D}" sibTransId="{DBEBA949-56D5-4D29-9F5F-70DCF21DC01A}"/>
    <dgm:cxn modelId="{AAD3DEC8-59A6-4E1D-9EA3-4714D7525A53}" type="presParOf" srcId="{8F0209F1-7A9F-4D79-94CD-21F9AE9BC6E3}" destId="{91148401-FA08-40EA-94EC-A850EC15CD07}" srcOrd="0" destOrd="0" presId="urn:microsoft.com/office/officeart/2005/8/layout/process2"/>
    <dgm:cxn modelId="{CE9596D9-1406-470E-9925-46B50D8A172A}" type="presParOf" srcId="{8F0209F1-7A9F-4D79-94CD-21F9AE9BC6E3}" destId="{322B2ECE-27BE-4C6C-A7C9-921475EAFCE8}" srcOrd="1" destOrd="0" presId="urn:microsoft.com/office/officeart/2005/8/layout/process2"/>
    <dgm:cxn modelId="{D6B6AC49-D4E1-453B-99C8-56F0D5A2121E}" type="presParOf" srcId="{322B2ECE-27BE-4C6C-A7C9-921475EAFCE8}" destId="{81AD7193-2A75-4861-8551-8290BBC1A67D}" srcOrd="0" destOrd="0" presId="urn:microsoft.com/office/officeart/2005/8/layout/process2"/>
    <dgm:cxn modelId="{C92C30B3-E79B-4DC1-9C11-A8C390655CB8}" type="presParOf" srcId="{8F0209F1-7A9F-4D79-94CD-21F9AE9BC6E3}" destId="{1E53849C-A471-407F-8684-CCB538749A84}" srcOrd="2" destOrd="0" presId="urn:microsoft.com/office/officeart/2005/8/layout/process2"/>
    <dgm:cxn modelId="{78588C98-9127-4FBF-AFE1-044F439723D4}" type="presParOf" srcId="{8F0209F1-7A9F-4D79-94CD-21F9AE9BC6E3}" destId="{18C6EB13-F674-4747-B247-6D245496CFF1}" srcOrd="3" destOrd="0" presId="urn:microsoft.com/office/officeart/2005/8/layout/process2"/>
    <dgm:cxn modelId="{0AD6420B-D3F1-4828-BD7D-C1CB1F8F426B}" type="presParOf" srcId="{18C6EB13-F674-4747-B247-6D245496CFF1}" destId="{C82E4B73-904E-46FB-BCF5-A2BB4E161053}" srcOrd="0" destOrd="0" presId="urn:microsoft.com/office/officeart/2005/8/layout/process2"/>
    <dgm:cxn modelId="{4ABA2D8A-2823-4DAD-992F-029001E69385}" type="presParOf" srcId="{8F0209F1-7A9F-4D79-94CD-21F9AE9BC6E3}" destId="{30647312-7E74-4EA9-B7CE-78DDA50EFC25}" srcOrd="4" destOrd="0" presId="urn:microsoft.com/office/officeart/2005/8/layout/process2"/>
    <dgm:cxn modelId="{9BB56DA1-7BDC-4876-9AD3-649C9094F3E0}" type="presParOf" srcId="{8F0209F1-7A9F-4D79-94CD-21F9AE9BC6E3}" destId="{1AA8A388-E786-4F8D-A22D-E5F33E206250}" srcOrd="5" destOrd="0" presId="urn:microsoft.com/office/officeart/2005/8/layout/process2"/>
    <dgm:cxn modelId="{C953327F-513B-4A15-9EF7-22DD5A81EB13}" type="presParOf" srcId="{1AA8A388-E786-4F8D-A22D-E5F33E206250}" destId="{9C9DF3C2-6AD7-4940-93D4-CE2312CF660A}" srcOrd="0" destOrd="0" presId="urn:microsoft.com/office/officeart/2005/8/layout/process2"/>
    <dgm:cxn modelId="{16E2EC1F-335C-4FEE-833B-66D9AB62A4D4}" type="presParOf" srcId="{8F0209F1-7A9F-4D79-94CD-21F9AE9BC6E3}" destId="{120CE4A7-5557-4AA6-8E8A-B31FB1CD975E}" srcOrd="6" destOrd="0" presId="urn:microsoft.com/office/officeart/2005/8/layout/process2"/>
    <dgm:cxn modelId="{9E2BBEE9-AEBC-4DE5-9193-99CDE32D875D}" type="presParOf" srcId="{8F0209F1-7A9F-4D79-94CD-21F9AE9BC6E3}" destId="{50486773-EC28-4C8B-A37F-D929B3D99C2C}" srcOrd="7" destOrd="0" presId="urn:microsoft.com/office/officeart/2005/8/layout/process2"/>
    <dgm:cxn modelId="{AF55572A-B29F-4914-B51A-15D9EDFA6A85}" type="presParOf" srcId="{50486773-EC28-4C8B-A37F-D929B3D99C2C}" destId="{7DB2F42B-D6FE-42F1-9C93-8F717F55B3CD}" srcOrd="0" destOrd="0" presId="urn:microsoft.com/office/officeart/2005/8/layout/process2"/>
    <dgm:cxn modelId="{9B2233D7-AD97-4CFC-897D-943E0DCFB637}" type="presParOf" srcId="{8F0209F1-7A9F-4D79-94CD-21F9AE9BC6E3}" destId="{B18DFB95-E5B4-40D3-9564-2B225FB87CCE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8662450-DA61-45CA-A33F-EC638EF99FCA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C83C696D-50D6-4FCC-89CF-F41C094AE5A1}">
      <dgm:prSet phldrT="[Teks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nl-NL" sz="1200" b="1" smtClean="0"/>
            <a:t>Clearance prices dominate window</a:t>
          </a:r>
          <a:endParaRPr lang="nl-NL" sz="1200" b="1"/>
        </a:p>
      </dgm:t>
    </dgm:pt>
    <dgm:pt modelId="{A7DBDE6C-3E26-4F86-B40F-2D450F319C2A}" type="parTrans" cxnId="{63C9890E-AE70-4E7E-9BC6-DF6AE15DF35C}">
      <dgm:prSet/>
      <dgm:spPr/>
      <dgm:t>
        <a:bodyPr/>
        <a:lstStyle/>
        <a:p>
          <a:endParaRPr lang="nl-NL"/>
        </a:p>
      </dgm:t>
    </dgm:pt>
    <dgm:pt modelId="{D4FF69D6-E302-456B-A149-E6A82BC4E028}" type="sibTrans" cxnId="{63C9890E-AE70-4E7E-9BC6-DF6AE15DF35C}">
      <dgm:prSet/>
      <dgm:spPr>
        <a:solidFill>
          <a:schemeClr val="accent3"/>
        </a:solidFill>
      </dgm:spPr>
      <dgm:t>
        <a:bodyPr/>
        <a:lstStyle/>
        <a:p>
          <a:endParaRPr lang="nl-NL"/>
        </a:p>
      </dgm:t>
    </dgm:pt>
    <dgm:pt modelId="{22CBA97E-8B65-405D-8802-EBC76669BE6E}">
      <dgm:prSet phldrT="[Teks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nl-NL" sz="1200" b="1" smtClean="0"/>
            <a:t>Reference price decreases</a:t>
          </a:r>
          <a:endParaRPr lang="nl-NL" sz="1200" b="1"/>
        </a:p>
      </dgm:t>
    </dgm:pt>
    <dgm:pt modelId="{1D77E347-2F4B-455D-A60E-D88512AE11CB}" type="parTrans" cxnId="{71EA66B3-FFD6-4483-9A2E-7EF104235DBE}">
      <dgm:prSet/>
      <dgm:spPr/>
      <dgm:t>
        <a:bodyPr/>
        <a:lstStyle/>
        <a:p>
          <a:endParaRPr lang="nl-NL"/>
        </a:p>
      </dgm:t>
    </dgm:pt>
    <dgm:pt modelId="{177A1550-823D-46E3-B8E7-0800D75AA2BA}" type="sibTrans" cxnId="{71EA66B3-FFD6-4483-9A2E-7EF104235DBE}">
      <dgm:prSet/>
      <dgm:spPr>
        <a:solidFill>
          <a:schemeClr val="accent3"/>
        </a:solidFill>
      </dgm:spPr>
      <dgm:t>
        <a:bodyPr/>
        <a:lstStyle/>
        <a:p>
          <a:endParaRPr lang="nl-NL"/>
        </a:p>
      </dgm:t>
    </dgm:pt>
    <dgm:pt modelId="{09E5AD22-9C62-443B-9783-C8269B2707DA}">
      <dgm:prSet phldrT="[Teks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nl-NL" sz="1200" b="1" smtClean="0"/>
            <a:t>Price index is pushed down</a:t>
          </a:r>
          <a:endParaRPr lang="nl-NL" sz="1200" b="1"/>
        </a:p>
      </dgm:t>
    </dgm:pt>
    <dgm:pt modelId="{81B64457-43FF-4C5A-BCAD-AB3131B3F48D}" type="parTrans" cxnId="{F8D5DBEA-F176-46B5-AF26-C5F56D2E2284}">
      <dgm:prSet/>
      <dgm:spPr/>
      <dgm:t>
        <a:bodyPr/>
        <a:lstStyle/>
        <a:p>
          <a:endParaRPr lang="nl-NL"/>
        </a:p>
      </dgm:t>
    </dgm:pt>
    <dgm:pt modelId="{DBEBA949-56D5-4D29-9F5F-70DCF21DC01A}" type="sibTrans" cxnId="{F8D5DBEA-F176-46B5-AF26-C5F56D2E2284}">
      <dgm:prSet/>
      <dgm:spPr>
        <a:solidFill>
          <a:schemeClr val="accent3"/>
        </a:solidFill>
      </dgm:spPr>
      <dgm:t>
        <a:bodyPr/>
        <a:lstStyle/>
        <a:p>
          <a:endParaRPr lang="nl-NL"/>
        </a:p>
      </dgm:t>
    </dgm:pt>
    <dgm:pt modelId="{BBF2943E-3E5D-40D8-98F3-5D46F05360EF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nl-NL" sz="1200" b="1" smtClean="0"/>
            <a:t>Linking is on recalculated indices</a:t>
          </a:r>
          <a:endParaRPr lang="nl-NL" sz="1200" b="1"/>
        </a:p>
      </dgm:t>
    </dgm:pt>
    <dgm:pt modelId="{8783D4F2-2FCC-4247-8D77-ED1D670F3C0F}" type="parTrans" cxnId="{1FD4353D-E5D5-42BC-9DBA-489460611A72}">
      <dgm:prSet/>
      <dgm:spPr/>
      <dgm:t>
        <a:bodyPr/>
        <a:lstStyle/>
        <a:p>
          <a:endParaRPr lang="nl-NL"/>
        </a:p>
      </dgm:t>
    </dgm:pt>
    <dgm:pt modelId="{34B025DB-D5E6-4B0A-A8E9-DC8BBC8E2B67}" type="sibTrans" cxnId="{1FD4353D-E5D5-42BC-9DBA-489460611A72}">
      <dgm:prSet/>
      <dgm:spPr>
        <a:solidFill>
          <a:schemeClr val="accent3"/>
        </a:solidFill>
      </dgm:spPr>
      <dgm:t>
        <a:bodyPr/>
        <a:lstStyle/>
        <a:p>
          <a:endParaRPr lang="nl-NL"/>
        </a:p>
      </dgm:t>
    </dgm:pt>
    <dgm:pt modelId="{09CB3FB5-B068-4776-A63A-E7386E39A5D1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nl-NL" sz="1200" b="1" smtClean="0"/>
            <a:t>Drift is likely to persist</a:t>
          </a:r>
          <a:endParaRPr lang="nl-NL" sz="1200" b="1"/>
        </a:p>
      </dgm:t>
    </dgm:pt>
    <dgm:pt modelId="{191EC8E0-C041-4C4E-929D-5EAD039105F7}" type="parTrans" cxnId="{3700B6D1-0A75-49BF-9875-0A9F42503D17}">
      <dgm:prSet/>
      <dgm:spPr/>
      <dgm:t>
        <a:bodyPr/>
        <a:lstStyle/>
        <a:p>
          <a:endParaRPr lang="nl-NL"/>
        </a:p>
      </dgm:t>
    </dgm:pt>
    <dgm:pt modelId="{26353426-F6F6-4ABA-8FF3-37F3B776C378}" type="sibTrans" cxnId="{3700B6D1-0A75-49BF-9875-0A9F42503D17}">
      <dgm:prSet/>
      <dgm:spPr/>
      <dgm:t>
        <a:bodyPr/>
        <a:lstStyle/>
        <a:p>
          <a:endParaRPr lang="nl-NL"/>
        </a:p>
      </dgm:t>
    </dgm:pt>
    <dgm:pt modelId="{8F0209F1-7A9F-4D79-94CD-21F9AE9BC6E3}" type="pres">
      <dgm:prSet presAssocID="{08662450-DA61-45CA-A33F-EC638EF99FCA}" presName="linearFlow" presStyleCnt="0">
        <dgm:presLayoutVars>
          <dgm:resizeHandles val="exact"/>
        </dgm:presLayoutVars>
      </dgm:prSet>
      <dgm:spPr/>
    </dgm:pt>
    <dgm:pt modelId="{91148401-FA08-40EA-94EC-A850EC15CD07}" type="pres">
      <dgm:prSet presAssocID="{C83C696D-50D6-4FCC-89CF-F41C094AE5A1}" presName="node" presStyleLbl="node1" presStyleIdx="0" presStyleCnt="5">
        <dgm:presLayoutVars>
          <dgm:bulletEnabled val="1"/>
        </dgm:presLayoutVars>
      </dgm:prSet>
      <dgm:spPr/>
    </dgm:pt>
    <dgm:pt modelId="{322B2ECE-27BE-4C6C-A7C9-921475EAFCE8}" type="pres">
      <dgm:prSet presAssocID="{D4FF69D6-E302-456B-A149-E6A82BC4E028}" presName="sibTrans" presStyleLbl="sibTrans2D1" presStyleIdx="0" presStyleCnt="4"/>
      <dgm:spPr/>
    </dgm:pt>
    <dgm:pt modelId="{81AD7193-2A75-4861-8551-8290BBC1A67D}" type="pres">
      <dgm:prSet presAssocID="{D4FF69D6-E302-456B-A149-E6A82BC4E028}" presName="connectorText" presStyleLbl="sibTrans2D1" presStyleIdx="0" presStyleCnt="4"/>
      <dgm:spPr/>
    </dgm:pt>
    <dgm:pt modelId="{1E53849C-A471-407F-8684-CCB538749A84}" type="pres">
      <dgm:prSet presAssocID="{22CBA97E-8B65-405D-8802-EBC76669BE6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8C6EB13-F674-4747-B247-6D245496CFF1}" type="pres">
      <dgm:prSet presAssocID="{177A1550-823D-46E3-B8E7-0800D75AA2BA}" presName="sibTrans" presStyleLbl="sibTrans2D1" presStyleIdx="1" presStyleCnt="4"/>
      <dgm:spPr/>
    </dgm:pt>
    <dgm:pt modelId="{C82E4B73-904E-46FB-BCF5-A2BB4E161053}" type="pres">
      <dgm:prSet presAssocID="{177A1550-823D-46E3-B8E7-0800D75AA2BA}" presName="connectorText" presStyleLbl="sibTrans2D1" presStyleIdx="1" presStyleCnt="4"/>
      <dgm:spPr/>
    </dgm:pt>
    <dgm:pt modelId="{30647312-7E74-4EA9-B7CE-78DDA50EFC25}" type="pres">
      <dgm:prSet presAssocID="{09E5AD22-9C62-443B-9783-C8269B2707D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AA8A388-E786-4F8D-A22D-E5F33E206250}" type="pres">
      <dgm:prSet presAssocID="{DBEBA949-56D5-4D29-9F5F-70DCF21DC01A}" presName="sibTrans" presStyleLbl="sibTrans2D1" presStyleIdx="2" presStyleCnt="4"/>
      <dgm:spPr/>
    </dgm:pt>
    <dgm:pt modelId="{9C9DF3C2-6AD7-4940-93D4-CE2312CF660A}" type="pres">
      <dgm:prSet presAssocID="{DBEBA949-56D5-4D29-9F5F-70DCF21DC01A}" presName="connectorText" presStyleLbl="sibTrans2D1" presStyleIdx="2" presStyleCnt="4"/>
      <dgm:spPr/>
    </dgm:pt>
    <dgm:pt modelId="{120CE4A7-5557-4AA6-8E8A-B31FB1CD975E}" type="pres">
      <dgm:prSet presAssocID="{BBF2943E-3E5D-40D8-98F3-5D46F05360EF}" presName="node" presStyleLbl="node1" presStyleIdx="3" presStyleCnt="5">
        <dgm:presLayoutVars>
          <dgm:bulletEnabled val="1"/>
        </dgm:presLayoutVars>
      </dgm:prSet>
      <dgm:spPr/>
    </dgm:pt>
    <dgm:pt modelId="{50486773-EC28-4C8B-A37F-D929B3D99C2C}" type="pres">
      <dgm:prSet presAssocID="{34B025DB-D5E6-4B0A-A8E9-DC8BBC8E2B67}" presName="sibTrans" presStyleLbl="sibTrans2D1" presStyleIdx="3" presStyleCnt="4"/>
      <dgm:spPr/>
    </dgm:pt>
    <dgm:pt modelId="{7DB2F42B-D6FE-42F1-9C93-8F717F55B3CD}" type="pres">
      <dgm:prSet presAssocID="{34B025DB-D5E6-4B0A-A8E9-DC8BBC8E2B67}" presName="connectorText" presStyleLbl="sibTrans2D1" presStyleIdx="3" presStyleCnt="4"/>
      <dgm:spPr/>
    </dgm:pt>
    <dgm:pt modelId="{B18DFB95-E5B4-40D3-9564-2B225FB87CCE}" type="pres">
      <dgm:prSet presAssocID="{09CB3FB5-B068-4776-A63A-E7386E39A5D1}" presName="node" presStyleLbl="node1" presStyleIdx="4" presStyleCnt="5">
        <dgm:presLayoutVars>
          <dgm:bulletEnabled val="1"/>
        </dgm:presLayoutVars>
      </dgm:prSet>
      <dgm:spPr/>
    </dgm:pt>
  </dgm:ptLst>
  <dgm:cxnLst>
    <dgm:cxn modelId="{CCA77A08-AE31-4048-8779-4E2E6F621E39}" type="presOf" srcId="{177A1550-823D-46E3-B8E7-0800D75AA2BA}" destId="{18C6EB13-F674-4747-B247-6D245496CFF1}" srcOrd="0" destOrd="0" presId="urn:microsoft.com/office/officeart/2005/8/layout/process2"/>
    <dgm:cxn modelId="{E2137854-07B3-4D7A-B0DE-214B727C64B2}" type="presOf" srcId="{09CB3FB5-B068-4776-A63A-E7386E39A5D1}" destId="{B18DFB95-E5B4-40D3-9564-2B225FB87CCE}" srcOrd="0" destOrd="0" presId="urn:microsoft.com/office/officeart/2005/8/layout/process2"/>
    <dgm:cxn modelId="{3BCF4CBC-59B7-4D6E-9E8A-06DF22FE6B09}" type="presOf" srcId="{34B025DB-D5E6-4B0A-A8E9-DC8BBC8E2B67}" destId="{50486773-EC28-4C8B-A37F-D929B3D99C2C}" srcOrd="0" destOrd="0" presId="urn:microsoft.com/office/officeart/2005/8/layout/process2"/>
    <dgm:cxn modelId="{71EA66B3-FFD6-4483-9A2E-7EF104235DBE}" srcId="{08662450-DA61-45CA-A33F-EC638EF99FCA}" destId="{22CBA97E-8B65-405D-8802-EBC76669BE6E}" srcOrd="1" destOrd="0" parTransId="{1D77E347-2F4B-455D-A60E-D88512AE11CB}" sibTransId="{177A1550-823D-46E3-B8E7-0800D75AA2BA}"/>
    <dgm:cxn modelId="{3700B6D1-0A75-49BF-9875-0A9F42503D17}" srcId="{08662450-DA61-45CA-A33F-EC638EF99FCA}" destId="{09CB3FB5-B068-4776-A63A-E7386E39A5D1}" srcOrd="4" destOrd="0" parTransId="{191EC8E0-C041-4C4E-929D-5EAD039105F7}" sibTransId="{26353426-F6F6-4ABA-8FF3-37F3B776C378}"/>
    <dgm:cxn modelId="{187279CB-AD66-43D7-A3A8-BEAA2BD8B879}" type="presOf" srcId="{177A1550-823D-46E3-B8E7-0800D75AA2BA}" destId="{C82E4B73-904E-46FB-BCF5-A2BB4E161053}" srcOrd="1" destOrd="0" presId="urn:microsoft.com/office/officeart/2005/8/layout/process2"/>
    <dgm:cxn modelId="{63C9890E-AE70-4E7E-9BC6-DF6AE15DF35C}" srcId="{08662450-DA61-45CA-A33F-EC638EF99FCA}" destId="{C83C696D-50D6-4FCC-89CF-F41C094AE5A1}" srcOrd="0" destOrd="0" parTransId="{A7DBDE6C-3E26-4F86-B40F-2D450F319C2A}" sibTransId="{D4FF69D6-E302-456B-A149-E6A82BC4E028}"/>
    <dgm:cxn modelId="{482E2865-5345-4BD9-9AF0-5CC08408AC31}" type="presOf" srcId="{BBF2943E-3E5D-40D8-98F3-5D46F05360EF}" destId="{120CE4A7-5557-4AA6-8E8A-B31FB1CD975E}" srcOrd="0" destOrd="0" presId="urn:microsoft.com/office/officeart/2005/8/layout/process2"/>
    <dgm:cxn modelId="{0DDC9D1D-6404-4416-9A13-5047501DF9B6}" type="presOf" srcId="{34B025DB-D5E6-4B0A-A8E9-DC8BBC8E2B67}" destId="{7DB2F42B-D6FE-42F1-9C93-8F717F55B3CD}" srcOrd="1" destOrd="0" presId="urn:microsoft.com/office/officeart/2005/8/layout/process2"/>
    <dgm:cxn modelId="{10E841FE-D076-4C53-B9D9-D0F70AC72A80}" type="presOf" srcId="{C83C696D-50D6-4FCC-89CF-F41C094AE5A1}" destId="{91148401-FA08-40EA-94EC-A850EC15CD07}" srcOrd="0" destOrd="0" presId="urn:microsoft.com/office/officeart/2005/8/layout/process2"/>
    <dgm:cxn modelId="{B99DE100-17F9-45DB-A3E8-93A49E161480}" type="presOf" srcId="{D4FF69D6-E302-456B-A149-E6A82BC4E028}" destId="{322B2ECE-27BE-4C6C-A7C9-921475EAFCE8}" srcOrd="0" destOrd="0" presId="urn:microsoft.com/office/officeart/2005/8/layout/process2"/>
    <dgm:cxn modelId="{BA5F0B81-0256-4845-A7DB-923265638457}" type="presOf" srcId="{09E5AD22-9C62-443B-9783-C8269B2707DA}" destId="{30647312-7E74-4EA9-B7CE-78DDA50EFC25}" srcOrd="0" destOrd="0" presId="urn:microsoft.com/office/officeart/2005/8/layout/process2"/>
    <dgm:cxn modelId="{2E0BE11F-EEC6-446B-BAB0-D6B986A7193C}" type="presOf" srcId="{D4FF69D6-E302-456B-A149-E6A82BC4E028}" destId="{81AD7193-2A75-4861-8551-8290BBC1A67D}" srcOrd="1" destOrd="0" presId="urn:microsoft.com/office/officeart/2005/8/layout/process2"/>
    <dgm:cxn modelId="{036B833E-8987-4F14-B233-C455A478ABA2}" type="presOf" srcId="{DBEBA949-56D5-4D29-9F5F-70DCF21DC01A}" destId="{9C9DF3C2-6AD7-4940-93D4-CE2312CF660A}" srcOrd="1" destOrd="0" presId="urn:microsoft.com/office/officeart/2005/8/layout/process2"/>
    <dgm:cxn modelId="{9DCF561F-D964-4D5F-9D66-99DED46D98AD}" type="presOf" srcId="{22CBA97E-8B65-405D-8802-EBC76669BE6E}" destId="{1E53849C-A471-407F-8684-CCB538749A84}" srcOrd="0" destOrd="0" presId="urn:microsoft.com/office/officeart/2005/8/layout/process2"/>
    <dgm:cxn modelId="{DEEBF4C7-27FE-47A9-8A5F-39F2BE68B055}" type="presOf" srcId="{08662450-DA61-45CA-A33F-EC638EF99FCA}" destId="{8F0209F1-7A9F-4D79-94CD-21F9AE9BC6E3}" srcOrd="0" destOrd="0" presId="urn:microsoft.com/office/officeart/2005/8/layout/process2"/>
    <dgm:cxn modelId="{7C3ADFFF-9519-432F-B168-788F956B6134}" type="presOf" srcId="{DBEBA949-56D5-4D29-9F5F-70DCF21DC01A}" destId="{1AA8A388-E786-4F8D-A22D-E5F33E206250}" srcOrd="0" destOrd="0" presId="urn:microsoft.com/office/officeart/2005/8/layout/process2"/>
    <dgm:cxn modelId="{1FD4353D-E5D5-42BC-9DBA-489460611A72}" srcId="{08662450-DA61-45CA-A33F-EC638EF99FCA}" destId="{BBF2943E-3E5D-40D8-98F3-5D46F05360EF}" srcOrd="3" destOrd="0" parTransId="{8783D4F2-2FCC-4247-8D77-ED1D670F3C0F}" sibTransId="{34B025DB-D5E6-4B0A-A8E9-DC8BBC8E2B67}"/>
    <dgm:cxn modelId="{F8D5DBEA-F176-46B5-AF26-C5F56D2E2284}" srcId="{08662450-DA61-45CA-A33F-EC638EF99FCA}" destId="{09E5AD22-9C62-443B-9783-C8269B2707DA}" srcOrd="2" destOrd="0" parTransId="{81B64457-43FF-4C5A-BCAD-AB3131B3F48D}" sibTransId="{DBEBA949-56D5-4D29-9F5F-70DCF21DC01A}"/>
    <dgm:cxn modelId="{AAD3DEC8-59A6-4E1D-9EA3-4714D7525A53}" type="presParOf" srcId="{8F0209F1-7A9F-4D79-94CD-21F9AE9BC6E3}" destId="{91148401-FA08-40EA-94EC-A850EC15CD07}" srcOrd="0" destOrd="0" presId="urn:microsoft.com/office/officeart/2005/8/layout/process2"/>
    <dgm:cxn modelId="{CE9596D9-1406-470E-9925-46B50D8A172A}" type="presParOf" srcId="{8F0209F1-7A9F-4D79-94CD-21F9AE9BC6E3}" destId="{322B2ECE-27BE-4C6C-A7C9-921475EAFCE8}" srcOrd="1" destOrd="0" presId="urn:microsoft.com/office/officeart/2005/8/layout/process2"/>
    <dgm:cxn modelId="{D6B6AC49-D4E1-453B-99C8-56F0D5A2121E}" type="presParOf" srcId="{322B2ECE-27BE-4C6C-A7C9-921475EAFCE8}" destId="{81AD7193-2A75-4861-8551-8290BBC1A67D}" srcOrd="0" destOrd="0" presId="urn:microsoft.com/office/officeart/2005/8/layout/process2"/>
    <dgm:cxn modelId="{C92C30B3-E79B-4DC1-9C11-A8C390655CB8}" type="presParOf" srcId="{8F0209F1-7A9F-4D79-94CD-21F9AE9BC6E3}" destId="{1E53849C-A471-407F-8684-CCB538749A84}" srcOrd="2" destOrd="0" presId="urn:microsoft.com/office/officeart/2005/8/layout/process2"/>
    <dgm:cxn modelId="{78588C98-9127-4FBF-AFE1-044F439723D4}" type="presParOf" srcId="{8F0209F1-7A9F-4D79-94CD-21F9AE9BC6E3}" destId="{18C6EB13-F674-4747-B247-6D245496CFF1}" srcOrd="3" destOrd="0" presId="urn:microsoft.com/office/officeart/2005/8/layout/process2"/>
    <dgm:cxn modelId="{0AD6420B-D3F1-4828-BD7D-C1CB1F8F426B}" type="presParOf" srcId="{18C6EB13-F674-4747-B247-6D245496CFF1}" destId="{C82E4B73-904E-46FB-BCF5-A2BB4E161053}" srcOrd="0" destOrd="0" presId="urn:microsoft.com/office/officeart/2005/8/layout/process2"/>
    <dgm:cxn modelId="{4ABA2D8A-2823-4DAD-992F-029001E69385}" type="presParOf" srcId="{8F0209F1-7A9F-4D79-94CD-21F9AE9BC6E3}" destId="{30647312-7E74-4EA9-B7CE-78DDA50EFC25}" srcOrd="4" destOrd="0" presId="urn:microsoft.com/office/officeart/2005/8/layout/process2"/>
    <dgm:cxn modelId="{9BB56DA1-7BDC-4876-9AD3-649C9094F3E0}" type="presParOf" srcId="{8F0209F1-7A9F-4D79-94CD-21F9AE9BC6E3}" destId="{1AA8A388-E786-4F8D-A22D-E5F33E206250}" srcOrd="5" destOrd="0" presId="urn:microsoft.com/office/officeart/2005/8/layout/process2"/>
    <dgm:cxn modelId="{C953327F-513B-4A15-9EF7-22DD5A81EB13}" type="presParOf" srcId="{1AA8A388-E786-4F8D-A22D-E5F33E206250}" destId="{9C9DF3C2-6AD7-4940-93D4-CE2312CF660A}" srcOrd="0" destOrd="0" presId="urn:microsoft.com/office/officeart/2005/8/layout/process2"/>
    <dgm:cxn modelId="{16E2EC1F-335C-4FEE-833B-66D9AB62A4D4}" type="presParOf" srcId="{8F0209F1-7A9F-4D79-94CD-21F9AE9BC6E3}" destId="{120CE4A7-5557-4AA6-8E8A-B31FB1CD975E}" srcOrd="6" destOrd="0" presId="urn:microsoft.com/office/officeart/2005/8/layout/process2"/>
    <dgm:cxn modelId="{9E2BBEE9-AEBC-4DE5-9193-99CDE32D875D}" type="presParOf" srcId="{8F0209F1-7A9F-4D79-94CD-21F9AE9BC6E3}" destId="{50486773-EC28-4C8B-A37F-D929B3D99C2C}" srcOrd="7" destOrd="0" presId="urn:microsoft.com/office/officeart/2005/8/layout/process2"/>
    <dgm:cxn modelId="{AF55572A-B29F-4914-B51A-15D9EDFA6A85}" type="presParOf" srcId="{50486773-EC28-4C8B-A37F-D929B3D99C2C}" destId="{7DB2F42B-D6FE-42F1-9C93-8F717F55B3CD}" srcOrd="0" destOrd="0" presId="urn:microsoft.com/office/officeart/2005/8/layout/process2"/>
    <dgm:cxn modelId="{9B2233D7-AD97-4CFC-897D-943E0DCFB637}" type="presParOf" srcId="{8F0209F1-7A9F-4D79-94CD-21F9AE9BC6E3}" destId="{B18DFB95-E5B4-40D3-9564-2B225FB87CCE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148401-FA08-40EA-94EC-A850EC15CD07}">
      <dsp:nvSpPr>
        <dsp:cNvPr id="0" name=""/>
        <dsp:cNvSpPr/>
      </dsp:nvSpPr>
      <dsp:spPr>
        <a:xfrm>
          <a:off x="2364020" y="395"/>
          <a:ext cx="1367958" cy="462795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b="1" kern="1200" smtClean="0"/>
            <a:t>Clearance prices dominate window</a:t>
          </a:r>
          <a:endParaRPr lang="nl-NL" sz="1200" b="1" kern="1200"/>
        </a:p>
      </dsp:txBody>
      <dsp:txXfrm>
        <a:off x="2377575" y="13950"/>
        <a:ext cx="1340848" cy="435685"/>
      </dsp:txXfrm>
    </dsp:sp>
    <dsp:sp modelId="{322B2ECE-27BE-4C6C-A7C9-921475EAFCE8}">
      <dsp:nvSpPr>
        <dsp:cNvPr id="0" name=""/>
        <dsp:cNvSpPr/>
      </dsp:nvSpPr>
      <dsp:spPr>
        <a:xfrm rot="5400000">
          <a:off x="2961225" y="474760"/>
          <a:ext cx="173548" cy="2082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200" kern="1200"/>
        </a:p>
      </dsp:txBody>
      <dsp:txXfrm rot="-5400000">
        <a:off x="2985522" y="492115"/>
        <a:ext cx="124954" cy="121484"/>
      </dsp:txXfrm>
    </dsp:sp>
    <dsp:sp modelId="{1E53849C-A471-407F-8684-CCB538749A84}">
      <dsp:nvSpPr>
        <dsp:cNvPr id="0" name=""/>
        <dsp:cNvSpPr/>
      </dsp:nvSpPr>
      <dsp:spPr>
        <a:xfrm>
          <a:off x="2364020" y="694588"/>
          <a:ext cx="1367958" cy="462795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b="1" kern="1200" smtClean="0"/>
            <a:t>Reference price decreases</a:t>
          </a:r>
          <a:endParaRPr lang="nl-NL" sz="1200" b="1" kern="1200"/>
        </a:p>
      </dsp:txBody>
      <dsp:txXfrm>
        <a:off x="2377575" y="708143"/>
        <a:ext cx="1340848" cy="435685"/>
      </dsp:txXfrm>
    </dsp:sp>
    <dsp:sp modelId="{18C6EB13-F674-4747-B247-6D245496CFF1}">
      <dsp:nvSpPr>
        <dsp:cNvPr id="0" name=""/>
        <dsp:cNvSpPr/>
      </dsp:nvSpPr>
      <dsp:spPr>
        <a:xfrm rot="5400000">
          <a:off x="2961225" y="1168954"/>
          <a:ext cx="173548" cy="2082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200" kern="1200"/>
        </a:p>
      </dsp:txBody>
      <dsp:txXfrm rot="-5400000">
        <a:off x="2985522" y="1186309"/>
        <a:ext cx="124954" cy="121484"/>
      </dsp:txXfrm>
    </dsp:sp>
    <dsp:sp modelId="{30647312-7E74-4EA9-B7CE-78DDA50EFC25}">
      <dsp:nvSpPr>
        <dsp:cNvPr id="0" name=""/>
        <dsp:cNvSpPr/>
      </dsp:nvSpPr>
      <dsp:spPr>
        <a:xfrm>
          <a:off x="2364020" y="1388782"/>
          <a:ext cx="1367958" cy="462795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b="1" kern="1200" smtClean="0"/>
            <a:t>Price index is pushed down</a:t>
          </a:r>
          <a:endParaRPr lang="nl-NL" sz="1200" b="1" kern="1200"/>
        </a:p>
      </dsp:txBody>
      <dsp:txXfrm>
        <a:off x="2377575" y="1402337"/>
        <a:ext cx="1340848" cy="435685"/>
      </dsp:txXfrm>
    </dsp:sp>
    <dsp:sp modelId="{1AA8A388-E786-4F8D-A22D-E5F33E206250}">
      <dsp:nvSpPr>
        <dsp:cNvPr id="0" name=""/>
        <dsp:cNvSpPr/>
      </dsp:nvSpPr>
      <dsp:spPr>
        <a:xfrm rot="5400000">
          <a:off x="2961225" y="1863147"/>
          <a:ext cx="173548" cy="2082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200" kern="1200"/>
        </a:p>
      </dsp:txBody>
      <dsp:txXfrm rot="-5400000">
        <a:off x="2985522" y="1880502"/>
        <a:ext cx="124954" cy="121484"/>
      </dsp:txXfrm>
    </dsp:sp>
    <dsp:sp modelId="{120CE4A7-5557-4AA6-8E8A-B31FB1CD975E}">
      <dsp:nvSpPr>
        <dsp:cNvPr id="0" name=""/>
        <dsp:cNvSpPr/>
      </dsp:nvSpPr>
      <dsp:spPr>
        <a:xfrm>
          <a:off x="2364020" y="2082975"/>
          <a:ext cx="1367958" cy="462795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b="1" kern="1200" smtClean="0"/>
            <a:t>Linking is on recalculated indices</a:t>
          </a:r>
          <a:endParaRPr lang="nl-NL" sz="1200" b="1" kern="1200"/>
        </a:p>
      </dsp:txBody>
      <dsp:txXfrm>
        <a:off x="2377575" y="2096530"/>
        <a:ext cx="1340848" cy="435685"/>
      </dsp:txXfrm>
    </dsp:sp>
    <dsp:sp modelId="{50486773-EC28-4C8B-A37F-D929B3D99C2C}">
      <dsp:nvSpPr>
        <dsp:cNvPr id="0" name=""/>
        <dsp:cNvSpPr/>
      </dsp:nvSpPr>
      <dsp:spPr>
        <a:xfrm rot="5400000">
          <a:off x="2961225" y="2557341"/>
          <a:ext cx="173548" cy="2082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200" kern="1200"/>
        </a:p>
      </dsp:txBody>
      <dsp:txXfrm rot="-5400000">
        <a:off x="2985522" y="2574696"/>
        <a:ext cx="124954" cy="121484"/>
      </dsp:txXfrm>
    </dsp:sp>
    <dsp:sp modelId="{B18DFB95-E5B4-40D3-9564-2B225FB87CCE}">
      <dsp:nvSpPr>
        <dsp:cNvPr id="0" name=""/>
        <dsp:cNvSpPr/>
      </dsp:nvSpPr>
      <dsp:spPr>
        <a:xfrm>
          <a:off x="2364020" y="2777168"/>
          <a:ext cx="1367958" cy="462795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b="1" kern="1200" smtClean="0"/>
            <a:t>Drift is likely to persist</a:t>
          </a:r>
          <a:endParaRPr lang="nl-NL" sz="1200" b="1" kern="1200"/>
        </a:p>
      </dsp:txBody>
      <dsp:txXfrm>
        <a:off x="2377575" y="2790723"/>
        <a:ext cx="1340848" cy="4356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148401-FA08-40EA-94EC-A850EC15CD07}">
      <dsp:nvSpPr>
        <dsp:cNvPr id="0" name=""/>
        <dsp:cNvSpPr/>
      </dsp:nvSpPr>
      <dsp:spPr>
        <a:xfrm>
          <a:off x="2364020" y="395"/>
          <a:ext cx="1367958" cy="462795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b="1" kern="1200" smtClean="0"/>
            <a:t>Clearance prices dominate window</a:t>
          </a:r>
          <a:endParaRPr lang="nl-NL" sz="1200" b="1" kern="1200"/>
        </a:p>
      </dsp:txBody>
      <dsp:txXfrm>
        <a:off x="2377575" y="13950"/>
        <a:ext cx="1340848" cy="435685"/>
      </dsp:txXfrm>
    </dsp:sp>
    <dsp:sp modelId="{322B2ECE-27BE-4C6C-A7C9-921475EAFCE8}">
      <dsp:nvSpPr>
        <dsp:cNvPr id="0" name=""/>
        <dsp:cNvSpPr/>
      </dsp:nvSpPr>
      <dsp:spPr>
        <a:xfrm rot="5400000">
          <a:off x="2961225" y="474760"/>
          <a:ext cx="173548" cy="2082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200" kern="1200"/>
        </a:p>
      </dsp:txBody>
      <dsp:txXfrm rot="-5400000">
        <a:off x="2985522" y="492115"/>
        <a:ext cx="124954" cy="121484"/>
      </dsp:txXfrm>
    </dsp:sp>
    <dsp:sp modelId="{1E53849C-A471-407F-8684-CCB538749A84}">
      <dsp:nvSpPr>
        <dsp:cNvPr id="0" name=""/>
        <dsp:cNvSpPr/>
      </dsp:nvSpPr>
      <dsp:spPr>
        <a:xfrm>
          <a:off x="2364020" y="694588"/>
          <a:ext cx="1367958" cy="462795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b="1" kern="1200" smtClean="0"/>
            <a:t>Reference price decreases</a:t>
          </a:r>
          <a:endParaRPr lang="nl-NL" sz="1200" b="1" kern="1200"/>
        </a:p>
      </dsp:txBody>
      <dsp:txXfrm>
        <a:off x="2377575" y="708143"/>
        <a:ext cx="1340848" cy="435685"/>
      </dsp:txXfrm>
    </dsp:sp>
    <dsp:sp modelId="{18C6EB13-F674-4747-B247-6D245496CFF1}">
      <dsp:nvSpPr>
        <dsp:cNvPr id="0" name=""/>
        <dsp:cNvSpPr/>
      </dsp:nvSpPr>
      <dsp:spPr>
        <a:xfrm rot="5400000">
          <a:off x="2961225" y="1168954"/>
          <a:ext cx="173548" cy="2082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200" kern="1200"/>
        </a:p>
      </dsp:txBody>
      <dsp:txXfrm rot="-5400000">
        <a:off x="2985522" y="1186309"/>
        <a:ext cx="124954" cy="121484"/>
      </dsp:txXfrm>
    </dsp:sp>
    <dsp:sp modelId="{30647312-7E74-4EA9-B7CE-78DDA50EFC25}">
      <dsp:nvSpPr>
        <dsp:cNvPr id="0" name=""/>
        <dsp:cNvSpPr/>
      </dsp:nvSpPr>
      <dsp:spPr>
        <a:xfrm>
          <a:off x="2364020" y="1388782"/>
          <a:ext cx="1367958" cy="462795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b="1" kern="1200" smtClean="0"/>
            <a:t>Price index is pushed down</a:t>
          </a:r>
          <a:endParaRPr lang="nl-NL" sz="1200" b="1" kern="1200"/>
        </a:p>
      </dsp:txBody>
      <dsp:txXfrm>
        <a:off x="2377575" y="1402337"/>
        <a:ext cx="1340848" cy="435685"/>
      </dsp:txXfrm>
    </dsp:sp>
    <dsp:sp modelId="{1AA8A388-E786-4F8D-A22D-E5F33E206250}">
      <dsp:nvSpPr>
        <dsp:cNvPr id="0" name=""/>
        <dsp:cNvSpPr/>
      </dsp:nvSpPr>
      <dsp:spPr>
        <a:xfrm rot="5400000">
          <a:off x="2961225" y="1863147"/>
          <a:ext cx="173548" cy="2082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200" kern="1200"/>
        </a:p>
      </dsp:txBody>
      <dsp:txXfrm rot="-5400000">
        <a:off x="2985522" y="1880502"/>
        <a:ext cx="124954" cy="121484"/>
      </dsp:txXfrm>
    </dsp:sp>
    <dsp:sp modelId="{120CE4A7-5557-4AA6-8E8A-B31FB1CD975E}">
      <dsp:nvSpPr>
        <dsp:cNvPr id="0" name=""/>
        <dsp:cNvSpPr/>
      </dsp:nvSpPr>
      <dsp:spPr>
        <a:xfrm>
          <a:off x="2364020" y="2082975"/>
          <a:ext cx="1367958" cy="462795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b="1" kern="1200" smtClean="0"/>
            <a:t>Linking is on recalculated indices</a:t>
          </a:r>
          <a:endParaRPr lang="nl-NL" sz="1200" b="1" kern="1200"/>
        </a:p>
      </dsp:txBody>
      <dsp:txXfrm>
        <a:off x="2377575" y="2096530"/>
        <a:ext cx="1340848" cy="435685"/>
      </dsp:txXfrm>
    </dsp:sp>
    <dsp:sp modelId="{50486773-EC28-4C8B-A37F-D929B3D99C2C}">
      <dsp:nvSpPr>
        <dsp:cNvPr id="0" name=""/>
        <dsp:cNvSpPr/>
      </dsp:nvSpPr>
      <dsp:spPr>
        <a:xfrm rot="5400000">
          <a:off x="2961225" y="2557341"/>
          <a:ext cx="173548" cy="2082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200" kern="1200"/>
        </a:p>
      </dsp:txBody>
      <dsp:txXfrm rot="-5400000">
        <a:off x="2985522" y="2574696"/>
        <a:ext cx="124954" cy="121484"/>
      </dsp:txXfrm>
    </dsp:sp>
    <dsp:sp modelId="{B18DFB95-E5B4-40D3-9564-2B225FB87CCE}">
      <dsp:nvSpPr>
        <dsp:cNvPr id="0" name=""/>
        <dsp:cNvSpPr/>
      </dsp:nvSpPr>
      <dsp:spPr>
        <a:xfrm>
          <a:off x="2364020" y="2777168"/>
          <a:ext cx="1367958" cy="462795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b="1" kern="1200" smtClean="0"/>
            <a:t>Drift is likely to persist</a:t>
          </a:r>
          <a:endParaRPr lang="nl-NL" sz="1200" b="1" kern="1200"/>
        </a:p>
      </dsp:txBody>
      <dsp:txXfrm>
        <a:off x="2377575" y="2790723"/>
        <a:ext cx="1340848" cy="4356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148401-FA08-40EA-94EC-A850EC15CD07}">
      <dsp:nvSpPr>
        <dsp:cNvPr id="0" name=""/>
        <dsp:cNvSpPr/>
      </dsp:nvSpPr>
      <dsp:spPr>
        <a:xfrm>
          <a:off x="2364020" y="395"/>
          <a:ext cx="1367958" cy="462795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b="1" kern="1200" smtClean="0"/>
            <a:t>Clearance prices dominate window</a:t>
          </a:r>
          <a:endParaRPr lang="nl-NL" sz="1200" b="1" kern="1200"/>
        </a:p>
      </dsp:txBody>
      <dsp:txXfrm>
        <a:off x="2377575" y="13950"/>
        <a:ext cx="1340848" cy="435685"/>
      </dsp:txXfrm>
    </dsp:sp>
    <dsp:sp modelId="{322B2ECE-27BE-4C6C-A7C9-921475EAFCE8}">
      <dsp:nvSpPr>
        <dsp:cNvPr id="0" name=""/>
        <dsp:cNvSpPr/>
      </dsp:nvSpPr>
      <dsp:spPr>
        <a:xfrm rot="5400000">
          <a:off x="2961225" y="474760"/>
          <a:ext cx="173548" cy="2082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800" kern="1200"/>
        </a:p>
      </dsp:txBody>
      <dsp:txXfrm rot="-5400000">
        <a:off x="2985522" y="492115"/>
        <a:ext cx="124954" cy="121484"/>
      </dsp:txXfrm>
    </dsp:sp>
    <dsp:sp modelId="{1E53849C-A471-407F-8684-CCB538749A84}">
      <dsp:nvSpPr>
        <dsp:cNvPr id="0" name=""/>
        <dsp:cNvSpPr/>
      </dsp:nvSpPr>
      <dsp:spPr>
        <a:xfrm>
          <a:off x="2364020" y="694588"/>
          <a:ext cx="1367958" cy="462795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b="1" kern="1200" smtClean="0"/>
            <a:t>Reference price decreases</a:t>
          </a:r>
          <a:endParaRPr lang="nl-NL" sz="1200" b="1" kern="1200"/>
        </a:p>
      </dsp:txBody>
      <dsp:txXfrm>
        <a:off x="2377575" y="708143"/>
        <a:ext cx="1340848" cy="435685"/>
      </dsp:txXfrm>
    </dsp:sp>
    <dsp:sp modelId="{18C6EB13-F674-4747-B247-6D245496CFF1}">
      <dsp:nvSpPr>
        <dsp:cNvPr id="0" name=""/>
        <dsp:cNvSpPr/>
      </dsp:nvSpPr>
      <dsp:spPr>
        <a:xfrm rot="5400000">
          <a:off x="2961225" y="1168954"/>
          <a:ext cx="173548" cy="2082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800" kern="1200"/>
        </a:p>
      </dsp:txBody>
      <dsp:txXfrm rot="-5400000">
        <a:off x="2985522" y="1186309"/>
        <a:ext cx="124954" cy="121484"/>
      </dsp:txXfrm>
    </dsp:sp>
    <dsp:sp modelId="{30647312-7E74-4EA9-B7CE-78DDA50EFC25}">
      <dsp:nvSpPr>
        <dsp:cNvPr id="0" name=""/>
        <dsp:cNvSpPr/>
      </dsp:nvSpPr>
      <dsp:spPr>
        <a:xfrm>
          <a:off x="2364020" y="1388782"/>
          <a:ext cx="1367958" cy="462795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b="1" kern="1200" smtClean="0"/>
            <a:t>Price index is pushed down</a:t>
          </a:r>
          <a:endParaRPr lang="nl-NL" sz="1200" b="1" kern="1200"/>
        </a:p>
      </dsp:txBody>
      <dsp:txXfrm>
        <a:off x="2377575" y="1402337"/>
        <a:ext cx="1340848" cy="435685"/>
      </dsp:txXfrm>
    </dsp:sp>
    <dsp:sp modelId="{1AA8A388-E786-4F8D-A22D-E5F33E206250}">
      <dsp:nvSpPr>
        <dsp:cNvPr id="0" name=""/>
        <dsp:cNvSpPr/>
      </dsp:nvSpPr>
      <dsp:spPr>
        <a:xfrm rot="5400000">
          <a:off x="2961225" y="1863147"/>
          <a:ext cx="173548" cy="2082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800" kern="1200"/>
        </a:p>
      </dsp:txBody>
      <dsp:txXfrm rot="-5400000">
        <a:off x="2985522" y="1880502"/>
        <a:ext cx="124954" cy="121484"/>
      </dsp:txXfrm>
    </dsp:sp>
    <dsp:sp modelId="{120CE4A7-5557-4AA6-8E8A-B31FB1CD975E}">
      <dsp:nvSpPr>
        <dsp:cNvPr id="0" name=""/>
        <dsp:cNvSpPr/>
      </dsp:nvSpPr>
      <dsp:spPr>
        <a:xfrm>
          <a:off x="2364020" y="2082975"/>
          <a:ext cx="1367958" cy="462795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b="1" kern="1200" smtClean="0"/>
            <a:t>Linking is on recalculated indices</a:t>
          </a:r>
          <a:endParaRPr lang="nl-NL" sz="1200" b="1" kern="1200"/>
        </a:p>
      </dsp:txBody>
      <dsp:txXfrm>
        <a:off x="2377575" y="2096530"/>
        <a:ext cx="1340848" cy="435685"/>
      </dsp:txXfrm>
    </dsp:sp>
    <dsp:sp modelId="{50486773-EC28-4C8B-A37F-D929B3D99C2C}">
      <dsp:nvSpPr>
        <dsp:cNvPr id="0" name=""/>
        <dsp:cNvSpPr/>
      </dsp:nvSpPr>
      <dsp:spPr>
        <a:xfrm rot="5400000">
          <a:off x="2961225" y="2557341"/>
          <a:ext cx="173548" cy="2082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800" kern="1200"/>
        </a:p>
      </dsp:txBody>
      <dsp:txXfrm rot="-5400000">
        <a:off x="2985522" y="2574696"/>
        <a:ext cx="124954" cy="121484"/>
      </dsp:txXfrm>
    </dsp:sp>
    <dsp:sp modelId="{B18DFB95-E5B4-40D3-9564-2B225FB87CCE}">
      <dsp:nvSpPr>
        <dsp:cNvPr id="0" name=""/>
        <dsp:cNvSpPr/>
      </dsp:nvSpPr>
      <dsp:spPr>
        <a:xfrm>
          <a:off x="2364020" y="2777168"/>
          <a:ext cx="1367958" cy="462795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b="1" kern="1200" smtClean="0"/>
            <a:t>Drift is likely to persist</a:t>
          </a:r>
          <a:endParaRPr lang="nl-NL" sz="1200" b="1" kern="1200"/>
        </a:p>
      </dsp:txBody>
      <dsp:txXfrm>
        <a:off x="2377575" y="2790723"/>
        <a:ext cx="1340848" cy="4356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63A025-B680-4046-800B-5A6B5AC6AF73}" type="datetimeFigureOut">
              <a:rPr lang="nl-NL" smtClean="0"/>
              <a:t>16-4-2019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FEE08-4F1D-4773-84E0-0730640F7E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3303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92201" y="766684"/>
            <a:ext cx="2236528" cy="343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433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e 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1203325"/>
            <a:ext cx="7704087" cy="3455988"/>
          </a:xfrm>
          <a:prstGeom prst="rect">
            <a:avLst/>
          </a:prstGeom>
        </p:spPr>
        <p:txBody>
          <a:bodyPr/>
          <a:lstStyle>
            <a:lvl1pPr marL="342900" indent="-342900">
              <a:buFont typeface="Calibri" pitchFamily="34" charset="0"/>
              <a:buChar char="─"/>
              <a:defRPr lang="nl-NL" sz="2400" b="0" kern="1200" spc="40" baseline="0" dirty="0" smtClean="0">
                <a:solidFill>
                  <a:srgbClr val="271D6C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2pPr>
            <a:lvl3pPr marL="11430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3pPr>
            <a:lvl4pPr marL="16002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4pPr>
            <a:lvl5pPr marL="20574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5pPr>
          </a:lstStyle>
          <a:p>
            <a:pPr lvl="0"/>
            <a:r>
              <a:rPr lang="nl-NL" sz="2400" dirty="0" smtClean="0">
                <a:solidFill>
                  <a:srgbClr val="271D6C"/>
                </a:solidFill>
              </a:rPr>
              <a:t>Korte opsomming van conclusies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195263"/>
            <a:ext cx="7704087" cy="9363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 spc="60" baseline="0">
                <a:solidFill>
                  <a:srgbClr val="00A1CD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Conclusie / trends / …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6824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inde_N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52914" y="1028651"/>
            <a:ext cx="1431167" cy="219893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300" y="3672000"/>
            <a:ext cx="7166794" cy="84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583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inde_U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52914" y="1028651"/>
            <a:ext cx="1431167" cy="219893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735" y="3672000"/>
            <a:ext cx="7167542" cy="84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633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8890224" y="0"/>
            <a:ext cx="253776" cy="5143500"/>
          </a:xfrm>
          <a:prstGeom prst="rect">
            <a:avLst/>
          </a:prstGeom>
          <a:solidFill>
            <a:srgbClr val="00A1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5" t="2279" r="85717" b="67123"/>
          <a:stretch/>
        </p:blipFill>
        <p:spPr>
          <a:xfrm>
            <a:off x="355278" y="121024"/>
            <a:ext cx="1511243" cy="2072915"/>
          </a:xfrm>
          <a:prstGeom prst="rect">
            <a:avLst/>
          </a:prstGeom>
        </p:spPr>
      </p:pic>
      <p:sp>
        <p:nvSpPr>
          <p:cNvPr id="9" name="Tijdelijke aanduiding voor tekst 6"/>
          <p:cNvSpPr>
            <a:spLocks noGrp="1"/>
          </p:cNvSpPr>
          <p:nvPr>
            <p:ph type="body" sz="quarter" idx="12" hasCustomPrompt="1"/>
          </p:nvPr>
        </p:nvSpPr>
        <p:spPr>
          <a:xfrm>
            <a:off x="539552" y="4227934"/>
            <a:ext cx="7992690" cy="288032"/>
          </a:xfrm>
          <a:prstGeom prst="rect">
            <a:avLst/>
          </a:prstGeom>
        </p:spPr>
        <p:txBody>
          <a:bodyPr lIns="0"/>
          <a:lstStyle>
            <a:lvl1pPr marL="0" indent="0">
              <a:spcBef>
                <a:spcPts val="0"/>
              </a:spcBef>
              <a:buNone/>
              <a:defRPr lang="nl-NL" sz="1600" b="0" kern="1200" spc="40" baseline="0" dirty="0">
                <a:solidFill>
                  <a:srgbClr val="271D6C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Naam auteur</a:t>
            </a:r>
          </a:p>
        </p:txBody>
      </p:sp>
      <p:sp>
        <p:nvSpPr>
          <p:cNvPr id="10" name="Tijdelijke aanduiding voor tekst 6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4515966"/>
            <a:ext cx="7992690" cy="288032"/>
          </a:xfrm>
          <a:prstGeom prst="rect">
            <a:avLst/>
          </a:prstGeom>
        </p:spPr>
        <p:txBody>
          <a:bodyPr lIns="0"/>
          <a:lstStyle>
            <a:lvl1pPr marL="0" indent="0">
              <a:spcBef>
                <a:spcPts val="0"/>
              </a:spcBef>
              <a:buNone/>
              <a:defRPr lang="nl-NL" sz="1600" b="0" kern="1200" spc="40" baseline="0" dirty="0">
                <a:solidFill>
                  <a:srgbClr val="271D6C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Optioneel datum</a:t>
            </a:r>
            <a:endParaRPr lang="nl-NL" dirty="0"/>
          </a:p>
        </p:txBody>
      </p:sp>
      <p:sp>
        <p:nvSpPr>
          <p:cNvPr id="11" name="Tijdelijke aanduiding voor tekst 6"/>
          <p:cNvSpPr>
            <a:spLocks noGrp="1"/>
          </p:cNvSpPr>
          <p:nvPr>
            <p:ph type="body" sz="quarter" idx="14" hasCustomPrompt="1"/>
          </p:nvPr>
        </p:nvSpPr>
        <p:spPr>
          <a:xfrm>
            <a:off x="539552" y="2283718"/>
            <a:ext cx="7992690" cy="1025897"/>
          </a:xfrm>
          <a:prstGeom prst="rect">
            <a:avLst/>
          </a:prstGeom>
        </p:spPr>
        <p:txBody>
          <a:bodyPr lIns="0"/>
          <a:lstStyle>
            <a:lvl1pPr marL="0" indent="0">
              <a:spcBef>
                <a:spcPts val="0"/>
              </a:spcBef>
              <a:buNone/>
              <a:defRPr lang="nl-NL" sz="3000" b="1" kern="1200" spc="60" baseline="0" dirty="0">
                <a:solidFill>
                  <a:srgbClr val="271D6C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Titel</a:t>
            </a:r>
          </a:p>
          <a:p>
            <a:pPr lvl="0"/>
            <a:r>
              <a:rPr lang="nl-NL" dirty="0" smtClean="0"/>
              <a:t>regel2</a:t>
            </a:r>
            <a:endParaRPr lang="nl-NL" dirty="0"/>
          </a:p>
        </p:txBody>
      </p:sp>
      <p:sp>
        <p:nvSpPr>
          <p:cNvPr id="12" name="Tijdelijke aanduiding voor tekst 6"/>
          <p:cNvSpPr>
            <a:spLocks noGrp="1"/>
          </p:cNvSpPr>
          <p:nvPr>
            <p:ph type="body" sz="quarter" idx="15" hasCustomPrompt="1"/>
          </p:nvPr>
        </p:nvSpPr>
        <p:spPr>
          <a:xfrm>
            <a:off x="539552" y="3363838"/>
            <a:ext cx="7992690" cy="792088"/>
          </a:xfrm>
          <a:prstGeom prst="rect">
            <a:avLst/>
          </a:prstGeom>
        </p:spPr>
        <p:txBody>
          <a:bodyPr lIns="0"/>
          <a:lstStyle>
            <a:lvl1pPr marL="0" indent="0">
              <a:spcBef>
                <a:spcPts val="0"/>
              </a:spcBef>
              <a:buNone/>
              <a:defRPr lang="nl-NL" sz="2400" b="0" kern="1200" spc="40" baseline="0" dirty="0">
                <a:solidFill>
                  <a:srgbClr val="00A1CD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Titel</a:t>
            </a:r>
          </a:p>
          <a:p>
            <a:pPr lvl="0"/>
            <a:r>
              <a:rPr lang="nl-NL" dirty="0" smtClean="0"/>
              <a:t>regel2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4125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 anchor="ctr"/>
          <a:lstStyle/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/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1059582"/>
            <a:ext cx="7776864" cy="9361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spc="40" baseline="0">
                <a:solidFill>
                  <a:srgbClr val="271D6C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Tekst</a:t>
            </a:r>
          </a:p>
        </p:txBody>
      </p:sp>
      <p:sp>
        <p:nvSpPr>
          <p:cNvPr id="12" name="Tijdelijke aanduiding voor tekst 9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2211710"/>
            <a:ext cx="7776864" cy="244827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spc="40" baseline="0">
                <a:solidFill>
                  <a:srgbClr val="271D6C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Tekst</a:t>
            </a:r>
          </a:p>
        </p:txBody>
      </p:sp>
      <p:sp>
        <p:nvSpPr>
          <p:cNvPr id="13" name="Tijdelijke aanduiding voor tekst 9"/>
          <p:cNvSpPr>
            <a:spLocks noGrp="1"/>
          </p:cNvSpPr>
          <p:nvPr>
            <p:ph type="body" sz="quarter" idx="14" hasCustomPrompt="1"/>
          </p:nvPr>
        </p:nvSpPr>
        <p:spPr>
          <a:xfrm>
            <a:off x="467544" y="339502"/>
            <a:ext cx="7776864" cy="5760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 spc="60" baseline="0">
                <a:solidFill>
                  <a:srgbClr val="00A1CD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308704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/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1563638"/>
            <a:ext cx="7632848" cy="309634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spc="40" baseline="0">
                <a:solidFill>
                  <a:srgbClr val="271D6C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Tekst</a:t>
            </a:r>
          </a:p>
        </p:txBody>
      </p:sp>
      <p:sp>
        <p:nvSpPr>
          <p:cNvPr id="13" name="Tijdelijke aanduiding voor tekst 9"/>
          <p:cNvSpPr>
            <a:spLocks noGrp="1"/>
          </p:cNvSpPr>
          <p:nvPr>
            <p:ph type="body" sz="quarter" idx="14" hasCustomPrompt="1"/>
          </p:nvPr>
        </p:nvSpPr>
        <p:spPr>
          <a:xfrm>
            <a:off x="467544" y="339502"/>
            <a:ext cx="7632848" cy="10801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 spc="60" baseline="0">
                <a:solidFill>
                  <a:srgbClr val="00A1CD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Titel over 2 regels</a:t>
            </a:r>
          </a:p>
          <a:p>
            <a:pPr lvl="0"/>
            <a:r>
              <a:rPr lang="nl-NL" dirty="0" err="1" smtClean="0"/>
              <a:t>Calibri</a:t>
            </a:r>
            <a:r>
              <a:rPr lang="nl-NL" dirty="0" smtClean="0"/>
              <a:t> </a:t>
            </a:r>
            <a:r>
              <a:rPr lang="nl-NL" dirty="0" err="1" smtClean="0"/>
              <a:t>bold</a:t>
            </a:r>
            <a:r>
              <a:rPr lang="nl-NL" dirty="0" smtClean="0"/>
              <a:t> 30</a:t>
            </a:r>
          </a:p>
        </p:txBody>
      </p:sp>
    </p:spTree>
    <p:extLst>
      <p:ext uri="{BB962C8B-B14F-4D97-AF65-F5344CB8AC3E}">
        <p14:creationId xmlns:p14="http://schemas.microsoft.com/office/powerpoint/2010/main" val="138938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/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987574"/>
            <a:ext cx="7632848" cy="36724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spc="40" baseline="0">
                <a:solidFill>
                  <a:srgbClr val="271D6C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Tekst</a:t>
            </a:r>
          </a:p>
        </p:txBody>
      </p:sp>
      <p:sp>
        <p:nvSpPr>
          <p:cNvPr id="13" name="Tijdelijke aanduiding voor tekst 9"/>
          <p:cNvSpPr>
            <a:spLocks noGrp="1"/>
          </p:cNvSpPr>
          <p:nvPr>
            <p:ph type="body" sz="quarter" idx="14" hasCustomPrompt="1"/>
          </p:nvPr>
        </p:nvSpPr>
        <p:spPr>
          <a:xfrm>
            <a:off x="467544" y="339502"/>
            <a:ext cx="7632848" cy="5040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 spc="60" baseline="0">
                <a:solidFill>
                  <a:srgbClr val="00A1CD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Titel 1 regel</a:t>
            </a:r>
          </a:p>
        </p:txBody>
      </p:sp>
    </p:spTree>
    <p:extLst>
      <p:ext uri="{BB962C8B-B14F-4D97-AF65-F5344CB8AC3E}">
        <p14:creationId xmlns:p14="http://schemas.microsoft.com/office/powerpoint/2010/main" val="2218985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titel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 userDrawn="1"/>
        </p:nvSpPr>
        <p:spPr>
          <a:xfrm>
            <a:off x="-3398" y="0"/>
            <a:ext cx="9144000" cy="5143500"/>
          </a:xfrm>
          <a:prstGeom prst="rect">
            <a:avLst/>
          </a:prstGeom>
          <a:solidFill>
            <a:srgbClr val="00A1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sp>
        <p:nvSpPr>
          <p:cNvPr id="5" name="Rechthoek 4"/>
          <p:cNvSpPr/>
          <p:nvPr userDrawn="1"/>
        </p:nvSpPr>
        <p:spPr>
          <a:xfrm>
            <a:off x="8890224" y="0"/>
            <a:ext cx="253776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494" y="4049744"/>
            <a:ext cx="589730" cy="546416"/>
          </a:xfrm>
          <a:prstGeom prst="rect">
            <a:avLst/>
          </a:prstGeom>
        </p:spPr>
      </p:pic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300494" y="4708252"/>
            <a:ext cx="589730" cy="324000"/>
          </a:xfrm>
          <a:prstGeom prst="rect">
            <a:avLst/>
          </a:prstGeom>
        </p:spPr>
        <p:txBody>
          <a:bodyPr/>
          <a:lstStyle/>
          <a:p>
            <a:pPr algn="ctr"/>
            <a:fld id="{845CA951-4815-4987-9CD6-BB5D6648C0B5}" type="slidenum">
              <a:rPr lang="nl-NL" sz="1200">
                <a:solidFill>
                  <a:schemeClr val="bg1"/>
                </a:solidFill>
              </a:rPr>
              <a:pPr algn="ctr"/>
              <a:t>‹nr.›</a:t>
            </a:fld>
            <a:endParaRPr lang="nl-NL" sz="1200">
              <a:solidFill>
                <a:schemeClr val="bg1"/>
              </a:solidFill>
            </a:endParaRP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611560" y="2006575"/>
            <a:ext cx="7776863" cy="565175"/>
          </a:xfrm>
          <a:prstGeom prst="rect">
            <a:avLst/>
          </a:prstGeom>
        </p:spPr>
        <p:txBody>
          <a:bodyPr/>
          <a:lstStyle>
            <a:lvl1pPr algn="l">
              <a:defRPr lang="nl-NL" sz="3000" b="1" kern="1200" spc="6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sz="3000" b="1" dirty="0" smtClean="0">
                <a:solidFill>
                  <a:schemeClr val="bg1"/>
                </a:solidFill>
              </a:rPr>
              <a:t>Hoofdstuk titel</a:t>
            </a:r>
            <a:endParaRPr lang="nl-NL" sz="3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24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somming stree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1203598"/>
            <a:ext cx="7632079" cy="3455715"/>
          </a:xfrm>
          <a:prstGeom prst="rect">
            <a:avLst/>
          </a:prstGeom>
        </p:spPr>
        <p:txBody>
          <a:bodyPr/>
          <a:lstStyle>
            <a:lvl1pPr marL="342900" indent="-342900">
              <a:buFont typeface="Calibri" pitchFamily="34" charset="0"/>
              <a:buChar char="─"/>
              <a:defRPr sz="2400" spc="40" baseline="0">
                <a:solidFill>
                  <a:srgbClr val="271D6C"/>
                </a:solidFill>
                <a:latin typeface="Calibri" pitchFamily="34" charset="0"/>
              </a:defRPr>
            </a:lvl1pPr>
            <a:lvl2pPr marL="742950" indent="-28575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2pPr>
            <a:lvl3pPr marL="11430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3pPr>
            <a:lvl4pPr marL="16002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4pPr>
            <a:lvl5pPr marL="20574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5pPr>
          </a:lstStyle>
          <a:p>
            <a:pPr lvl="0"/>
            <a:r>
              <a:rPr lang="nl-NL" sz="2400" dirty="0" smtClean="0">
                <a:solidFill>
                  <a:srgbClr val="271D6C"/>
                </a:solidFill>
              </a:rPr>
              <a:t>Opsomming tekst</a:t>
            </a:r>
          </a:p>
        </p:txBody>
      </p:sp>
      <p:sp>
        <p:nvSpPr>
          <p:cNvPr id="6" name="Tijdelijke aanduiding voor tekst 9"/>
          <p:cNvSpPr>
            <a:spLocks noGrp="1"/>
          </p:cNvSpPr>
          <p:nvPr>
            <p:ph type="body" sz="quarter" idx="14" hasCustomPrompt="1"/>
          </p:nvPr>
        </p:nvSpPr>
        <p:spPr>
          <a:xfrm>
            <a:off x="467544" y="339502"/>
            <a:ext cx="7632848" cy="5760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 spc="60" baseline="0">
                <a:solidFill>
                  <a:srgbClr val="00A1CD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3237399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somming numme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1203599"/>
            <a:ext cx="7632079" cy="3455714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sz="2400" spc="40" baseline="0">
                <a:solidFill>
                  <a:srgbClr val="271D6C"/>
                </a:solidFill>
                <a:latin typeface="Calibri" pitchFamily="34" charset="0"/>
              </a:defRPr>
            </a:lvl1pPr>
            <a:lvl2pPr marL="742950" indent="-28575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2pPr>
            <a:lvl3pPr marL="11430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3pPr>
            <a:lvl4pPr marL="16002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4pPr>
            <a:lvl5pPr marL="20574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5pPr>
          </a:lstStyle>
          <a:p>
            <a:pPr lvl="0"/>
            <a:r>
              <a:rPr lang="nl-NL" sz="2400" dirty="0" smtClean="0">
                <a:solidFill>
                  <a:srgbClr val="271D6C"/>
                </a:solidFill>
              </a:rPr>
              <a:t>Opsomming met nummering</a:t>
            </a:r>
          </a:p>
        </p:txBody>
      </p:sp>
      <p:sp>
        <p:nvSpPr>
          <p:cNvPr id="7" name="Tijdelijke aanduiding voor tekst 9"/>
          <p:cNvSpPr>
            <a:spLocks noGrp="1"/>
          </p:cNvSpPr>
          <p:nvPr>
            <p:ph type="body" sz="quarter" idx="14" hasCustomPrompt="1"/>
          </p:nvPr>
        </p:nvSpPr>
        <p:spPr>
          <a:xfrm>
            <a:off x="467544" y="339502"/>
            <a:ext cx="7632848" cy="5760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 spc="60" baseline="0">
                <a:solidFill>
                  <a:srgbClr val="00A1CD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176121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clusie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A1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sp>
        <p:nvSpPr>
          <p:cNvPr id="5" name="Rechthoek 4"/>
          <p:cNvSpPr/>
          <p:nvPr userDrawn="1"/>
        </p:nvSpPr>
        <p:spPr>
          <a:xfrm>
            <a:off x="8890224" y="0"/>
            <a:ext cx="253776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494" y="4049744"/>
            <a:ext cx="589730" cy="546416"/>
          </a:xfrm>
          <a:prstGeom prst="rect">
            <a:avLst/>
          </a:prstGeom>
        </p:spPr>
      </p:pic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300494" y="4708252"/>
            <a:ext cx="589730" cy="324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06374"/>
            <a:ext cx="7715746" cy="936000"/>
          </a:xfrm>
          <a:prstGeom prst="rect">
            <a:avLst/>
          </a:prstGeom>
        </p:spPr>
        <p:txBody>
          <a:bodyPr/>
          <a:lstStyle>
            <a:lvl1pPr algn="l">
              <a:defRPr lang="nl-NL" sz="3000" b="1" kern="1200" spc="6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sz="3000" b="1" dirty="0" smtClean="0">
                <a:solidFill>
                  <a:schemeClr val="bg1"/>
                </a:solidFill>
              </a:rPr>
              <a:t>Conclusies / trends / …</a:t>
            </a:r>
            <a:endParaRPr lang="nl-NL" sz="3000" b="1" dirty="0">
              <a:solidFill>
                <a:schemeClr val="bg1"/>
              </a:solidFill>
            </a:endParaRPr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1214041"/>
            <a:ext cx="7704137" cy="3382963"/>
          </a:xfrm>
          <a:prstGeom prst="rect">
            <a:avLst/>
          </a:prstGeom>
        </p:spPr>
        <p:txBody>
          <a:bodyPr/>
          <a:lstStyle>
            <a:lvl1pPr marL="342900" indent="-342900">
              <a:buFont typeface="Calibri" pitchFamily="34" charset="0"/>
              <a:buChar char="─"/>
              <a:defRPr sz="2400" b="0">
                <a:solidFill>
                  <a:schemeClr val="bg1"/>
                </a:solidFill>
              </a:defRPr>
            </a:lvl1pPr>
            <a:lvl2pPr marL="457200" indent="0">
              <a:buFont typeface="Calibri" pitchFamily="34" charset="0"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 typeface="Calibri" pitchFamily="34" charset="0"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 typeface="Calibri" pitchFamily="34" charset="0"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 typeface="Calibri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smtClean="0"/>
              <a:t>Korte opsomming van conclusies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6362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 userDrawn="1"/>
        </p:nvSpPr>
        <p:spPr>
          <a:xfrm>
            <a:off x="8890224" y="0"/>
            <a:ext cx="253776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sp>
        <p:nvSpPr>
          <p:cNvPr id="14" name="Rechthoek 13"/>
          <p:cNvSpPr/>
          <p:nvPr userDrawn="1"/>
        </p:nvSpPr>
        <p:spPr>
          <a:xfrm>
            <a:off x="8890224" y="0"/>
            <a:ext cx="253776" cy="5143500"/>
          </a:xfrm>
          <a:prstGeom prst="rect">
            <a:avLst/>
          </a:prstGeom>
          <a:solidFill>
            <a:srgbClr val="00A1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300494" y="4708252"/>
            <a:ext cx="589730" cy="324000"/>
          </a:xfrm>
          <a:prstGeom prst="rect">
            <a:avLst/>
          </a:prstGeom>
        </p:spPr>
        <p:txBody>
          <a:bodyPr anchor="ctr"/>
          <a:lstStyle>
            <a:lvl1pPr>
              <a:defRPr baseline="0">
                <a:solidFill>
                  <a:srgbClr val="271D6C"/>
                </a:solidFill>
              </a:defRPr>
            </a:lvl1pPr>
          </a:lstStyle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/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494" y="4049744"/>
            <a:ext cx="589730" cy="546416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552854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3" r:id="rId2"/>
    <p:sldLayoutId id="2147483660" r:id="rId3"/>
    <p:sldLayoutId id="2147483661" r:id="rId4"/>
    <p:sldLayoutId id="2147483665" r:id="rId5"/>
    <p:sldLayoutId id="2147483654" r:id="rId6"/>
    <p:sldLayoutId id="2147483662" r:id="rId7"/>
    <p:sldLayoutId id="2147483663" r:id="rId8"/>
    <p:sldLayoutId id="2147483656" r:id="rId9"/>
    <p:sldLayoutId id="2147483657" r:id="rId10"/>
    <p:sldLayoutId id="2147483655" r:id="rId11"/>
    <p:sldLayoutId id="214748366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g.chessa@cbs.nl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WindowSplice.ppsx" TargetMode="Externa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Splicing_On_Published_Indices.ppsx" TargetMode="Externa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mailto:ag.chessa@cbs.nl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/>
        <p:txBody>
          <a:bodyPr anchor="ctr" anchorCtr="1"/>
          <a:lstStyle/>
          <a:p>
            <a:pPr algn="ctr"/>
            <a:r>
              <a:rPr lang="nl-NL" sz="1800">
                <a:hlinkClick r:id="rId2"/>
              </a:rPr>
              <a:t>ag.chessa@cbs.nl</a:t>
            </a:r>
            <a:endParaRPr lang="nl-NL" sz="18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>
          <a:xfrm>
            <a:off x="539552" y="2283718"/>
            <a:ext cx="8208912" cy="1025897"/>
          </a:xfrm>
        </p:spPr>
        <p:txBody>
          <a:bodyPr anchor="ctr" anchorCtr="0"/>
          <a:lstStyle/>
          <a:p>
            <a:pPr algn="ctr"/>
            <a:r>
              <a:rPr lang="en-US" smtClean="0"/>
              <a:t>Extension methods for multilateral index series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algn="ctr"/>
            <a:r>
              <a:rPr lang="it-IT" b="1"/>
              <a:t>Antonio </a:t>
            </a:r>
            <a:r>
              <a:rPr lang="it-IT" b="1" smtClean="0"/>
              <a:t>Chessa</a:t>
            </a:r>
          </a:p>
          <a:p>
            <a:pPr algn="ctr"/>
            <a:r>
              <a:rPr lang="it-IT" smtClean="0"/>
              <a:t>CPI </a:t>
            </a:r>
            <a:r>
              <a:rPr lang="it-IT"/>
              <a:t>unit, Statistics Netherlands</a:t>
            </a:r>
            <a:endParaRPr lang="nl-NL" smtClean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z="1400" smtClean="0"/>
              <a:t>16</a:t>
            </a:r>
            <a:r>
              <a:rPr lang="nl-NL" sz="1400" baseline="30000" smtClean="0"/>
              <a:t>th</a:t>
            </a:r>
            <a:r>
              <a:rPr lang="nl-NL" sz="1400" smtClean="0"/>
              <a:t> Ottawa Group meeting</a:t>
            </a:r>
          </a:p>
          <a:p>
            <a:r>
              <a:rPr lang="nl-NL" sz="1400" smtClean="0"/>
              <a:t>Rio de Janeiro, 8-10 May 2019</a:t>
            </a:r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04569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10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Results: </a:t>
            </a:r>
            <a:r>
              <a:rPr lang="nl-NL" smtClean="0"/>
              <a:t>(2) FB methods, GK, chain level</a:t>
            </a:r>
            <a:endParaRPr lang="en-GB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3" y="1210950"/>
            <a:ext cx="7760942" cy="242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08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11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Results: </a:t>
            </a:r>
            <a:r>
              <a:rPr lang="nl-NL" smtClean="0"/>
              <a:t>(3) </a:t>
            </a:r>
            <a:r>
              <a:rPr lang="nl-NL" smtClean="0"/>
              <a:t>Splicing, GK, lower aggregates</a:t>
            </a:r>
            <a:endParaRPr lang="en-GB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3" y="1210950"/>
            <a:ext cx="7760942" cy="242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37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12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Results: </a:t>
            </a:r>
            <a:r>
              <a:rPr lang="nl-NL" smtClean="0"/>
              <a:t>(4) </a:t>
            </a:r>
            <a:r>
              <a:rPr lang="nl-NL" smtClean="0"/>
              <a:t>Splicing, GK, lower aggregates</a:t>
            </a:r>
            <a:endParaRPr lang="en-GB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209600"/>
            <a:ext cx="7760942" cy="242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03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13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Results: </a:t>
            </a:r>
            <a:r>
              <a:rPr lang="nl-NL" smtClean="0"/>
              <a:t>(5) </a:t>
            </a:r>
            <a:r>
              <a:rPr lang="nl-NL" smtClean="0"/>
              <a:t>FB methods, GK, lower aggr’s</a:t>
            </a:r>
            <a:endParaRPr lang="en-GB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3" y="1210950"/>
            <a:ext cx="7760942" cy="242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63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14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Results: </a:t>
            </a:r>
            <a:r>
              <a:rPr lang="nl-NL" smtClean="0"/>
              <a:t>(6) </a:t>
            </a:r>
            <a:r>
              <a:rPr lang="nl-NL" smtClean="0"/>
              <a:t>FB methods, GK, lower aggr’s</a:t>
            </a:r>
            <a:endParaRPr lang="en-GB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745" y="1203598"/>
            <a:ext cx="7779671" cy="243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40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15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Results: </a:t>
            </a:r>
            <a:r>
              <a:rPr lang="nl-NL" smtClean="0"/>
              <a:t>(7) </a:t>
            </a:r>
            <a:r>
              <a:rPr lang="nl-NL" smtClean="0"/>
              <a:t>Splicing, TPD method</a:t>
            </a:r>
            <a:endParaRPr lang="en-GB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209600"/>
            <a:ext cx="7760942" cy="242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80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16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Results: </a:t>
            </a:r>
            <a:r>
              <a:rPr lang="nl-NL" smtClean="0"/>
              <a:t>(8) </a:t>
            </a:r>
            <a:r>
              <a:rPr lang="nl-NL" smtClean="0"/>
              <a:t>Window length, GK, chain level</a:t>
            </a:r>
            <a:endParaRPr lang="en-GB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060" y="915566"/>
            <a:ext cx="5871320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65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17</a:t>
            </a:fld>
            <a:endParaRPr lang="nl-NL" sz="120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mtClean="0"/>
              <a:t>Splicing methods:</a:t>
            </a:r>
            <a:endParaRPr lang="nl-NL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1800" smtClean="0"/>
              <a:t>Significant drift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1800" smtClean="0"/>
              <a:t>Downward drift in WS, mixed behaviour for MS</a:t>
            </a:r>
            <a:endParaRPr lang="nl-NL" sz="180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1800" smtClean="0"/>
              <a:t>Large deviations in year on year indices at chain level</a:t>
            </a:r>
            <a:endParaRPr lang="nl-NL" sz="1800" smtClean="0">
              <a:sym typeface="Symbol" panose="05050102010706020507" pitchFamily="18" charset="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1800" smtClean="0">
                <a:sym typeface="Symbol" panose="05050102010706020507" pitchFamily="18" charset="2"/>
              </a:rPr>
              <a:t>Can be much larger for lower aggregates</a:t>
            </a:r>
            <a:endParaRPr lang="nl-NL" sz="1800" smtClean="0"/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nl-NL" smtClean="0"/>
              <a:t>Fixed base methods:</a:t>
            </a:r>
            <a:endParaRPr lang="nl-NL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1800" smtClean="0"/>
              <a:t>Free </a:t>
            </a:r>
            <a:r>
              <a:rPr lang="nl-NL" sz="1800"/>
              <a:t>of </a:t>
            </a:r>
            <a:r>
              <a:rPr lang="nl-NL" sz="1800" smtClean="0"/>
              <a:t>drift </a:t>
            </a:r>
            <a:r>
              <a:rPr lang="nl-NL" sz="1800"/>
              <a:t>by </a:t>
            </a:r>
            <a:r>
              <a:rPr lang="nl-NL" sz="1800" smtClean="0"/>
              <a:t>construction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1800" smtClean="0"/>
              <a:t>Much better performance, also for lower aggregates</a:t>
            </a:r>
            <a:endParaRPr lang="nl-NL" sz="180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nl-NL" sz="18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Summary of first results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815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18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Pitfalls with splicing: </a:t>
            </a:r>
            <a:r>
              <a:rPr lang="nl-NL"/>
              <a:t>Clearance prices</a:t>
            </a:r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904" y="1274400"/>
            <a:ext cx="4267200" cy="266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99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19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/>
              <a:t>Pitfalls with splicing: Clearance prices</a:t>
            </a:r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904" y="1275606"/>
            <a:ext cx="4267200" cy="2669334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4301288" y="2360523"/>
            <a:ext cx="1080120" cy="576064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Diagram 4"/>
          <p:cNvGraphicFramePr/>
          <p:nvPr/>
        </p:nvGraphicFramePr>
        <p:xfrm>
          <a:off x="3707904" y="1059582"/>
          <a:ext cx="6096000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hthoek 6"/>
          <p:cNvSpPr/>
          <p:nvPr/>
        </p:nvSpPr>
        <p:spPr>
          <a:xfrm>
            <a:off x="5868144" y="1543348"/>
            <a:ext cx="1800200" cy="2900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Rechte verbindingslijn met pijl 7"/>
          <p:cNvCxnSpPr/>
          <p:nvPr/>
        </p:nvCxnSpPr>
        <p:spPr>
          <a:xfrm flipH="1">
            <a:off x="5381408" y="1491630"/>
            <a:ext cx="702760" cy="868893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226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2</a:t>
            </a:fld>
            <a:endParaRPr lang="nl-NL" sz="120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467544" y="987574"/>
            <a:ext cx="7632848" cy="3816424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mtClean="0"/>
              <a:t>Problem statement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mtClean="0"/>
              <a:t>Characterisation of extension methods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mtClean="0"/>
              <a:t>Comparative study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mtClean="0"/>
              <a:t>Results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mtClean="0"/>
              <a:t>Conclusions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Overview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803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20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/>
              <a:t>Pitfalls with splicing: Clearance prices</a:t>
            </a:r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904" y="1275606"/>
            <a:ext cx="4267200" cy="2669334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4301288" y="2360523"/>
            <a:ext cx="1080120" cy="576064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Diagram 4"/>
          <p:cNvGraphicFramePr/>
          <p:nvPr/>
        </p:nvGraphicFramePr>
        <p:xfrm>
          <a:off x="3707904" y="1059582"/>
          <a:ext cx="6096000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hthoek 6"/>
          <p:cNvSpPr/>
          <p:nvPr/>
        </p:nvSpPr>
        <p:spPr>
          <a:xfrm>
            <a:off x="5868144" y="2936586"/>
            <a:ext cx="1800200" cy="15073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Rechte verbindingslijn met pijl 7"/>
          <p:cNvCxnSpPr/>
          <p:nvPr/>
        </p:nvCxnSpPr>
        <p:spPr>
          <a:xfrm flipH="1">
            <a:off x="5381408" y="1491630"/>
            <a:ext cx="702760" cy="868893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729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21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/>
              <a:t>Pitfalls with splicing: Clearance prices</a:t>
            </a:r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904" y="1275606"/>
            <a:ext cx="4267200" cy="2669334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4301288" y="2360523"/>
            <a:ext cx="1080120" cy="576064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980735653"/>
              </p:ext>
            </p:extLst>
          </p:nvPr>
        </p:nvGraphicFramePr>
        <p:xfrm>
          <a:off x="3707904" y="1059582"/>
          <a:ext cx="6096000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8" name="Rechte verbindingslijn met pijl 7"/>
          <p:cNvCxnSpPr/>
          <p:nvPr/>
        </p:nvCxnSpPr>
        <p:spPr>
          <a:xfrm flipH="1">
            <a:off x="5381408" y="1491630"/>
            <a:ext cx="702760" cy="868893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044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22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Illustration of window splice</a:t>
            </a:r>
            <a:endParaRPr lang="en-GB"/>
          </a:p>
        </p:txBody>
      </p:sp>
      <p:sp>
        <p:nvSpPr>
          <p:cNvPr id="5" name="Tekstvak 4"/>
          <p:cNvSpPr txBox="1"/>
          <p:nvPr/>
        </p:nvSpPr>
        <p:spPr>
          <a:xfrm>
            <a:off x="2627784" y="1923678"/>
            <a:ext cx="2005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hlinkClick r:id="rId2" action="ppaction://hlinkpres?slideindex=1&amp;slidetitle="/>
              </a:rPr>
              <a:t>WindowSplice.ppsx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16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23</a:t>
            </a:fld>
            <a:endParaRPr lang="nl-NL" sz="120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mtClean="0"/>
              <a:t>Behaviour of published series is what matters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nl-NL" smtClean="0"/>
              <a:t>Linking on </a:t>
            </a:r>
            <a:r>
              <a:rPr lang="nl-NL" u="sng" smtClean="0"/>
              <a:t>published</a:t>
            </a:r>
            <a:r>
              <a:rPr lang="nl-NL" smtClean="0"/>
              <a:t> indices:</a:t>
            </a:r>
            <a:endParaRPr lang="nl-NL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1800" smtClean="0"/>
              <a:t>Calculated year on year index = Published index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1800" smtClean="0"/>
              <a:t>This is not the case in classical window splice!</a:t>
            </a:r>
            <a:endParaRPr lang="nl-NL" sz="180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1800" smtClean="0"/>
              <a:t>Drift in published series is excluded over the length of time window</a:t>
            </a:r>
            <a:endParaRPr lang="nl-NL" sz="1800" smtClean="0">
              <a:sym typeface="Symbol" panose="05050102010706020507" pitchFamily="18" charset="2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nl-NL" smtClean="0"/>
              <a:t>Two splicing methods studied:</a:t>
            </a:r>
            <a:endParaRPr lang="nl-NL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1800" smtClean="0"/>
              <a:t>Window splice, with a 13-month window</a:t>
            </a:r>
            <a:endParaRPr lang="nl-NL" sz="180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1800" smtClean="0"/>
              <a:t>Half splice, with a 25-month window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1800" smtClean="0"/>
              <a:t>The half splice also links on </a:t>
            </a:r>
            <a:r>
              <a:rPr lang="nl-NL" sz="1800" u="sng" smtClean="0"/>
              <a:t>published</a:t>
            </a:r>
            <a:r>
              <a:rPr lang="nl-NL" sz="1800" smtClean="0"/>
              <a:t> indices of 12 months ago</a:t>
            </a:r>
            <a:endParaRPr lang="nl-NL" sz="180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nl-NL" sz="18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An amended proposal to splicing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765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24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Splicing on published indices</a:t>
            </a:r>
            <a:endParaRPr lang="en-GB"/>
          </a:p>
        </p:txBody>
      </p:sp>
      <p:sp>
        <p:nvSpPr>
          <p:cNvPr id="5" name="Tekstvak 4"/>
          <p:cNvSpPr txBox="1"/>
          <p:nvPr/>
        </p:nvSpPr>
        <p:spPr>
          <a:xfrm>
            <a:off x="2627784" y="1923678"/>
            <a:ext cx="3580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hlinkClick r:id="rId2" action="ppaction://hlinkpres?slideindex=1&amp;slidetitle="/>
              </a:rPr>
              <a:t>Splicing_On_Published_Indices.ppsx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34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25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Results: </a:t>
            </a:r>
            <a:r>
              <a:rPr lang="nl-NL" smtClean="0"/>
              <a:t>(9) Window splice</a:t>
            </a:r>
            <a:r>
              <a:rPr lang="nl-NL" smtClean="0"/>
              <a:t>, GK, chain level</a:t>
            </a:r>
            <a:endParaRPr lang="en-GB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816" y="1250836"/>
            <a:ext cx="7676592" cy="240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70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26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Results: </a:t>
            </a:r>
            <a:r>
              <a:rPr lang="nl-NL" smtClean="0"/>
              <a:t>(10) </a:t>
            </a:r>
            <a:r>
              <a:rPr lang="nl-NL" smtClean="0"/>
              <a:t>WS, GK, lower aggregates</a:t>
            </a:r>
            <a:endParaRPr lang="en-GB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831" y="1258660"/>
            <a:ext cx="7651577" cy="2393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9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27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Results: </a:t>
            </a:r>
            <a:r>
              <a:rPr lang="nl-NL" smtClean="0"/>
              <a:t>(11) </a:t>
            </a:r>
            <a:r>
              <a:rPr lang="nl-NL" smtClean="0"/>
              <a:t>WS, GK, lower aggregates</a:t>
            </a:r>
            <a:endParaRPr lang="en-GB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611" y="1257965"/>
            <a:ext cx="7653798" cy="239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0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28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Results: </a:t>
            </a:r>
            <a:r>
              <a:rPr lang="nl-NL" smtClean="0"/>
              <a:t>(12) Half splice</a:t>
            </a:r>
            <a:r>
              <a:rPr lang="nl-NL" smtClean="0"/>
              <a:t>, GK, chain level</a:t>
            </a:r>
            <a:endParaRPr lang="en-GB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816" y="1250836"/>
            <a:ext cx="7676592" cy="240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23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29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Results: </a:t>
            </a:r>
            <a:r>
              <a:rPr lang="nl-NL" smtClean="0"/>
              <a:t>(13) </a:t>
            </a:r>
            <a:r>
              <a:rPr lang="nl-NL"/>
              <a:t>H</a:t>
            </a:r>
            <a:r>
              <a:rPr lang="nl-NL" smtClean="0"/>
              <a:t>S, GK, lower aggregates</a:t>
            </a:r>
            <a:endParaRPr lang="en-GB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42" y="1251873"/>
            <a:ext cx="7674066" cy="2399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5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3</a:t>
            </a:fld>
            <a:endParaRPr lang="nl-NL" sz="120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nl-NL" smtClean="0"/>
              <a:t>Product definition (‘relaunches’)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nl-NL" smtClean="0"/>
              <a:t>Index formula + weighting schemes</a:t>
            </a:r>
            <a:endParaRPr lang="nl-NL"/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nl-NL" smtClean="0"/>
              <a:t>Length of time window (ML methods)</a:t>
            </a:r>
            <a:endParaRPr lang="nl-NL"/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nl-NL" b="1" smtClean="0">
                <a:solidFill>
                  <a:srgbClr val="C00000"/>
                </a:solidFill>
              </a:rPr>
              <a:t>Index extension method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nl-NL"/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nl-NL" smtClean="0"/>
              <a:t>Important: Impact of all these factors on index!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It’s one out of many choices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265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30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Results: </a:t>
            </a:r>
            <a:r>
              <a:rPr lang="nl-NL" smtClean="0"/>
              <a:t>(14) </a:t>
            </a:r>
            <a:r>
              <a:rPr lang="nl-NL"/>
              <a:t>H</a:t>
            </a:r>
            <a:r>
              <a:rPr lang="nl-NL" smtClean="0"/>
              <a:t>S, GK, lower aggregates</a:t>
            </a:r>
            <a:endParaRPr lang="en-GB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503" y="1252301"/>
            <a:ext cx="7671905" cy="2399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97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31</a:t>
            </a:fld>
            <a:endParaRPr lang="nl-NL" sz="120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mtClean="0"/>
              <a:t>Fixed base extension performs (very) well (no drift)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nl-NL" smtClean="0"/>
              <a:t>Classical splicing methods may lead to severe drift</a:t>
            </a:r>
            <a:endParaRPr lang="nl-NL"/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nl-NL" smtClean="0"/>
              <a:t>Splicing should be done on </a:t>
            </a:r>
            <a:r>
              <a:rPr lang="nl-NL" u="sng" smtClean="0"/>
              <a:t>published</a:t>
            </a:r>
            <a:r>
              <a:rPr lang="nl-NL" smtClean="0"/>
              <a:t> indices:</a:t>
            </a:r>
            <a:endParaRPr lang="nl-NL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1800" smtClean="0"/>
              <a:t>Drift is avoided over the length of the time window</a:t>
            </a:r>
            <a:endParaRPr lang="nl-NL" sz="180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1800" smtClean="0"/>
              <a:t>Window splice shows some variability in MoM changes</a:t>
            </a:r>
            <a:endParaRPr lang="nl-NL" sz="180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1800" smtClean="0"/>
              <a:t>Half splice is more accurate and stable</a:t>
            </a:r>
            <a:endParaRPr lang="nl-NL" sz="180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nl-NL" sz="180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nl-NL" sz="18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Conclusions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456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32</a:t>
            </a:fld>
            <a:endParaRPr lang="nl-NL" sz="120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467544" y="987574"/>
            <a:ext cx="7848872" cy="3672408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mtClean="0"/>
              <a:t>Calculated YoY = Published YoY (also for WS)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nl-NL" smtClean="0"/>
              <a:t>Product contributions to index:</a:t>
            </a:r>
            <a:endParaRPr lang="nl-NL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1800" smtClean="0"/>
              <a:t>Easier to compute for YoY</a:t>
            </a:r>
            <a:endParaRPr lang="nl-NL" sz="180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1800" smtClean="0"/>
              <a:t>Probably more difficult for MoM</a:t>
            </a:r>
            <a:endParaRPr lang="nl-NL"/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nl-NL" smtClean="0"/>
              <a:t>25M window advantageous for (strongly) seasonal items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nl-NL" smtClean="0"/>
              <a:t>YoY indices should not suffer from switches to new data sources and/or methods in CPI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nl-NL" smtClean="0"/>
              <a:t>Will differences between ML methods be reduced?</a:t>
            </a:r>
            <a:endParaRPr lang="nl-NL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Additional remarks on half splice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920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33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>
          <a:xfrm>
            <a:off x="467544" y="1419622"/>
            <a:ext cx="7632848" cy="2736304"/>
          </a:xfrm>
        </p:spPr>
        <p:txBody>
          <a:bodyPr/>
          <a:lstStyle/>
          <a:p>
            <a:pPr algn="ctr"/>
            <a:r>
              <a:rPr lang="nl-NL" smtClean="0"/>
              <a:t>Thank you!</a:t>
            </a:r>
            <a:endParaRPr lang="nl-NL"/>
          </a:p>
          <a:p>
            <a:pPr algn="ctr"/>
            <a:r>
              <a:rPr lang="nl-NL" smtClean="0"/>
              <a:t>Questions?</a:t>
            </a:r>
            <a:endParaRPr lang="nl-NL"/>
          </a:p>
          <a:p>
            <a:pPr algn="ctr"/>
            <a:endParaRPr lang="nl-NL"/>
          </a:p>
          <a:p>
            <a:pPr algn="ctr"/>
            <a:r>
              <a:rPr lang="nl-NL" sz="2400"/>
              <a:t>E-mail: </a:t>
            </a:r>
            <a:r>
              <a:rPr lang="nl-NL" sz="2400">
                <a:hlinkClick r:id="rId2"/>
              </a:rPr>
              <a:t>ag.chessa@cbs.nl</a:t>
            </a:r>
            <a:r>
              <a:rPr lang="nl-NL" sz="24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1793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4</a:t>
            </a:fld>
            <a:endParaRPr lang="nl-NL" sz="120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467544" y="987574"/>
            <a:ext cx="7832950" cy="3672408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nl-NL" smtClean="0"/>
              <a:t>ML methods allow us to compute transitive indices on a fixed time interval/window</a:t>
            </a:r>
            <a:endParaRPr lang="nl-NL" smtClean="0"/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nl-NL" smtClean="0"/>
              <a:t>The window must be adapted in order to accommodate data of the next month</a:t>
            </a:r>
            <a:endParaRPr lang="nl-NL"/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nl-NL" smtClean="0"/>
              <a:t>Previously calculated indices may change</a:t>
            </a:r>
            <a:endParaRPr lang="nl-NL"/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nl-NL" smtClean="0"/>
              <a:t>However, indices cannot be revised in the CPI</a:t>
            </a:r>
            <a:endParaRPr lang="nl-NL"/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nl-NL" smtClean="0"/>
              <a:t>How could we link index series of subsequent windows?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The “revision problem”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233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5</a:t>
            </a:fld>
            <a:endParaRPr lang="nl-NL" sz="120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nl-NL" smtClean="0"/>
              <a:t>Time window:</a:t>
            </a:r>
            <a:endParaRPr lang="nl-NL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1800" b="1" smtClean="0"/>
              <a:t>Length</a:t>
            </a:r>
            <a:r>
              <a:rPr lang="nl-NL" sz="1800" smtClean="0"/>
              <a:t>: e.g. 13 months, 25 months</a:t>
            </a:r>
            <a:r>
              <a:rPr lang="nl-NL" sz="1800" smtClean="0"/>
              <a:t>,…</a:t>
            </a:r>
            <a:endParaRPr lang="nl-NL" sz="180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1800" b="1" smtClean="0"/>
              <a:t>Window type 1</a:t>
            </a:r>
            <a:r>
              <a:rPr lang="nl-NL" sz="1800" smtClean="0"/>
              <a:t>: Fixed-length rolling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1800" b="1" smtClean="0"/>
              <a:t>Window type 2</a:t>
            </a:r>
            <a:r>
              <a:rPr lang="nl-NL" sz="1800" smtClean="0"/>
              <a:t>: Monthly expanding (with a fixed base month)</a:t>
            </a:r>
            <a:endParaRPr lang="nl-NL" sz="1800"/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nl-NL" smtClean="0"/>
              <a:t>Linking month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nl-NL" smtClean="0"/>
              <a:t>Index in the linking month:</a:t>
            </a:r>
            <a:endParaRPr lang="nl-NL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1800" smtClean="0"/>
              <a:t>Linking on a </a:t>
            </a:r>
            <a:r>
              <a:rPr lang="nl-NL" sz="1800" b="1" smtClean="0"/>
              <a:t>recalculated index</a:t>
            </a:r>
            <a:endParaRPr lang="nl-NL" sz="1800" b="1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1800" smtClean="0"/>
              <a:t>Linking on a </a:t>
            </a:r>
            <a:r>
              <a:rPr lang="nl-NL" sz="1800" b="1" smtClean="0"/>
              <a:t>published index</a:t>
            </a:r>
            <a:endParaRPr lang="nl-NL" sz="1800" b="1"/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nl-NL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Characterisation of extension methods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709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6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>
          <a:xfrm>
            <a:off x="467544" y="339502"/>
            <a:ext cx="8064896" cy="504056"/>
          </a:xfrm>
        </p:spPr>
        <p:txBody>
          <a:bodyPr/>
          <a:lstStyle/>
          <a:p>
            <a:r>
              <a:rPr lang="nl-NL"/>
              <a:t>E</a:t>
            </a:r>
            <a:r>
              <a:rPr lang="nl-NL" smtClean="0"/>
              <a:t>xtension methods illustrated</a:t>
            </a:r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474" y="843558"/>
            <a:ext cx="7256886" cy="3460959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539552" y="4371950"/>
            <a:ext cx="71320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smtClean="0"/>
              <a:t>FBEW = Fixed Base month, Expanding Window; FBRW = same, with rolling window;  x = linking month and index</a:t>
            </a:r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417654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7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>
          <a:xfrm>
            <a:off x="467544" y="339502"/>
            <a:ext cx="8064896" cy="504056"/>
          </a:xfrm>
        </p:spPr>
        <p:txBody>
          <a:bodyPr/>
          <a:lstStyle/>
          <a:p>
            <a:r>
              <a:rPr lang="nl-NL" smtClean="0"/>
              <a:t>Comparative study: (1) Data</a:t>
            </a:r>
            <a:endParaRPr lang="nl-NL"/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010424"/>
              </p:ext>
            </p:extLst>
          </p:nvPr>
        </p:nvGraphicFramePr>
        <p:xfrm>
          <a:off x="611560" y="1292545"/>
          <a:ext cx="748883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val="126403196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036338398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3047071419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35154230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mtClean="0"/>
                        <a:t>Data set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mtClean="0"/>
                        <a:t># months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/>
                        <a:t>COICOPs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mtClean="0"/>
                        <a:t># product categories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8268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/>
                        <a:t>Supermarket</a:t>
                      </a:r>
                      <a:r>
                        <a:rPr lang="nl-NL" baseline="0" smtClean="0"/>
                        <a:t> chain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mtClean="0"/>
                        <a:t>48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/>
                        <a:t>01, 05, 12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mtClean="0"/>
                        <a:t>11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1218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/>
                        <a:t>Department</a:t>
                      </a:r>
                      <a:r>
                        <a:rPr lang="nl-NL" baseline="0" smtClean="0"/>
                        <a:t> store chain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mtClean="0"/>
                        <a:t>47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/>
                        <a:t>01, 03, 05,</a:t>
                      </a:r>
                      <a:r>
                        <a:rPr lang="nl-NL" baseline="0" smtClean="0"/>
                        <a:t> 11, 12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mtClean="0"/>
                        <a:t>34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5411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/>
                        <a:t>Pharmacy store chain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mtClean="0"/>
                        <a:t>43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/>
                        <a:t>06, 12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mtClean="0"/>
                        <a:t>20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61062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1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8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>
          <a:xfrm>
            <a:off x="467544" y="339502"/>
            <a:ext cx="8064896" cy="504056"/>
          </a:xfrm>
        </p:spPr>
        <p:txBody>
          <a:bodyPr/>
          <a:lstStyle/>
          <a:p>
            <a:r>
              <a:rPr lang="nl-NL" smtClean="0"/>
              <a:t>Comparative study: (2) Methods and choices</a:t>
            </a:r>
            <a:endParaRPr lang="nl-NL"/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647639"/>
              </p:ext>
            </p:extLst>
          </p:nvPr>
        </p:nvGraphicFramePr>
        <p:xfrm>
          <a:off x="611560" y="1292545"/>
          <a:ext cx="7632848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val="1264031964"/>
                    </a:ext>
                  </a:extLst>
                </a:gridCol>
                <a:gridCol w="5184576">
                  <a:extLst>
                    <a:ext uri="{9D8B030D-6E8A-4147-A177-3AD203B41FA5}">
                      <a16:colId xmlns:a16="http://schemas.microsoft.com/office/drawing/2014/main" val="35154230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mtClean="0"/>
                        <a:t>Choice aspect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mtClean="0"/>
                        <a:t>Choices made in this study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8268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nl-NL" smtClean="0"/>
                        <a:t>Index extension method</a:t>
                      </a:r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971675" algn="l"/>
                        </a:tabLst>
                      </a:pPr>
                      <a:r>
                        <a:rPr lang="nl-NL" b="1" smtClean="0"/>
                        <a:t>Splicing</a:t>
                      </a:r>
                      <a:r>
                        <a:rPr lang="nl-NL" b="1" baseline="0" smtClean="0"/>
                        <a:t>:</a:t>
                      </a:r>
                      <a:r>
                        <a:rPr lang="nl-NL" baseline="0" smtClean="0"/>
                        <a:t> Window </a:t>
                      </a:r>
                      <a:r>
                        <a:rPr lang="nl-NL" baseline="0" smtClean="0"/>
                        <a:t>and movement </a:t>
                      </a:r>
                      <a:r>
                        <a:rPr lang="nl-NL" baseline="0" smtClean="0"/>
                        <a:t>splice (WS, MS)</a:t>
                      </a:r>
                      <a:endParaRPr lang="nl-NL" baseline="0" smtClean="0"/>
                    </a:p>
                    <a:p>
                      <a:pPr algn="l">
                        <a:tabLst>
                          <a:tab pos="1971675" algn="l"/>
                        </a:tabLst>
                      </a:pPr>
                      <a:r>
                        <a:rPr lang="nl-NL" b="1" baseline="0" smtClean="0"/>
                        <a:t>Fixed base methods:</a:t>
                      </a:r>
                      <a:r>
                        <a:rPr lang="nl-NL" baseline="0" smtClean="0"/>
                        <a:t>  FBEW and FBRW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1218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NL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Index method</a:t>
                      </a:r>
                      <a:endParaRPr lang="en-GB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mtClean="0"/>
                        <a:t>Geary-Khamis (GK)</a:t>
                      </a:r>
                    </a:p>
                    <a:p>
                      <a:pPr algn="l"/>
                      <a:r>
                        <a:rPr lang="nl-NL" smtClean="0"/>
                        <a:t>Time Product Dummy (TPD), only for supermarkets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943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/>
                        <a:t>Window length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mtClean="0"/>
                        <a:t>13 months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5411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/>
                        <a:t>Product</a:t>
                      </a:r>
                      <a:r>
                        <a:rPr lang="nl-NL" baseline="0" smtClean="0"/>
                        <a:t> definition</a:t>
                      </a:r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b="1" smtClean="0"/>
                        <a:t>By GTIN:</a:t>
                      </a:r>
                      <a:r>
                        <a:rPr lang="nl-NL" baseline="0" smtClean="0"/>
                        <a:t> </a:t>
                      </a:r>
                      <a:r>
                        <a:rPr lang="nl-NL" smtClean="0"/>
                        <a:t>COICOP 01, non-clothing items (dept.stores)</a:t>
                      </a:r>
                    </a:p>
                    <a:p>
                      <a:pPr algn="l"/>
                      <a:r>
                        <a:rPr lang="nl-NL" b="1" smtClean="0"/>
                        <a:t>By characteristics:</a:t>
                      </a:r>
                      <a:r>
                        <a:rPr lang="nl-NL" smtClean="0"/>
                        <a:t> clothing, pharmacy products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61062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408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9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Results: </a:t>
            </a:r>
            <a:r>
              <a:rPr lang="nl-NL" smtClean="0"/>
              <a:t>(1) </a:t>
            </a:r>
            <a:r>
              <a:rPr lang="nl-NL" smtClean="0"/>
              <a:t>Splicing, GK, chain level</a:t>
            </a:r>
            <a:endParaRPr lang="en-GB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3" y="1210950"/>
            <a:ext cx="7760942" cy="242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58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BS Powerpoint sjabloon.potx" id="{3F84EC74-2453-4463-BD10-B2CF18A54BA4}" vid="{0E4E9784-1400-4F35-9B79-2A92AF0134E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CBS Powerpoint sjabloon</Template>
  <TotalTime>0</TotalTime>
  <Words>875</Words>
  <Application>Microsoft Office PowerPoint</Application>
  <PresentationFormat>Diavoorstelling (16:9)</PresentationFormat>
  <Paragraphs>175</Paragraphs>
  <Slides>33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33</vt:i4>
      </vt:variant>
    </vt:vector>
  </HeadingPairs>
  <TitlesOfParts>
    <vt:vector size="37" baseType="lpstr">
      <vt:lpstr>Arial</vt:lpstr>
      <vt:lpstr>Calibri</vt:lpstr>
      <vt:lpstr>Symbol</vt:lpstr>
      <vt:lpstr>1_Aangepast ontwerp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CBS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Chessa, A.G.</dc:creator>
  <cp:lastModifiedBy>Chessa, A.G.</cp:lastModifiedBy>
  <cp:revision>593</cp:revision>
  <dcterms:created xsi:type="dcterms:W3CDTF">2018-07-09T12:43:14Z</dcterms:created>
  <dcterms:modified xsi:type="dcterms:W3CDTF">2019-04-29T13:52:24Z</dcterms:modified>
</cp:coreProperties>
</file>