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diagrams/data1.xml" ContentType="application/vnd.openxmlformats-officedocument.drawingml.diagramData+xml"/>
  <Override PartName="/ppt/presentation.xml" ContentType="application/vnd.openxmlformats-officedocument.presentationml.presentation.main+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3.xml" ContentType="application/vnd.openxmlformats-officedocument.presentationml.notesSlide+xml"/>
  <Override PartName="/ppt/notesSlides/notesSlide19.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charts/colors1.xml" ContentType="application/vnd.ms-office.chartcolorstyle+xml"/>
  <Override PartName="/ppt/charts/chart2.xml" ContentType="application/vnd.openxmlformats-officedocument.drawingml.chart+xml"/>
  <Override PartName="/ppt/charts/colors3.xml" ContentType="application/vnd.ms-office.chartcolorstyle+xml"/>
  <Override PartName="/ppt/charts/style2.xml" ContentType="application/vnd.ms-office.chartstyle+xml"/>
  <Override PartName="/ppt/charts/style3.xml" ContentType="application/vnd.ms-office.chartstyle+xml"/>
  <Override PartName="/ppt/charts/colors2.xml" ContentType="application/vnd.ms-office.chartcolorstyle+xml"/>
  <Override PartName="/ppt/charts/chart3.xml" ContentType="application/vnd.openxmlformats-officedocument.drawingml.char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82"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70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022" autoAdjust="0"/>
  </p:normalViewPr>
  <p:slideViewPr>
    <p:cSldViewPr snapToGrid="0" snapToObjects="1">
      <p:cViewPr varScale="1">
        <p:scale>
          <a:sx n="63" d="100"/>
          <a:sy n="63" d="100"/>
        </p:scale>
        <p:origin x="16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pricesfp01\pdfs\Research\CondoProject\Indexes%20Jun%2008%202016_Ning.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pricesfp01\pdfs\Research\CondoProject\Indexes%20Jun%2008%202016_Ning.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pricesfp01\pdfs\Research\CondoProject\Indexes%20Jun%2008%202016_Ning.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Sheet1!$C$1</c:f>
              <c:strCache>
                <c:ptCount val="1"/>
                <c:pt idx="0">
                  <c:v>Land Index</c:v>
                </c:pt>
              </c:strCache>
            </c:strRef>
          </c:tx>
          <c:spPr>
            <a:ln w="28575" cap="rnd">
              <a:solidFill>
                <a:schemeClr val="accent1"/>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Sheet1!$C$2:$C$56</c:f>
              <c:numCache>
                <c:formatCode>General</c:formatCode>
                <c:ptCount val="55"/>
                <c:pt idx="0">
                  <c:v>100</c:v>
                </c:pt>
                <c:pt idx="1">
                  <c:v>101.08243572500699</c:v>
                </c:pt>
                <c:pt idx="2">
                  <c:v>107.187285842243</c:v>
                </c:pt>
                <c:pt idx="3">
                  <c:v>81.305862260371896</c:v>
                </c:pt>
                <c:pt idx="4">
                  <c:v>87.649328195797409</c:v>
                </c:pt>
                <c:pt idx="5">
                  <c:v>99.779828996595597</c:v>
                </c:pt>
                <c:pt idx="6">
                  <c:v>88.81945539677119</c:v>
                </c:pt>
                <c:pt idx="7">
                  <c:v>92.2529149486422</c:v>
                </c:pt>
                <c:pt idx="8">
                  <c:v>90.778514091802691</c:v>
                </c:pt>
                <c:pt idx="9">
                  <c:v>88.904963784644096</c:v>
                </c:pt>
                <c:pt idx="10">
                  <c:v>90.923439196761606</c:v>
                </c:pt>
                <c:pt idx="11">
                  <c:v>99.074857690510399</c:v>
                </c:pt>
                <c:pt idx="12">
                  <c:v>99.639085716909406</c:v>
                </c:pt>
                <c:pt idx="13">
                  <c:v>93.674744323393696</c:v>
                </c:pt>
                <c:pt idx="14">
                  <c:v>110.09111436994601</c:v>
                </c:pt>
                <c:pt idx="15">
                  <c:v>113.756159871436</c:v>
                </c:pt>
                <c:pt idx="16">
                  <c:v>124.23417109776899</c:v>
                </c:pt>
                <c:pt idx="17">
                  <c:v>131.97833571171699</c:v>
                </c:pt>
                <c:pt idx="18">
                  <c:v>143.74094813153499</c:v>
                </c:pt>
                <c:pt idx="19">
                  <c:v>145.65910937484801</c:v>
                </c:pt>
                <c:pt idx="20">
                  <c:v>182.49515929245499</c:v>
                </c:pt>
                <c:pt idx="21">
                  <c:v>204.30101837295197</c:v>
                </c:pt>
                <c:pt idx="22">
                  <c:v>210.25876340644899</c:v>
                </c:pt>
                <c:pt idx="23">
                  <c:v>207.70289411004202</c:v>
                </c:pt>
                <c:pt idx="24">
                  <c:v>244.15221794888802</c:v>
                </c:pt>
                <c:pt idx="25">
                  <c:v>282.86507306831703</c:v>
                </c:pt>
                <c:pt idx="26">
                  <c:v>278.00696309750504</c:v>
                </c:pt>
                <c:pt idx="27">
                  <c:v>279.122194357392</c:v>
                </c:pt>
                <c:pt idx="28">
                  <c:v>297.47923670711299</c:v>
                </c:pt>
                <c:pt idx="29">
                  <c:v>291.38695740647398</c:v>
                </c:pt>
                <c:pt idx="30">
                  <c:v>322.56156660420601</c:v>
                </c:pt>
                <c:pt idx="31">
                  <c:v>322.71062228554001</c:v>
                </c:pt>
                <c:pt idx="32">
                  <c:v>336.54878301429198</c:v>
                </c:pt>
                <c:pt idx="33">
                  <c:v>334.639080019804</c:v>
                </c:pt>
                <c:pt idx="34">
                  <c:v>323.04746485505399</c:v>
                </c:pt>
                <c:pt idx="35">
                  <c:v>331.01248090325998</c:v>
                </c:pt>
                <c:pt idx="36">
                  <c:v>335.606052511455</c:v>
                </c:pt>
                <c:pt idx="37">
                  <c:v>344.85569067764698</c:v>
                </c:pt>
                <c:pt idx="38">
                  <c:v>334.49115819863999</c:v>
                </c:pt>
                <c:pt idx="39">
                  <c:v>344.856853433097</c:v>
                </c:pt>
                <c:pt idx="40">
                  <c:v>366.10957122699904</c:v>
                </c:pt>
                <c:pt idx="41">
                  <c:v>354.57214866002198</c:v>
                </c:pt>
                <c:pt idx="42">
                  <c:v>363.53210957759899</c:v>
                </c:pt>
                <c:pt idx="43">
                  <c:v>344.70709829666998</c:v>
                </c:pt>
                <c:pt idx="44">
                  <c:v>376.71703063127097</c:v>
                </c:pt>
                <c:pt idx="45">
                  <c:v>385.357222040132</c:v>
                </c:pt>
                <c:pt idx="46">
                  <c:v>390.76092063015</c:v>
                </c:pt>
                <c:pt idx="47">
                  <c:v>400.54416370239699</c:v>
                </c:pt>
                <c:pt idx="48">
                  <c:v>416.08599632270398</c:v>
                </c:pt>
                <c:pt idx="49">
                  <c:v>432.60639830197999</c:v>
                </c:pt>
                <c:pt idx="50">
                  <c:v>423.02484365391103</c:v>
                </c:pt>
                <c:pt idx="51">
                  <c:v>437.29540792662999</c:v>
                </c:pt>
                <c:pt idx="52">
                  <c:v>431.15878142270896</c:v>
                </c:pt>
                <c:pt idx="53">
                  <c:v>448.36032160438702</c:v>
                </c:pt>
                <c:pt idx="54">
                  <c:v>455.61885655335396</c:v>
                </c:pt>
              </c:numCache>
            </c:numRef>
          </c:val>
          <c:smooth val="0"/>
        </c:ser>
        <c:ser>
          <c:idx val="1"/>
          <c:order val="1"/>
          <c:tx>
            <c:strRef>
              <c:f>Sheet1!$D$1</c:f>
              <c:strCache>
                <c:ptCount val="1"/>
                <c:pt idx="0">
                  <c:v>Structure Index</c:v>
                </c:pt>
              </c:strCache>
            </c:strRef>
          </c:tx>
          <c:spPr>
            <a:ln w="28575" cap="rnd">
              <a:solidFill>
                <a:schemeClr val="accent6">
                  <a:lumMod val="50000"/>
                </a:schemeClr>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Sheet1!$D$2:$D$56</c:f>
              <c:numCache>
                <c:formatCode>General</c:formatCode>
                <c:ptCount val="55"/>
                <c:pt idx="0">
                  <c:v>100</c:v>
                </c:pt>
                <c:pt idx="1">
                  <c:v>100.60024009999999</c:v>
                </c:pt>
                <c:pt idx="2">
                  <c:v>100.8403361</c:v>
                </c:pt>
                <c:pt idx="3">
                  <c:v>101.0804322</c:v>
                </c:pt>
                <c:pt idx="4">
                  <c:v>101.56062420000001</c:v>
                </c:pt>
                <c:pt idx="5">
                  <c:v>102.1608643</c:v>
                </c:pt>
                <c:pt idx="6">
                  <c:v>102.4009604</c:v>
                </c:pt>
                <c:pt idx="7">
                  <c:v>103.12124849999999</c:v>
                </c:pt>
                <c:pt idx="8">
                  <c:v>103.3613445</c:v>
                </c:pt>
                <c:pt idx="9">
                  <c:v>103.6014406</c:v>
                </c:pt>
                <c:pt idx="10">
                  <c:v>104.0816327</c:v>
                </c:pt>
                <c:pt idx="11">
                  <c:v>104.5618247</c:v>
                </c:pt>
                <c:pt idx="12">
                  <c:v>104.9219688</c:v>
                </c:pt>
                <c:pt idx="13">
                  <c:v>106.122449</c:v>
                </c:pt>
                <c:pt idx="14">
                  <c:v>106.84273709999999</c:v>
                </c:pt>
                <c:pt idx="15">
                  <c:v>107.0828331</c:v>
                </c:pt>
                <c:pt idx="16">
                  <c:v>108.7635054</c:v>
                </c:pt>
                <c:pt idx="17">
                  <c:v>112.9651861</c:v>
                </c:pt>
                <c:pt idx="18">
                  <c:v>114.6458583</c:v>
                </c:pt>
                <c:pt idx="19">
                  <c:v>116.0864346</c:v>
                </c:pt>
                <c:pt idx="20">
                  <c:v>116.4465786</c:v>
                </c:pt>
                <c:pt idx="21">
                  <c:v>117.4069628</c:v>
                </c:pt>
                <c:pt idx="22">
                  <c:v>117.8871549</c:v>
                </c:pt>
                <c:pt idx="23">
                  <c:v>117.5270108</c:v>
                </c:pt>
                <c:pt idx="24">
                  <c:v>118.847539</c:v>
                </c:pt>
                <c:pt idx="25">
                  <c:v>119.5678271</c:v>
                </c:pt>
                <c:pt idx="26">
                  <c:v>120.1680672</c:v>
                </c:pt>
                <c:pt idx="27">
                  <c:v>121.6086435</c:v>
                </c:pt>
                <c:pt idx="28">
                  <c:v>123.04921969999999</c:v>
                </c:pt>
                <c:pt idx="29">
                  <c:v>124.6098439</c:v>
                </c:pt>
                <c:pt idx="30">
                  <c:v>125.3301321</c:v>
                </c:pt>
                <c:pt idx="31">
                  <c:v>126.4105642</c:v>
                </c:pt>
                <c:pt idx="32">
                  <c:v>128.57142859999999</c:v>
                </c:pt>
                <c:pt idx="33">
                  <c:v>131.5726291</c:v>
                </c:pt>
                <c:pt idx="34">
                  <c:v>134.0936375</c:v>
                </c:pt>
                <c:pt idx="35">
                  <c:v>135.53421370000001</c:v>
                </c:pt>
                <c:pt idx="36">
                  <c:v>136.01440579999999</c:v>
                </c:pt>
                <c:pt idx="37">
                  <c:v>137.695078</c:v>
                </c:pt>
                <c:pt idx="38">
                  <c:v>139.01560620000001</c:v>
                </c:pt>
                <c:pt idx="39">
                  <c:v>140.33613450000001</c:v>
                </c:pt>
                <c:pt idx="40">
                  <c:v>142.25690280000001</c:v>
                </c:pt>
                <c:pt idx="41">
                  <c:v>144.8979592</c:v>
                </c:pt>
                <c:pt idx="42">
                  <c:v>147.4189676</c:v>
                </c:pt>
                <c:pt idx="43">
                  <c:v>148.3793517</c:v>
                </c:pt>
                <c:pt idx="44">
                  <c:v>149.939976</c:v>
                </c:pt>
                <c:pt idx="45">
                  <c:v>153.18127250000001</c:v>
                </c:pt>
                <c:pt idx="46">
                  <c:v>154.1416567</c:v>
                </c:pt>
                <c:pt idx="47">
                  <c:v>154.50180069999999</c:v>
                </c:pt>
                <c:pt idx="48">
                  <c:v>158.3433373</c:v>
                </c:pt>
                <c:pt idx="49">
                  <c:v>164.2256903</c:v>
                </c:pt>
                <c:pt idx="50">
                  <c:v>167.3469388</c:v>
                </c:pt>
                <c:pt idx="51">
                  <c:v>165.30612239999999</c:v>
                </c:pt>
                <c:pt idx="52">
                  <c:v>163.50540219999999</c:v>
                </c:pt>
                <c:pt idx="53">
                  <c:v>162.90516210000001</c:v>
                </c:pt>
                <c:pt idx="54">
                  <c:v>162.06482589999999</c:v>
                </c:pt>
              </c:numCache>
            </c:numRef>
          </c:val>
          <c:smooth val="0"/>
        </c:ser>
        <c:ser>
          <c:idx val="2"/>
          <c:order val="2"/>
          <c:tx>
            <c:strRef>
              <c:f>Sheet1!$K$1</c:f>
              <c:strCache>
                <c:ptCount val="1"/>
                <c:pt idx="0">
                  <c:v>Fixed Based Fisher Index</c:v>
                </c:pt>
              </c:strCache>
            </c:strRef>
          </c:tx>
          <c:spPr>
            <a:ln w="28575" cap="rnd">
              <a:solidFill>
                <a:srgbClr val="FF0000"/>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Sheet1!$K$2:$K$56</c:f>
              <c:numCache>
                <c:formatCode>General</c:formatCode>
                <c:ptCount val="55"/>
                <c:pt idx="0">
                  <c:v>100</c:v>
                </c:pt>
                <c:pt idx="1">
                  <c:v>100.77440714943882</c:v>
                </c:pt>
                <c:pt idx="2">
                  <c:v>103.10566037412136</c:v>
                </c:pt>
                <c:pt idx="3">
                  <c:v>93.847355257105889</c:v>
                </c:pt>
                <c:pt idx="4">
                  <c:v>96.347746885445972</c:v>
                </c:pt>
                <c:pt idx="5">
                  <c:v>101.31043185641829</c:v>
                </c:pt>
                <c:pt idx="6">
                  <c:v>97.499629236118665</c:v>
                </c:pt>
                <c:pt idx="7">
                  <c:v>99.092509647227118</c:v>
                </c:pt>
                <c:pt idx="8">
                  <c:v>98.771439093395244</c:v>
                </c:pt>
                <c:pt idx="9">
                  <c:v>97.93069661215398</c:v>
                </c:pt>
                <c:pt idx="10">
                  <c:v>99.089293351174717</c:v>
                </c:pt>
                <c:pt idx="11">
                  <c:v>102.51980552545763</c:v>
                </c:pt>
                <c:pt idx="12">
                  <c:v>102.98798986558407</c:v>
                </c:pt>
                <c:pt idx="13">
                  <c:v>101.4850048896819</c:v>
                </c:pt>
                <c:pt idx="14">
                  <c:v>108.06942174638651</c:v>
                </c:pt>
                <c:pt idx="15">
                  <c:v>109.58052691519073</c:v>
                </c:pt>
                <c:pt idx="16">
                  <c:v>114.66641535922722</c:v>
                </c:pt>
                <c:pt idx="17">
                  <c:v>120.17494371548396</c:v>
                </c:pt>
                <c:pt idx="18">
                  <c:v>125.59996130219349</c:v>
                </c:pt>
                <c:pt idx="19">
                  <c:v>127.534572355474</c:v>
                </c:pt>
                <c:pt idx="20">
                  <c:v>142.38425265377123</c:v>
                </c:pt>
                <c:pt idx="21">
                  <c:v>150.61367078299065</c:v>
                </c:pt>
                <c:pt idx="22">
                  <c:v>153.57414998125267</c:v>
                </c:pt>
                <c:pt idx="23">
                  <c:v>153.06667643111513</c:v>
                </c:pt>
                <c:pt idx="24">
                  <c:v>167.18116271573012</c:v>
                </c:pt>
                <c:pt idx="25">
                  <c:v>181.91854258394463</c:v>
                </c:pt>
                <c:pt idx="26">
                  <c:v>181.79966087677263</c:v>
                </c:pt>
                <c:pt idx="27">
                  <c:v>182.10771621499188</c:v>
                </c:pt>
                <c:pt idx="28">
                  <c:v>191.43845225340081</c:v>
                </c:pt>
                <c:pt idx="29">
                  <c:v>191.33741647267306</c:v>
                </c:pt>
                <c:pt idx="30">
                  <c:v>201.61553247997031</c:v>
                </c:pt>
                <c:pt idx="31">
                  <c:v>203.4262754448778</c:v>
                </c:pt>
                <c:pt idx="32">
                  <c:v>209.93645723979913</c:v>
                </c:pt>
                <c:pt idx="33">
                  <c:v>210.78460113181853</c:v>
                </c:pt>
                <c:pt idx="34">
                  <c:v>207.89706498712846</c:v>
                </c:pt>
                <c:pt idx="35">
                  <c:v>211.30039410136268</c:v>
                </c:pt>
                <c:pt idx="36">
                  <c:v>214.29736229595272</c:v>
                </c:pt>
                <c:pt idx="37">
                  <c:v>218.35182791566461</c:v>
                </c:pt>
                <c:pt idx="38">
                  <c:v>215.7939638057511</c:v>
                </c:pt>
                <c:pt idx="39">
                  <c:v>222.27298895845138</c:v>
                </c:pt>
                <c:pt idx="40">
                  <c:v>230.70754459783936</c:v>
                </c:pt>
                <c:pt idx="41">
                  <c:v>226.21866155816656</c:v>
                </c:pt>
                <c:pt idx="42">
                  <c:v>231.38487084709371</c:v>
                </c:pt>
                <c:pt idx="43">
                  <c:v>223.65988972628898</c:v>
                </c:pt>
                <c:pt idx="44">
                  <c:v>237.93062330804659</c:v>
                </c:pt>
                <c:pt idx="45">
                  <c:v>243.9532482548066</c:v>
                </c:pt>
                <c:pt idx="46">
                  <c:v>247.08268691565704</c:v>
                </c:pt>
                <c:pt idx="47">
                  <c:v>250.98203203625445</c:v>
                </c:pt>
                <c:pt idx="48">
                  <c:v>258.2559860614187</c:v>
                </c:pt>
                <c:pt idx="49">
                  <c:v>267.19705451409425</c:v>
                </c:pt>
                <c:pt idx="50">
                  <c:v>266.99952376523066</c:v>
                </c:pt>
                <c:pt idx="51">
                  <c:v>271.17359624540973</c:v>
                </c:pt>
                <c:pt idx="52">
                  <c:v>272.05352484564952</c:v>
                </c:pt>
                <c:pt idx="53">
                  <c:v>274.84346071593404</c:v>
                </c:pt>
                <c:pt idx="54">
                  <c:v>277.16613072221838</c:v>
                </c:pt>
              </c:numCache>
            </c:numRef>
          </c:val>
          <c:smooth val="0"/>
        </c:ser>
        <c:ser>
          <c:idx val="3"/>
          <c:order val="3"/>
          <c:tx>
            <c:strRef>
              <c:f>Sheet1!$N$1</c:f>
              <c:strCache>
                <c:ptCount val="1"/>
                <c:pt idx="0">
                  <c:v>Chained Fisher</c:v>
                </c:pt>
              </c:strCache>
            </c:strRef>
          </c:tx>
          <c:spPr>
            <a:ln w="28575" cap="rnd">
              <a:solidFill>
                <a:schemeClr val="accent4"/>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Sheet1!$N$2:$N$56</c:f>
              <c:numCache>
                <c:formatCode>General</c:formatCode>
                <c:ptCount val="55"/>
                <c:pt idx="0">
                  <c:v>100</c:v>
                </c:pt>
                <c:pt idx="1">
                  <c:v>100.77440714943882</c:v>
                </c:pt>
                <c:pt idx="2">
                  <c:v>103.07535626558318</c:v>
                </c:pt>
                <c:pt idx="3">
                  <c:v>94.019236908921883</c:v>
                </c:pt>
                <c:pt idx="4">
                  <c:v>96.700373436296033</c:v>
                </c:pt>
                <c:pt idx="5">
                  <c:v>101.52215108335474</c:v>
                </c:pt>
                <c:pt idx="6">
                  <c:v>97.820155326740704</c:v>
                </c:pt>
                <c:pt idx="7">
                  <c:v>99.536890313357873</c:v>
                </c:pt>
                <c:pt idx="8">
                  <c:v>99.143128662478119</c:v>
                </c:pt>
                <c:pt idx="9">
                  <c:v>98.568177461967409</c:v>
                </c:pt>
                <c:pt idx="10">
                  <c:v>99.670580862635134</c:v>
                </c:pt>
                <c:pt idx="11">
                  <c:v>103.1254715051497</c:v>
                </c:pt>
                <c:pt idx="12">
                  <c:v>103.56399460941198</c:v>
                </c:pt>
                <c:pt idx="13">
                  <c:v>102.09122103940042</c:v>
                </c:pt>
                <c:pt idx="14">
                  <c:v>108.87948635839506</c:v>
                </c:pt>
                <c:pt idx="15">
                  <c:v>110.45012730480819</c:v>
                </c:pt>
                <c:pt idx="16">
                  <c:v>115.58979933912306</c:v>
                </c:pt>
                <c:pt idx="17">
                  <c:v>121.22295891200059</c:v>
                </c:pt>
                <c:pt idx="18">
                  <c:v>126.86540870069406</c:v>
                </c:pt>
                <c:pt idx="19">
                  <c:v>128.50421634786289</c:v>
                </c:pt>
                <c:pt idx="20">
                  <c:v>143.96284862030566</c:v>
                </c:pt>
                <c:pt idx="21">
                  <c:v>153.47052695635116</c:v>
                </c:pt>
                <c:pt idx="22">
                  <c:v>156.17236293208228</c:v>
                </c:pt>
                <c:pt idx="23">
                  <c:v>154.90279890266353</c:v>
                </c:pt>
                <c:pt idx="24">
                  <c:v>170.75608381989355</c:v>
                </c:pt>
                <c:pt idx="25">
                  <c:v>186.86933122482267</c:v>
                </c:pt>
                <c:pt idx="26">
                  <c:v>185.24539109605865</c:v>
                </c:pt>
                <c:pt idx="27">
                  <c:v>186.55779247316397</c:v>
                </c:pt>
                <c:pt idx="28">
                  <c:v>194.9487176152451</c:v>
                </c:pt>
                <c:pt idx="29">
                  <c:v>193.26886067921299</c:v>
                </c:pt>
                <c:pt idx="30">
                  <c:v>206.69637891136534</c:v>
                </c:pt>
                <c:pt idx="31">
                  <c:v>207.39204616542492</c:v>
                </c:pt>
                <c:pt idx="32">
                  <c:v>214.39504150969287</c:v>
                </c:pt>
                <c:pt idx="33">
                  <c:v>215.35524475158726</c:v>
                </c:pt>
                <c:pt idx="34">
                  <c:v>212.03294043109102</c:v>
                </c:pt>
                <c:pt idx="35">
                  <c:v>216.16308643075436</c:v>
                </c:pt>
                <c:pt idx="36">
                  <c:v>218.3422770152003</c:v>
                </c:pt>
                <c:pt idx="37">
                  <c:v>223.15417608390632</c:v>
                </c:pt>
                <c:pt idx="38">
                  <c:v>219.62563077180513</c:v>
                </c:pt>
                <c:pt idx="39">
                  <c:v>224.74395942813848</c:v>
                </c:pt>
                <c:pt idx="40">
                  <c:v>234.81834885502732</c:v>
                </c:pt>
                <c:pt idx="41">
                  <c:v>231.56011903178359</c:v>
                </c:pt>
                <c:pt idx="42">
                  <c:v>236.73677678053579</c:v>
                </c:pt>
                <c:pt idx="43">
                  <c:v>229.62276038729448</c:v>
                </c:pt>
                <c:pt idx="44">
                  <c:v>243.62155385392609</c:v>
                </c:pt>
                <c:pt idx="45">
                  <c:v>249.09301979808487</c:v>
                </c:pt>
                <c:pt idx="46">
                  <c:v>251.89722237575691</c:v>
                </c:pt>
                <c:pt idx="47">
                  <c:v>256.18116107392945</c:v>
                </c:pt>
                <c:pt idx="48">
                  <c:v>264.85898281191135</c:v>
                </c:pt>
                <c:pt idx="49">
                  <c:v>275.13231982810368</c:v>
                </c:pt>
                <c:pt idx="50">
                  <c:v>273.07023914891704</c:v>
                </c:pt>
                <c:pt idx="51">
                  <c:v>277.76555386356154</c:v>
                </c:pt>
                <c:pt idx="52">
                  <c:v>274.15971617966153</c:v>
                </c:pt>
                <c:pt idx="53">
                  <c:v>281.12232544879782</c:v>
                </c:pt>
                <c:pt idx="54">
                  <c:v>283.65843708316936</c:v>
                </c:pt>
              </c:numCache>
            </c:numRef>
          </c:val>
          <c:smooth val="0"/>
        </c:ser>
        <c:dLbls>
          <c:showLegendKey val="0"/>
          <c:showVal val="0"/>
          <c:showCatName val="0"/>
          <c:showSerName val="0"/>
          <c:showPercent val="0"/>
          <c:showBubbleSize val="0"/>
        </c:dLbls>
        <c:smooth val="0"/>
        <c:axId val="272185488"/>
        <c:axId val="272190480"/>
      </c:lineChart>
      <c:catAx>
        <c:axId val="2721854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CA" dirty="0" smtClean="0"/>
                  <a:t>Time</a:t>
                </a:r>
                <a:endParaRPr lang="en-CA"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90480"/>
        <c:crosses val="autoZero"/>
        <c:auto val="1"/>
        <c:lblAlgn val="ctr"/>
        <c:lblOffset val="100"/>
        <c:tickLblSkip val="2"/>
        <c:noMultiLvlLbl val="0"/>
      </c:catAx>
      <c:valAx>
        <c:axId val="272190480"/>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CA" dirty="0" smtClean="0"/>
                  <a:t>Index</a:t>
                </a:r>
                <a:endParaRPr lang="en-CA"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185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Sheet1!$G$1</c:f>
              <c:strCache>
                <c:ptCount val="1"/>
                <c:pt idx="0">
                  <c:v>Land Share</c:v>
                </c:pt>
              </c:strCache>
            </c:strRef>
          </c:tx>
          <c:spPr>
            <a:ln w="28575" cap="rnd">
              <a:solidFill>
                <a:schemeClr val="accent1"/>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Sheet1!$G$2:$G$56</c:f>
              <c:numCache>
                <c:formatCode>General</c:formatCode>
                <c:ptCount val="55"/>
                <c:pt idx="0">
                  <c:v>0.36673578390627493</c:v>
                </c:pt>
                <c:pt idx="1">
                  <c:v>0.35675258494959144</c:v>
                </c:pt>
                <c:pt idx="2">
                  <c:v>0.361059763362028</c:v>
                </c:pt>
                <c:pt idx="3">
                  <c:v>0.31600038965888944</c:v>
                </c:pt>
                <c:pt idx="4">
                  <c:v>0.34855099110514842</c:v>
                </c:pt>
                <c:pt idx="5">
                  <c:v>0.34227190169529365</c:v>
                </c:pt>
                <c:pt idx="6">
                  <c:v>0.32315421604976829</c:v>
                </c:pt>
                <c:pt idx="7">
                  <c:v>0.34892743074908578</c:v>
                </c:pt>
                <c:pt idx="8">
                  <c:v>0.33337081112135986</c:v>
                </c:pt>
                <c:pt idx="9">
                  <c:v>0.36865948833466278</c:v>
                </c:pt>
                <c:pt idx="10">
                  <c:v>0.36035731120096109</c:v>
                </c:pt>
                <c:pt idx="11">
                  <c:v>0.36499703309221143</c:v>
                </c:pt>
                <c:pt idx="12">
                  <c:v>0.35353744670905812</c:v>
                </c:pt>
                <c:pt idx="13">
                  <c:v>0.34949848690695534</c:v>
                </c:pt>
                <c:pt idx="14">
                  <c:v>0.3956664639013126</c:v>
                </c:pt>
                <c:pt idx="15">
                  <c:v>0.39619568113834985</c:v>
                </c:pt>
                <c:pt idx="16">
                  <c:v>0.42862112852739326</c:v>
                </c:pt>
                <c:pt idx="17">
                  <c:v>0.42930841330449204</c:v>
                </c:pt>
                <c:pt idx="18">
                  <c:v>0.44106465698536501</c:v>
                </c:pt>
                <c:pt idx="19">
                  <c:v>0.46332406198721043</c:v>
                </c:pt>
                <c:pt idx="20">
                  <c:v>0.53055737484302945</c:v>
                </c:pt>
                <c:pt idx="21">
                  <c:v>0.53467304137390959</c:v>
                </c:pt>
                <c:pt idx="22">
                  <c:v>0.5495461203101043</c:v>
                </c:pt>
                <c:pt idx="23">
                  <c:v>0.56331781724089114</c:v>
                </c:pt>
                <c:pt idx="24">
                  <c:v>0.58303863081923679</c:v>
                </c:pt>
                <c:pt idx="25">
                  <c:v>0.60911629917064125</c:v>
                </c:pt>
                <c:pt idx="26">
                  <c:v>0.62109844992749252</c:v>
                </c:pt>
                <c:pt idx="27">
                  <c:v>0.60646440132961343</c:v>
                </c:pt>
                <c:pt idx="28">
                  <c:v>0.6345541758299863</c:v>
                </c:pt>
                <c:pt idx="29">
                  <c:v>0.64240189383953883</c:v>
                </c:pt>
                <c:pt idx="30">
                  <c:v>0.63874098171413496</c:v>
                </c:pt>
                <c:pt idx="31">
                  <c:v>0.64763058557013209</c:v>
                </c:pt>
                <c:pt idx="32">
                  <c:v>0.65120397501638305</c:v>
                </c:pt>
                <c:pt idx="33">
                  <c:v>0.64241750995686542</c:v>
                </c:pt>
                <c:pt idx="34">
                  <c:v>0.63083802562256119</c:v>
                </c:pt>
                <c:pt idx="35">
                  <c:v>0.62814376526130877</c:v>
                </c:pt>
                <c:pt idx="36">
                  <c:v>0.63956622786441142</c:v>
                </c:pt>
                <c:pt idx="37">
                  <c:v>0.63743052902531294</c:v>
                </c:pt>
                <c:pt idx="38">
                  <c:v>0.63482767138806728</c:v>
                </c:pt>
                <c:pt idx="39">
                  <c:v>0.65477624629140052</c:v>
                </c:pt>
                <c:pt idx="40">
                  <c:v>0.65481212688245816</c:v>
                </c:pt>
                <c:pt idx="41">
                  <c:v>0.62909093375778957</c:v>
                </c:pt>
                <c:pt idx="42">
                  <c:v>0.63223432851657868</c:v>
                </c:pt>
                <c:pt idx="43">
                  <c:v>0.60804959727808905</c:v>
                </c:pt>
                <c:pt idx="44">
                  <c:v>0.6355527683212886</c:v>
                </c:pt>
                <c:pt idx="45">
                  <c:v>0.64160681955927101</c:v>
                </c:pt>
                <c:pt idx="46">
                  <c:v>0.6468951804036106</c:v>
                </c:pt>
                <c:pt idx="47">
                  <c:v>0.65074739039682039</c:v>
                </c:pt>
                <c:pt idx="48">
                  <c:v>0.64520423748022671</c:v>
                </c:pt>
                <c:pt idx="49">
                  <c:v>0.63805068117477437</c:v>
                </c:pt>
                <c:pt idx="50">
                  <c:v>0.64038167730503326</c:v>
                </c:pt>
                <c:pt idx="51">
                  <c:v>0.64979649444456911</c:v>
                </c:pt>
                <c:pt idx="52">
                  <c:v>0.67971053873616261</c:v>
                </c:pt>
                <c:pt idx="53">
                  <c:v>0.66427274314818618</c:v>
                </c:pt>
                <c:pt idx="54">
                  <c:v>0.6689215731136493</c:v>
                </c:pt>
              </c:numCache>
            </c:numRef>
          </c:val>
          <c:smooth val="0"/>
        </c:ser>
        <c:ser>
          <c:idx val="1"/>
          <c:order val="1"/>
          <c:tx>
            <c:strRef>
              <c:f>Sheet1!$H$1</c:f>
              <c:strCache>
                <c:ptCount val="1"/>
                <c:pt idx="0">
                  <c:v>Structure Share</c:v>
                </c:pt>
              </c:strCache>
            </c:strRef>
          </c:tx>
          <c:spPr>
            <a:ln w="28575" cap="rnd">
              <a:solidFill>
                <a:schemeClr val="accent2"/>
              </a:solidFill>
              <a:round/>
            </a:ln>
            <a:effectLst/>
          </c:spPr>
          <c:marker>
            <c:symbol val="none"/>
          </c:marker>
          <c:cat>
            <c:numRef>
              <c:f>Sheet1!$A$2:$A$56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Sheet1!$H$2:$H$56</c:f>
              <c:numCache>
                <c:formatCode>General</c:formatCode>
                <c:ptCount val="55"/>
                <c:pt idx="0">
                  <c:v>0.63326421609372507</c:v>
                </c:pt>
                <c:pt idx="1">
                  <c:v>0.6432474150504085</c:v>
                </c:pt>
                <c:pt idx="2">
                  <c:v>0.63894023663797195</c:v>
                </c:pt>
                <c:pt idx="3">
                  <c:v>0.68399961034111056</c:v>
                </c:pt>
                <c:pt idx="4">
                  <c:v>0.65144900889485158</c:v>
                </c:pt>
                <c:pt idx="5">
                  <c:v>0.65772809830470635</c:v>
                </c:pt>
                <c:pt idx="6">
                  <c:v>0.67684578395023176</c:v>
                </c:pt>
                <c:pt idx="7">
                  <c:v>0.65107256925091417</c:v>
                </c:pt>
                <c:pt idx="8">
                  <c:v>0.6666291888786402</c:v>
                </c:pt>
                <c:pt idx="9">
                  <c:v>0.63134051166533711</c:v>
                </c:pt>
                <c:pt idx="10">
                  <c:v>0.63964268879903885</c:v>
                </c:pt>
                <c:pt idx="11">
                  <c:v>0.63500296690778857</c:v>
                </c:pt>
                <c:pt idx="12">
                  <c:v>0.64646255329094193</c:v>
                </c:pt>
                <c:pt idx="13">
                  <c:v>0.6505015130930446</c:v>
                </c:pt>
                <c:pt idx="14">
                  <c:v>0.60433353609868734</c:v>
                </c:pt>
                <c:pt idx="15">
                  <c:v>0.60380431886165009</c:v>
                </c:pt>
                <c:pt idx="16">
                  <c:v>0.5713788714726068</c:v>
                </c:pt>
                <c:pt idx="17">
                  <c:v>0.57069158669550801</c:v>
                </c:pt>
                <c:pt idx="18">
                  <c:v>0.5589353430146351</c:v>
                </c:pt>
                <c:pt idx="19">
                  <c:v>0.53667593801278957</c:v>
                </c:pt>
                <c:pt idx="20">
                  <c:v>0.46944262515697049</c:v>
                </c:pt>
                <c:pt idx="21">
                  <c:v>0.46532695862609053</c:v>
                </c:pt>
                <c:pt idx="22">
                  <c:v>0.45045387968989575</c:v>
                </c:pt>
                <c:pt idx="23">
                  <c:v>0.43668218275910875</c:v>
                </c:pt>
                <c:pt idx="24">
                  <c:v>0.41696136918076326</c:v>
                </c:pt>
                <c:pt idx="25">
                  <c:v>0.39088370082935869</c:v>
                </c:pt>
                <c:pt idx="26">
                  <c:v>0.37890155007250753</c:v>
                </c:pt>
                <c:pt idx="27">
                  <c:v>0.39353559867038657</c:v>
                </c:pt>
                <c:pt idx="28">
                  <c:v>0.36544582417001376</c:v>
                </c:pt>
                <c:pt idx="29">
                  <c:v>0.35759810616046123</c:v>
                </c:pt>
                <c:pt idx="30">
                  <c:v>0.3612590182858651</c:v>
                </c:pt>
                <c:pt idx="31">
                  <c:v>0.35236941442986802</c:v>
                </c:pt>
                <c:pt idx="32">
                  <c:v>0.34879602498361695</c:v>
                </c:pt>
                <c:pt idx="33">
                  <c:v>0.35758249004313447</c:v>
                </c:pt>
                <c:pt idx="34">
                  <c:v>0.36916197437743897</c:v>
                </c:pt>
                <c:pt idx="35">
                  <c:v>0.37185623473869123</c:v>
                </c:pt>
                <c:pt idx="36">
                  <c:v>0.36043377213558864</c:v>
                </c:pt>
                <c:pt idx="37">
                  <c:v>0.362569470974687</c:v>
                </c:pt>
                <c:pt idx="38">
                  <c:v>0.36517232861193266</c:v>
                </c:pt>
                <c:pt idx="39">
                  <c:v>0.34522375370859948</c:v>
                </c:pt>
                <c:pt idx="40">
                  <c:v>0.3451878731175419</c:v>
                </c:pt>
                <c:pt idx="41">
                  <c:v>0.37090906624221037</c:v>
                </c:pt>
                <c:pt idx="42">
                  <c:v>0.36776567148342126</c:v>
                </c:pt>
                <c:pt idx="43">
                  <c:v>0.39195040272191095</c:v>
                </c:pt>
                <c:pt idx="44">
                  <c:v>0.36444723167871151</c:v>
                </c:pt>
                <c:pt idx="45">
                  <c:v>0.35839318044072899</c:v>
                </c:pt>
                <c:pt idx="46">
                  <c:v>0.3531048195963894</c:v>
                </c:pt>
                <c:pt idx="47">
                  <c:v>0.34925260960317955</c:v>
                </c:pt>
                <c:pt idx="48">
                  <c:v>0.35479576251977324</c:v>
                </c:pt>
                <c:pt idx="49">
                  <c:v>0.36194931882522557</c:v>
                </c:pt>
                <c:pt idx="50">
                  <c:v>0.35961832269496669</c:v>
                </c:pt>
                <c:pt idx="51">
                  <c:v>0.35020350555543089</c:v>
                </c:pt>
                <c:pt idx="52">
                  <c:v>0.32028946126383745</c:v>
                </c:pt>
                <c:pt idx="53">
                  <c:v>0.33572725685181382</c:v>
                </c:pt>
                <c:pt idx="54">
                  <c:v>0.3310784268863507</c:v>
                </c:pt>
              </c:numCache>
            </c:numRef>
          </c:val>
          <c:smooth val="0"/>
        </c:ser>
        <c:dLbls>
          <c:showLegendKey val="0"/>
          <c:showVal val="0"/>
          <c:showCatName val="0"/>
          <c:showSerName val="0"/>
          <c:showPercent val="0"/>
          <c:showBubbleSize val="0"/>
        </c:dLbls>
        <c:smooth val="0"/>
        <c:axId val="272379872"/>
        <c:axId val="272380264"/>
      </c:lineChart>
      <c:catAx>
        <c:axId val="2723798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380264"/>
        <c:crosses val="autoZero"/>
        <c:auto val="1"/>
        <c:lblAlgn val="ctr"/>
        <c:lblOffset val="100"/>
        <c:tickLblSkip val="2"/>
        <c:noMultiLvlLbl val="0"/>
      </c:catAx>
      <c:valAx>
        <c:axId val="2723802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Share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379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Sheet2!$B$1</c:f>
              <c:strCache>
                <c:ptCount val="1"/>
                <c:pt idx="0">
                  <c:v>Fixed Based Fisher Index</c:v>
                </c:pt>
              </c:strCache>
            </c:strRef>
          </c:tx>
          <c:spPr>
            <a:ln w="28575" cap="rnd">
              <a:solidFill>
                <a:schemeClr val="accent1"/>
              </a:solidFill>
              <a:round/>
            </a:ln>
            <a:effectLst/>
          </c:spPr>
          <c:marker>
            <c:symbol val="none"/>
          </c:marker>
          <c:cat>
            <c:numRef>
              <c:f>Sheet2!$A$2:$A$56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Sheet2!$B$2:$B$56</c:f>
              <c:numCache>
                <c:formatCode>General</c:formatCode>
                <c:ptCount val="55"/>
                <c:pt idx="0">
                  <c:v>100</c:v>
                </c:pt>
                <c:pt idx="1">
                  <c:v>100.77440714943882</c:v>
                </c:pt>
                <c:pt idx="2">
                  <c:v>103.10566037412136</c:v>
                </c:pt>
                <c:pt idx="3">
                  <c:v>93.847355257105889</c:v>
                </c:pt>
                <c:pt idx="4">
                  <c:v>96.347746885445972</c:v>
                </c:pt>
                <c:pt idx="5">
                  <c:v>101.31043185641829</c:v>
                </c:pt>
                <c:pt idx="6">
                  <c:v>97.499629236118665</c:v>
                </c:pt>
                <c:pt idx="7">
                  <c:v>99.092509647227118</c:v>
                </c:pt>
                <c:pt idx="8">
                  <c:v>98.771439093395244</c:v>
                </c:pt>
                <c:pt idx="9">
                  <c:v>97.93069661215398</c:v>
                </c:pt>
                <c:pt idx="10">
                  <c:v>99.089293351174717</c:v>
                </c:pt>
                <c:pt idx="11">
                  <c:v>102.51980552545763</c:v>
                </c:pt>
                <c:pt idx="12">
                  <c:v>102.98798986558407</c:v>
                </c:pt>
                <c:pt idx="13">
                  <c:v>101.4850048896819</c:v>
                </c:pt>
                <c:pt idx="14">
                  <c:v>108.06942174638651</c:v>
                </c:pt>
                <c:pt idx="15">
                  <c:v>109.58052691519073</c:v>
                </c:pt>
                <c:pt idx="16">
                  <c:v>114.66641535922722</c:v>
                </c:pt>
                <c:pt idx="17">
                  <c:v>120.17494371548396</c:v>
                </c:pt>
                <c:pt idx="18">
                  <c:v>125.59996130219349</c:v>
                </c:pt>
                <c:pt idx="19">
                  <c:v>127.534572355474</c:v>
                </c:pt>
                <c:pt idx="20">
                  <c:v>142.38425265377123</c:v>
                </c:pt>
                <c:pt idx="21">
                  <c:v>150.61367078299065</c:v>
                </c:pt>
                <c:pt idx="22">
                  <c:v>153.57414998125267</c:v>
                </c:pt>
                <c:pt idx="23">
                  <c:v>153.06667643111513</c:v>
                </c:pt>
                <c:pt idx="24">
                  <c:v>167.18116271573012</c:v>
                </c:pt>
                <c:pt idx="25">
                  <c:v>181.91854258394463</c:v>
                </c:pt>
                <c:pt idx="26">
                  <c:v>181.79966087677263</c:v>
                </c:pt>
                <c:pt idx="27">
                  <c:v>182.10771621499188</c:v>
                </c:pt>
                <c:pt idx="28">
                  <c:v>191.43845225340081</c:v>
                </c:pt>
                <c:pt idx="29">
                  <c:v>191.33741647267306</c:v>
                </c:pt>
                <c:pt idx="30">
                  <c:v>201.61553247997031</c:v>
                </c:pt>
                <c:pt idx="31">
                  <c:v>203.4262754448778</c:v>
                </c:pt>
                <c:pt idx="32">
                  <c:v>209.93645723979913</c:v>
                </c:pt>
                <c:pt idx="33">
                  <c:v>210.78460113181853</c:v>
                </c:pt>
                <c:pt idx="34">
                  <c:v>207.89706498712846</c:v>
                </c:pt>
                <c:pt idx="35">
                  <c:v>211.30039410136268</c:v>
                </c:pt>
                <c:pt idx="36">
                  <c:v>214.29736229595272</c:v>
                </c:pt>
                <c:pt idx="37">
                  <c:v>218.35182791566461</c:v>
                </c:pt>
                <c:pt idx="38">
                  <c:v>215.7939638057511</c:v>
                </c:pt>
                <c:pt idx="39">
                  <c:v>222.27298895845138</c:v>
                </c:pt>
                <c:pt idx="40">
                  <c:v>230.70754459783936</c:v>
                </c:pt>
                <c:pt idx="41">
                  <c:v>226.21866155816656</c:v>
                </c:pt>
                <c:pt idx="42">
                  <c:v>231.38487084709371</c:v>
                </c:pt>
                <c:pt idx="43">
                  <c:v>223.65988972628898</c:v>
                </c:pt>
                <c:pt idx="44">
                  <c:v>237.93062330804659</c:v>
                </c:pt>
                <c:pt idx="45">
                  <c:v>243.9532482548066</c:v>
                </c:pt>
                <c:pt idx="46">
                  <c:v>247.08268691565704</c:v>
                </c:pt>
                <c:pt idx="47">
                  <c:v>250.98203203625445</c:v>
                </c:pt>
                <c:pt idx="48">
                  <c:v>258.2559860614187</c:v>
                </c:pt>
                <c:pt idx="49">
                  <c:v>267.19705451409425</c:v>
                </c:pt>
                <c:pt idx="50">
                  <c:v>266.99952376523066</c:v>
                </c:pt>
                <c:pt idx="51">
                  <c:v>271.17359624540973</c:v>
                </c:pt>
                <c:pt idx="52">
                  <c:v>272.05352484564952</c:v>
                </c:pt>
                <c:pt idx="53">
                  <c:v>274.84346071593404</c:v>
                </c:pt>
                <c:pt idx="54">
                  <c:v>277.16613072221838</c:v>
                </c:pt>
              </c:numCache>
            </c:numRef>
          </c:val>
          <c:smooth val="0"/>
        </c:ser>
        <c:ser>
          <c:idx val="1"/>
          <c:order val="1"/>
          <c:tx>
            <c:strRef>
              <c:f>Sheet2!$C$1</c:f>
              <c:strCache>
                <c:ptCount val="1"/>
                <c:pt idx="0">
                  <c:v>Chained Fisher</c:v>
                </c:pt>
              </c:strCache>
            </c:strRef>
          </c:tx>
          <c:spPr>
            <a:ln w="28575" cap="rnd">
              <a:solidFill>
                <a:schemeClr val="accent6">
                  <a:lumMod val="50000"/>
                </a:schemeClr>
              </a:solidFill>
              <a:round/>
            </a:ln>
            <a:effectLst/>
          </c:spPr>
          <c:marker>
            <c:symbol val="none"/>
          </c:marker>
          <c:cat>
            <c:numRef>
              <c:f>Sheet2!$A$2:$A$56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Sheet2!$C$2:$C$56</c:f>
              <c:numCache>
                <c:formatCode>General</c:formatCode>
                <c:ptCount val="55"/>
                <c:pt idx="0">
                  <c:v>100</c:v>
                </c:pt>
                <c:pt idx="1">
                  <c:v>100.77440714943882</c:v>
                </c:pt>
                <c:pt idx="2">
                  <c:v>103.07535626558318</c:v>
                </c:pt>
                <c:pt idx="3">
                  <c:v>94.019236908921883</c:v>
                </c:pt>
                <c:pt idx="4">
                  <c:v>96.700373436296033</c:v>
                </c:pt>
                <c:pt idx="5">
                  <c:v>101.52215108335474</c:v>
                </c:pt>
                <c:pt idx="6">
                  <c:v>97.820155326740704</c:v>
                </c:pt>
                <c:pt idx="7">
                  <c:v>99.536890313357873</c:v>
                </c:pt>
                <c:pt idx="8">
                  <c:v>99.143128662478119</c:v>
                </c:pt>
                <c:pt idx="9">
                  <c:v>98.568177461967409</c:v>
                </c:pt>
                <c:pt idx="10">
                  <c:v>99.670580862635134</c:v>
                </c:pt>
                <c:pt idx="11">
                  <c:v>103.1254715051497</c:v>
                </c:pt>
                <c:pt idx="12">
                  <c:v>103.56399460941198</c:v>
                </c:pt>
                <c:pt idx="13">
                  <c:v>102.09122103940042</c:v>
                </c:pt>
                <c:pt idx="14">
                  <c:v>108.87948635839506</c:v>
                </c:pt>
                <c:pt idx="15">
                  <c:v>110.45012730480819</c:v>
                </c:pt>
                <c:pt idx="16">
                  <c:v>115.58979933912306</c:v>
                </c:pt>
                <c:pt idx="17">
                  <c:v>121.22295891200059</c:v>
                </c:pt>
                <c:pt idx="18">
                  <c:v>126.86540870069406</c:v>
                </c:pt>
                <c:pt idx="19">
                  <c:v>128.50421634786289</c:v>
                </c:pt>
                <c:pt idx="20">
                  <c:v>143.96284862030566</c:v>
                </c:pt>
                <c:pt idx="21">
                  <c:v>153.47052695635116</c:v>
                </c:pt>
                <c:pt idx="22">
                  <c:v>156.17236293208228</c:v>
                </c:pt>
                <c:pt idx="23">
                  <c:v>154.90279890266353</c:v>
                </c:pt>
                <c:pt idx="24">
                  <c:v>170.75608381989355</c:v>
                </c:pt>
                <c:pt idx="25">
                  <c:v>186.86933122482267</c:v>
                </c:pt>
                <c:pt idx="26">
                  <c:v>185.24539109605865</c:v>
                </c:pt>
                <c:pt idx="27">
                  <c:v>186.55779247316397</c:v>
                </c:pt>
                <c:pt idx="28">
                  <c:v>194.9487176152451</c:v>
                </c:pt>
                <c:pt idx="29">
                  <c:v>193.26886067921299</c:v>
                </c:pt>
                <c:pt idx="30">
                  <c:v>206.69637891136534</c:v>
                </c:pt>
                <c:pt idx="31">
                  <c:v>207.39204616542492</c:v>
                </c:pt>
                <c:pt idx="32">
                  <c:v>214.39504150969287</c:v>
                </c:pt>
                <c:pt idx="33">
                  <c:v>215.35524475158726</c:v>
                </c:pt>
                <c:pt idx="34">
                  <c:v>212.03294043109102</c:v>
                </c:pt>
                <c:pt idx="35">
                  <c:v>216.16308643075436</c:v>
                </c:pt>
                <c:pt idx="36">
                  <c:v>218.3422770152003</c:v>
                </c:pt>
                <c:pt idx="37">
                  <c:v>223.15417608390632</c:v>
                </c:pt>
                <c:pt idx="38">
                  <c:v>219.62563077180513</c:v>
                </c:pt>
                <c:pt idx="39">
                  <c:v>224.74395942813848</c:v>
                </c:pt>
                <c:pt idx="40">
                  <c:v>234.81834885502732</c:v>
                </c:pt>
                <c:pt idx="41">
                  <c:v>231.56011903178359</c:v>
                </c:pt>
                <c:pt idx="42">
                  <c:v>236.73677678053579</c:v>
                </c:pt>
                <c:pt idx="43">
                  <c:v>229.62276038729448</c:v>
                </c:pt>
                <c:pt idx="44">
                  <c:v>243.62155385392609</c:v>
                </c:pt>
                <c:pt idx="45">
                  <c:v>249.09301979808487</c:v>
                </c:pt>
                <c:pt idx="46">
                  <c:v>251.89722237575691</c:v>
                </c:pt>
                <c:pt idx="47">
                  <c:v>256.18116107392945</c:v>
                </c:pt>
                <c:pt idx="48">
                  <c:v>264.85898281191135</c:v>
                </c:pt>
                <c:pt idx="49">
                  <c:v>275.13231982810368</c:v>
                </c:pt>
                <c:pt idx="50">
                  <c:v>273.07023914891704</c:v>
                </c:pt>
                <c:pt idx="51">
                  <c:v>277.76555386356154</c:v>
                </c:pt>
                <c:pt idx="52">
                  <c:v>274.15971617966153</c:v>
                </c:pt>
                <c:pt idx="53">
                  <c:v>281.12232544879782</c:v>
                </c:pt>
                <c:pt idx="54">
                  <c:v>283.65843708316936</c:v>
                </c:pt>
              </c:numCache>
            </c:numRef>
          </c:val>
          <c:smooth val="0"/>
        </c:ser>
        <c:ser>
          <c:idx val="2"/>
          <c:order val="2"/>
          <c:tx>
            <c:strRef>
              <c:f>Sheet2!$D$1</c:f>
              <c:strCache>
                <c:ptCount val="1"/>
                <c:pt idx="0">
                  <c:v>PooledTime</c:v>
                </c:pt>
              </c:strCache>
            </c:strRef>
          </c:tx>
          <c:spPr>
            <a:ln w="28575" cap="rnd">
              <a:solidFill>
                <a:srgbClr val="FF0000"/>
              </a:solidFill>
              <a:round/>
            </a:ln>
            <a:effectLst/>
          </c:spPr>
          <c:marker>
            <c:symbol val="none"/>
          </c:marker>
          <c:cat>
            <c:numRef>
              <c:f>Sheet2!$A$2:$A$56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Sheet2!$D$2:$D$56</c:f>
              <c:numCache>
                <c:formatCode>General</c:formatCode>
                <c:ptCount val="55"/>
                <c:pt idx="0">
                  <c:v>100</c:v>
                </c:pt>
                <c:pt idx="1">
                  <c:v>101.59088189489816</c:v>
                </c:pt>
                <c:pt idx="2">
                  <c:v>103.25215321312413</c:v>
                </c:pt>
                <c:pt idx="3">
                  <c:v>94.548070337738139</c:v>
                </c:pt>
                <c:pt idx="4">
                  <c:v>98.193231368918731</c:v>
                </c:pt>
                <c:pt idx="5">
                  <c:v>100.59474160667243</c:v>
                </c:pt>
                <c:pt idx="6">
                  <c:v>97.869796288736055</c:v>
                </c:pt>
                <c:pt idx="7">
                  <c:v>98.260477470828192</c:v>
                </c:pt>
                <c:pt idx="8">
                  <c:v>95.949785411363948</c:v>
                </c:pt>
                <c:pt idx="9">
                  <c:v>101.02673512165488</c:v>
                </c:pt>
                <c:pt idx="10">
                  <c:v>98.556667368500811</c:v>
                </c:pt>
                <c:pt idx="11">
                  <c:v>98.136040653596226</c:v>
                </c:pt>
                <c:pt idx="12">
                  <c:v>103.08609222904501</c:v>
                </c:pt>
                <c:pt idx="13">
                  <c:v>103.90885139804489</c:v>
                </c:pt>
                <c:pt idx="14">
                  <c:v>105.49186975238347</c:v>
                </c:pt>
                <c:pt idx="15">
                  <c:v>106.83573692827169</c:v>
                </c:pt>
                <c:pt idx="16">
                  <c:v>111.74927949357341</c:v>
                </c:pt>
                <c:pt idx="17">
                  <c:v>116.42069201935965</c:v>
                </c:pt>
                <c:pt idx="18">
                  <c:v>122.54917597828236</c:v>
                </c:pt>
                <c:pt idx="19">
                  <c:v>129.57793126744431</c:v>
                </c:pt>
                <c:pt idx="20">
                  <c:v>144.72501389693267</c:v>
                </c:pt>
                <c:pt idx="21">
                  <c:v>151.57244356220073</c:v>
                </c:pt>
                <c:pt idx="22">
                  <c:v>154.42695262476127</c:v>
                </c:pt>
                <c:pt idx="23">
                  <c:v>154.8132707728748</c:v>
                </c:pt>
                <c:pt idx="24">
                  <c:v>168.91205350132245</c:v>
                </c:pt>
                <c:pt idx="25">
                  <c:v>182.1545287667785</c:v>
                </c:pt>
                <c:pt idx="26">
                  <c:v>183.06066231803686</c:v>
                </c:pt>
                <c:pt idx="27">
                  <c:v>186.93446221514469</c:v>
                </c:pt>
                <c:pt idx="28">
                  <c:v>194.94514006614958</c:v>
                </c:pt>
                <c:pt idx="29">
                  <c:v>198.69325155330594</c:v>
                </c:pt>
                <c:pt idx="30">
                  <c:v>205.54557509964448</c:v>
                </c:pt>
                <c:pt idx="31">
                  <c:v>202.42996724978522</c:v>
                </c:pt>
                <c:pt idx="32">
                  <c:v>210.94288001293268</c:v>
                </c:pt>
                <c:pt idx="33">
                  <c:v>215.31035222118052</c:v>
                </c:pt>
                <c:pt idx="34">
                  <c:v>209.37175123891413</c:v>
                </c:pt>
                <c:pt idx="35">
                  <c:v>211.5777167318258</c:v>
                </c:pt>
                <c:pt idx="36">
                  <c:v>212.48578372057599</c:v>
                </c:pt>
                <c:pt idx="37">
                  <c:v>214.84178768051453</c:v>
                </c:pt>
                <c:pt idx="38">
                  <c:v>211.85398470622746</c:v>
                </c:pt>
                <c:pt idx="39">
                  <c:v>215.55540709536865</c:v>
                </c:pt>
                <c:pt idx="40">
                  <c:v>222.25040262714839</c:v>
                </c:pt>
                <c:pt idx="41">
                  <c:v>223.61378418137465</c:v>
                </c:pt>
                <c:pt idx="42">
                  <c:v>224.03634339379329</c:v>
                </c:pt>
                <c:pt idx="43">
                  <c:v>221.35618168569749</c:v>
                </c:pt>
                <c:pt idx="44">
                  <c:v>228.95887127118368</c:v>
                </c:pt>
                <c:pt idx="45">
                  <c:v>235.68175188047351</c:v>
                </c:pt>
                <c:pt idx="46">
                  <c:v>235.80146146576973</c:v>
                </c:pt>
                <c:pt idx="47">
                  <c:v>239.17623998779112</c:v>
                </c:pt>
                <c:pt idx="48">
                  <c:v>246.78830046586921</c:v>
                </c:pt>
                <c:pt idx="49">
                  <c:v>257.08729230230966</c:v>
                </c:pt>
                <c:pt idx="50">
                  <c:v>259.5637626700609</c:v>
                </c:pt>
                <c:pt idx="51">
                  <c:v>256.83505923242944</c:v>
                </c:pt>
                <c:pt idx="52">
                  <c:v>257.73640742012941</c:v>
                </c:pt>
                <c:pt idx="53">
                  <c:v>267.27494523229188</c:v>
                </c:pt>
                <c:pt idx="54">
                  <c:v>275.85770908620304</c:v>
                </c:pt>
              </c:numCache>
            </c:numRef>
          </c:val>
          <c:smooth val="0"/>
        </c:ser>
        <c:ser>
          <c:idx val="3"/>
          <c:order val="3"/>
          <c:tx>
            <c:strRef>
              <c:f>Sheet2!$H$1</c:f>
              <c:strCache>
                <c:ptCount val="1"/>
                <c:pt idx="0">
                  <c:v>Med_FSA</c:v>
                </c:pt>
              </c:strCache>
            </c:strRef>
          </c:tx>
          <c:spPr>
            <a:ln w="28575" cap="rnd">
              <a:solidFill>
                <a:schemeClr val="accent4"/>
              </a:solidFill>
              <a:round/>
            </a:ln>
            <a:effectLst/>
          </c:spPr>
          <c:marker>
            <c:symbol val="none"/>
          </c:marker>
          <c:cat>
            <c:numRef>
              <c:f>Sheet2!$A$2:$A$56</c:f>
              <c:numCache>
                <c:formatCode>General</c:formatCode>
                <c:ptCount val="55"/>
                <c:pt idx="0">
                  <c:v>199601</c:v>
                </c:pt>
                <c:pt idx="1">
                  <c:v>199602</c:v>
                </c:pt>
                <c:pt idx="2">
                  <c:v>199603</c:v>
                </c:pt>
                <c:pt idx="3">
                  <c:v>199604</c:v>
                </c:pt>
                <c:pt idx="4">
                  <c:v>199701</c:v>
                </c:pt>
                <c:pt idx="5">
                  <c:v>199702</c:v>
                </c:pt>
                <c:pt idx="6">
                  <c:v>199703</c:v>
                </c:pt>
                <c:pt idx="7">
                  <c:v>199704</c:v>
                </c:pt>
                <c:pt idx="8">
                  <c:v>199801</c:v>
                </c:pt>
                <c:pt idx="9">
                  <c:v>199802</c:v>
                </c:pt>
                <c:pt idx="10">
                  <c:v>199803</c:v>
                </c:pt>
                <c:pt idx="11">
                  <c:v>199804</c:v>
                </c:pt>
                <c:pt idx="12">
                  <c:v>199901</c:v>
                </c:pt>
                <c:pt idx="13">
                  <c:v>199902</c:v>
                </c:pt>
                <c:pt idx="14">
                  <c:v>199903</c:v>
                </c:pt>
                <c:pt idx="15">
                  <c:v>199904</c:v>
                </c:pt>
                <c:pt idx="16">
                  <c:v>200001</c:v>
                </c:pt>
                <c:pt idx="17">
                  <c:v>200002</c:v>
                </c:pt>
                <c:pt idx="18">
                  <c:v>200003</c:v>
                </c:pt>
                <c:pt idx="19">
                  <c:v>200004</c:v>
                </c:pt>
                <c:pt idx="20">
                  <c:v>200101</c:v>
                </c:pt>
                <c:pt idx="21">
                  <c:v>200102</c:v>
                </c:pt>
                <c:pt idx="22">
                  <c:v>200103</c:v>
                </c:pt>
                <c:pt idx="23">
                  <c:v>200104</c:v>
                </c:pt>
                <c:pt idx="24">
                  <c:v>200201</c:v>
                </c:pt>
                <c:pt idx="25">
                  <c:v>200202</c:v>
                </c:pt>
                <c:pt idx="26">
                  <c:v>200203</c:v>
                </c:pt>
                <c:pt idx="27">
                  <c:v>200204</c:v>
                </c:pt>
                <c:pt idx="28">
                  <c:v>200301</c:v>
                </c:pt>
                <c:pt idx="29">
                  <c:v>200302</c:v>
                </c:pt>
                <c:pt idx="30">
                  <c:v>200303</c:v>
                </c:pt>
                <c:pt idx="31">
                  <c:v>200304</c:v>
                </c:pt>
                <c:pt idx="32">
                  <c:v>200401</c:v>
                </c:pt>
                <c:pt idx="33">
                  <c:v>200402</c:v>
                </c:pt>
                <c:pt idx="34">
                  <c:v>200403</c:v>
                </c:pt>
                <c:pt idx="35">
                  <c:v>200404</c:v>
                </c:pt>
                <c:pt idx="36">
                  <c:v>200501</c:v>
                </c:pt>
                <c:pt idx="37">
                  <c:v>200502</c:v>
                </c:pt>
                <c:pt idx="38">
                  <c:v>200503</c:v>
                </c:pt>
                <c:pt idx="39">
                  <c:v>200504</c:v>
                </c:pt>
                <c:pt idx="40">
                  <c:v>200601</c:v>
                </c:pt>
                <c:pt idx="41">
                  <c:v>200602</c:v>
                </c:pt>
                <c:pt idx="42">
                  <c:v>200603</c:v>
                </c:pt>
                <c:pt idx="43">
                  <c:v>200604</c:v>
                </c:pt>
                <c:pt idx="44">
                  <c:v>200701</c:v>
                </c:pt>
                <c:pt idx="45">
                  <c:v>200702</c:v>
                </c:pt>
                <c:pt idx="46">
                  <c:v>200703</c:v>
                </c:pt>
                <c:pt idx="47">
                  <c:v>200704</c:v>
                </c:pt>
                <c:pt idx="48">
                  <c:v>200801</c:v>
                </c:pt>
                <c:pt idx="49">
                  <c:v>200802</c:v>
                </c:pt>
                <c:pt idx="50">
                  <c:v>200803</c:v>
                </c:pt>
                <c:pt idx="51">
                  <c:v>200804</c:v>
                </c:pt>
                <c:pt idx="52">
                  <c:v>200901</c:v>
                </c:pt>
                <c:pt idx="53">
                  <c:v>200902</c:v>
                </c:pt>
                <c:pt idx="54">
                  <c:v>200903</c:v>
                </c:pt>
              </c:numCache>
            </c:numRef>
          </c:cat>
          <c:val>
            <c:numRef>
              <c:f>Sheet2!$H$2:$H$56</c:f>
              <c:numCache>
                <c:formatCode>General</c:formatCode>
                <c:ptCount val="55"/>
                <c:pt idx="0">
                  <c:v>100</c:v>
                </c:pt>
                <c:pt idx="1">
                  <c:v>105.61799999999999</c:v>
                </c:pt>
                <c:pt idx="2">
                  <c:v>110.11239999999999</c:v>
                </c:pt>
                <c:pt idx="3">
                  <c:v>97.752809999999997</c:v>
                </c:pt>
                <c:pt idx="4">
                  <c:v>98.314610000000002</c:v>
                </c:pt>
                <c:pt idx="5">
                  <c:v>106.74160000000001</c:v>
                </c:pt>
                <c:pt idx="6">
                  <c:v>104.4944</c:v>
                </c:pt>
                <c:pt idx="7">
                  <c:v>103.0899</c:v>
                </c:pt>
                <c:pt idx="8">
                  <c:v>105.61799999999999</c:v>
                </c:pt>
                <c:pt idx="9">
                  <c:v>100</c:v>
                </c:pt>
                <c:pt idx="10">
                  <c:v>95.505619999999993</c:v>
                </c:pt>
                <c:pt idx="11">
                  <c:v>102.52809999999999</c:v>
                </c:pt>
                <c:pt idx="12">
                  <c:v>110.11239999999999</c:v>
                </c:pt>
                <c:pt idx="13">
                  <c:v>106.1798</c:v>
                </c:pt>
                <c:pt idx="14">
                  <c:v>101.1236</c:v>
                </c:pt>
                <c:pt idx="15">
                  <c:v>112.24720000000001</c:v>
                </c:pt>
                <c:pt idx="16">
                  <c:v>112.0787</c:v>
                </c:pt>
                <c:pt idx="17">
                  <c:v>118.5393</c:v>
                </c:pt>
                <c:pt idx="18">
                  <c:v>121.9101</c:v>
                </c:pt>
                <c:pt idx="19">
                  <c:v>130.22470000000001</c:v>
                </c:pt>
                <c:pt idx="20">
                  <c:v>142.0787</c:v>
                </c:pt>
                <c:pt idx="21">
                  <c:v>156.1798</c:v>
                </c:pt>
                <c:pt idx="22">
                  <c:v>146.06739999999999</c:v>
                </c:pt>
                <c:pt idx="23">
                  <c:v>159.5506</c:v>
                </c:pt>
                <c:pt idx="24">
                  <c:v>168.5393</c:v>
                </c:pt>
                <c:pt idx="25">
                  <c:v>174.15729999999999</c:v>
                </c:pt>
                <c:pt idx="26">
                  <c:v>178.65170000000001</c:v>
                </c:pt>
                <c:pt idx="27">
                  <c:v>182.02250000000001</c:v>
                </c:pt>
                <c:pt idx="28">
                  <c:v>185.95509999999999</c:v>
                </c:pt>
                <c:pt idx="29">
                  <c:v>181.74160000000001</c:v>
                </c:pt>
                <c:pt idx="30">
                  <c:v>194.38200000000001</c:v>
                </c:pt>
                <c:pt idx="31">
                  <c:v>185.39330000000001</c:v>
                </c:pt>
                <c:pt idx="32">
                  <c:v>201.68539999999999</c:v>
                </c:pt>
                <c:pt idx="33">
                  <c:v>203.3708</c:v>
                </c:pt>
                <c:pt idx="34">
                  <c:v>194.38200000000001</c:v>
                </c:pt>
                <c:pt idx="35">
                  <c:v>207.30340000000001</c:v>
                </c:pt>
                <c:pt idx="36">
                  <c:v>208.9888</c:v>
                </c:pt>
                <c:pt idx="37">
                  <c:v>201.34829999999999</c:v>
                </c:pt>
                <c:pt idx="38">
                  <c:v>203.3708</c:v>
                </c:pt>
                <c:pt idx="39">
                  <c:v>202.13480000000001</c:v>
                </c:pt>
                <c:pt idx="40">
                  <c:v>192.41569999999999</c:v>
                </c:pt>
                <c:pt idx="41">
                  <c:v>246.06739999999999</c:v>
                </c:pt>
                <c:pt idx="42">
                  <c:v>207.58430000000001</c:v>
                </c:pt>
                <c:pt idx="43">
                  <c:v>202.809</c:v>
                </c:pt>
                <c:pt idx="44">
                  <c:v>252.809</c:v>
                </c:pt>
                <c:pt idx="45">
                  <c:v>209.83150000000001</c:v>
                </c:pt>
                <c:pt idx="46">
                  <c:v>212.3596</c:v>
                </c:pt>
                <c:pt idx="47">
                  <c:v>215.4494</c:v>
                </c:pt>
                <c:pt idx="48">
                  <c:v>235.95509999999999</c:v>
                </c:pt>
                <c:pt idx="49">
                  <c:v>283.14609999999999</c:v>
                </c:pt>
                <c:pt idx="50">
                  <c:v>245.4494</c:v>
                </c:pt>
                <c:pt idx="51">
                  <c:v>271.9101</c:v>
                </c:pt>
                <c:pt idx="52">
                  <c:v>286.51679999999999</c:v>
                </c:pt>
                <c:pt idx="53">
                  <c:v>312.3596</c:v>
                </c:pt>
                <c:pt idx="54">
                  <c:v>256.1798</c:v>
                </c:pt>
              </c:numCache>
            </c:numRef>
          </c:val>
          <c:smooth val="0"/>
        </c:ser>
        <c:dLbls>
          <c:showLegendKey val="0"/>
          <c:showVal val="0"/>
          <c:showCatName val="0"/>
          <c:showSerName val="0"/>
          <c:showPercent val="0"/>
          <c:showBubbleSize val="0"/>
        </c:dLbls>
        <c:smooth val="0"/>
        <c:axId val="272381048"/>
        <c:axId val="272381440"/>
      </c:lineChart>
      <c:catAx>
        <c:axId val="2723810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381440"/>
        <c:crosses val="autoZero"/>
        <c:auto val="1"/>
        <c:lblAlgn val="ctr"/>
        <c:lblOffset val="100"/>
        <c:tickLblSkip val="2"/>
        <c:noMultiLvlLbl val="0"/>
      </c:catAx>
      <c:valAx>
        <c:axId val="272381440"/>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Index</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2381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D3E817-B726-4ED2-B133-A5AEE0BB6192}" type="doc">
      <dgm:prSet loTypeId="urn:microsoft.com/office/officeart/2005/8/layout/lProcess1" loCatId="process" qsTypeId="urn:microsoft.com/office/officeart/2005/8/quickstyle/simple1" qsCatId="simple" csTypeId="urn:microsoft.com/office/officeart/2005/8/colors/colorful1" csCatId="colorful" phldr="1"/>
      <dgm:spPr/>
      <dgm:t>
        <a:bodyPr/>
        <a:lstStyle/>
        <a:p>
          <a:endParaRPr lang="en-CA"/>
        </a:p>
      </dgm:t>
    </dgm:pt>
    <dgm:pt modelId="{E074B0B5-8891-4516-AD28-287977DE0A47}">
      <dgm:prSet phldrT="[Text]" custT="1"/>
      <dgm:spPr/>
      <dgm:t>
        <a:bodyPr/>
        <a:lstStyle/>
        <a:p>
          <a:r>
            <a:rPr lang="en-CA" sz="1500" dirty="0" smtClean="0"/>
            <a:t>Land Allocation</a:t>
          </a:r>
          <a:endParaRPr lang="en-CA" sz="1500" dirty="0"/>
        </a:p>
      </dgm:t>
    </dgm:pt>
    <dgm:pt modelId="{59B039D8-8F2B-4B89-B6DB-9266F6043451}" type="parTrans" cxnId="{18CEEEB5-A1F1-4A3F-BF9C-9143AAE282EC}">
      <dgm:prSet/>
      <dgm:spPr/>
      <dgm:t>
        <a:bodyPr/>
        <a:lstStyle/>
        <a:p>
          <a:endParaRPr lang="en-CA" sz="1500"/>
        </a:p>
      </dgm:t>
    </dgm:pt>
    <dgm:pt modelId="{708EA15E-DE16-407E-A212-93490C0EC048}" type="sibTrans" cxnId="{18CEEEB5-A1F1-4A3F-BF9C-9143AAE282EC}">
      <dgm:prSet/>
      <dgm:spPr/>
      <dgm:t>
        <a:bodyPr/>
        <a:lstStyle/>
        <a:p>
          <a:endParaRPr lang="en-CA" sz="1500"/>
        </a:p>
      </dgm:t>
    </dgm:pt>
    <dgm:pt modelId="{0675A9C1-5466-46BB-9CC3-082BDCA1E8F0}">
      <dgm:prSet phldrT="[Text]" custT="1"/>
      <dgm:spPr/>
      <dgm:t>
        <a:bodyPr/>
        <a:lstStyle/>
        <a:p>
          <a:r>
            <a:rPr lang="en-CA" sz="1500" dirty="0" smtClean="0"/>
            <a:t>Land size is by building, not by unit</a:t>
          </a:r>
          <a:endParaRPr lang="en-CA" sz="1500" dirty="0"/>
        </a:p>
      </dgm:t>
    </dgm:pt>
    <dgm:pt modelId="{CBB78217-7315-4099-8889-DA86DDCAC230}" type="parTrans" cxnId="{90F643E8-6D96-49B6-8870-F19688137EB7}">
      <dgm:prSet/>
      <dgm:spPr/>
      <dgm:t>
        <a:bodyPr/>
        <a:lstStyle/>
        <a:p>
          <a:endParaRPr lang="en-CA" sz="1500"/>
        </a:p>
      </dgm:t>
    </dgm:pt>
    <dgm:pt modelId="{A5DE3D7A-B435-4AB6-BCCD-141939E08EEB}" type="sibTrans" cxnId="{90F643E8-6D96-49B6-8870-F19688137EB7}">
      <dgm:prSet/>
      <dgm:spPr/>
      <dgm:t>
        <a:bodyPr/>
        <a:lstStyle/>
        <a:p>
          <a:endParaRPr lang="en-CA" sz="1500"/>
        </a:p>
      </dgm:t>
    </dgm:pt>
    <dgm:pt modelId="{C63FCD0C-0911-4F3E-A3E3-0A312469261F}">
      <dgm:prSet phldrT="[Text]" custT="1"/>
      <dgm:spPr/>
      <dgm:t>
        <a:bodyPr/>
        <a:lstStyle/>
        <a:p>
          <a:r>
            <a:rPr lang="en-CA" sz="1500" dirty="0" smtClean="0"/>
            <a:t>Equally distribute land</a:t>
          </a:r>
          <a:endParaRPr lang="en-CA" sz="1500" dirty="0"/>
        </a:p>
      </dgm:t>
    </dgm:pt>
    <dgm:pt modelId="{B52BFD7B-6A13-47D5-BDA6-E604E45926A1}" type="parTrans" cxnId="{730FCF95-706A-4BD1-B3D7-5F1E15CF1055}">
      <dgm:prSet/>
      <dgm:spPr/>
      <dgm:t>
        <a:bodyPr/>
        <a:lstStyle/>
        <a:p>
          <a:endParaRPr lang="en-CA" sz="1500"/>
        </a:p>
      </dgm:t>
    </dgm:pt>
    <dgm:pt modelId="{F455684E-69BE-4D13-97E2-46E55B6EFFBB}" type="sibTrans" cxnId="{730FCF95-706A-4BD1-B3D7-5F1E15CF1055}">
      <dgm:prSet/>
      <dgm:spPr/>
      <dgm:t>
        <a:bodyPr/>
        <a:lstStyle/>
        <a:p>
          <a:endParaRPr lang="en-CA" sz="1500"/>
        </a:p>
      </dgm:t>
    </dgm:pt>
    <dgm:pt modelId="{34AD2855-80B5-400B-AED9-89E153ED6DB0}">
      <dgm:prSet phldrT="[Text]" custT="1"/>
      <dgm:spPr/>
      <dgm:t>
        <a:bodyPr/>
        <a:lstStyle/>
        <a:p>
          <a:r>
            <a:rPr lang="en-CA" sz="1500" dirty="0" smtClean="0"/>
            <a:t>Communal Space</a:t>
          </a:r>
          <a:endParaRPr lang="en-CA" sz="1500" dirty="0"/>
        </a:p>
      </dgm:t>
    </dgm:pt>
    <dgm:pt modelId="{F90528EE-0784-418E-A38F-2A64B377CA85}" type="parTrans" cxnId="{75002686-33FF-4FAB-AB85-56578AB2EE0B}">
      <dgm:prSet/>
      <dgm:spPr/>
      <dgm:t>
        <a:bodyPr/>
        <a:lstStyle/>
        <a:p>
          <a:endParaRPr lang="en-CA" sz="1500"/>
        </a:p>
      </dgm:t>
    </dgm:pt>
    <dgm:pt modelId="{F016D054-CFD7-4ADD-8797-3A9B2E4F8A47}" type="sibTrans" cxnId="{75002686-33FF-4FAB-AB85-56578AB2EE0B}">
      <dgm:prSet/>
      <dgm:spPr/>
      <dgm:t>
        <a:bodyPr/>
        <a:lstStyle/>
        <a:p>
          <a:endParaRPr lang="en-CA" sz="1500"/>
        </a:p>
      </dgm:t>
    </dgm:pt>
    <dgm:pt modelId="{D67D2913-49EF-4047-8129-C93E8C274F50}">
      <dgm:prSet phldrT="[Text]" custT="1"/>
      <dgm:spPr/>
      <dgm:t>
        <a:bodyPr/>
        <a:lstStyle/>
        <a:p>
          <a:r>
            <a:rPr lang="en-CA" sz="1500" dirty="0" smtClean="0"/>
            <a:t>Living area does not capture all of the structure available to the unit</a:t>
          </a:r>
          <a:endParaRPr lang="en-CA" sz="1500" dirty="0"/>
        </a:p>
      </dgm:t>
    </dgm:pt>
    <dgm:pt modelId="{9E1129E3-8F26-40ED-AF64-2892E6F6F2D1}" type="parTrans" cxnId="{D06BF66F-F582-4150-BDDA-3CADB159BB60}">
      <dgm:prSet/>
      <dgm:spPr/>
      <dgm:t>
        <a:bodyPr/>
        <a:lstStyle/>
        <a:p>
          <a:endParaRPr lang="en-CA" sz="1500"/>
        </a:p>
      </dgm:t>
    </dgm:pt>
    <dgm:pt modelId="{67CE5FB5-72B0-4866-AAC9-FFFD2D04A176}" type="sibTrans" cxnId="{D06BF66F-F582-4150-BDDA-3CADB159BB60}">
      <dgm:prSet/>
      <dgm:spPr/>
      <dgm:t>
        <a:bodyPr/>
        <a:lstStyle/>
        <a:p>
          <a:endParaRPr lang="en-CA" sz="1500"/>
        </a:p>
      </dgm:t>
    </dgm:pt>
    <dgm:pt modelId="{FE029230-54BF-49D4-BA52-F3A34A76A5EF}">
      <dgm:prSet phldrT="[Text]" custT="1"/>
      <dgm:spPr/>
      <dgm:t>
        <a:bodyPr/>
        <a:lstStyle/>
        <a:p>
          <a:r>
            <a:rPr lang="en-CA" sz="1500" dirty="0" smtClean="0"/>
            <a:t>Estimate 25% communal space</a:t>
          </a:r>
          <a:endParaRPr lang="en-CA" sz="1500" dirty="0"/>
        </a:p>
      </dgm:t>
    </dgm:pt>
    <dgm:pt modelId="{3E410B1E-9375-4EAA-A7B4-9930B3212C58}" type="parTrans" cxnId="{82959C49-2F09-4236-8220-7D8714AB6791}">
      <dgm:prSet/>
      <dgm:spPr/>
      <dgm:t>
        <a:bodyPr/>
        <a:lstStyle/>
        <a:p>
          <a:endParaRPr lang="en-CA" sz="1500"/>
        </a:p>
      </dgm:t>
    </dgm:pt>
    <dgm:pt modelId="{29A2C401-62C7-435C-93D6-DB07E769F490}" type="sibTrans" cxnId="{82959C49-2F09-4236-8220-7D8714AB6791}">
      <dgm:prSet/>
      <dgm:spPr/>
      <dgm:t>
        <a:bodyPr/>
        <a:lstStyle/>
        <a:p>
          <a:endParaRPr lang="en-CA" sz="1500"/>
        </a:p>
      </dgm:t>
    </dgm:pt>
    <dgm:pt modelId="{E5D5013E-679C-4B0B-A23C-FA31FD5A2341}">
      <dgm:prSet phldrT="[Text]" custT="1"/>
      <dgm:spPr/>
      <dgm:t>
        <a:bodyPr/>
        <a:lstStyle/>
        <a:p>
          <a:r>
            <a:rPr lang="en-CA" sz="1500" dirty="0" smtClean="0"/>
            <a:t>Communal space blow up factor: </a:t>
          </a:r>
        </a:p>
        <a:p>
          <a:r>
            <a:rPr lang="en-CA" sz="1500" dirty="0" smtClean="0"/>
            <a:t>1/(1-0.25)=1.33</a:t>
          </a:r>
          <a:endParaRPr lang="en-CA" sz="1500" dirty="0"/>
        </a:p>
      </dgm:t>
    </dgm:pt>
    <dgm:pt modelId="{303BF96E-9B9C-4D87-BB52-CDCF8B0B5F50}" type="parTrans" cxnId="{F9ED1089-3507-4C18-93B5-08DAAEEE4D77}">
      <dgm:prSet/>
      <dgm:spPr/>
      <dgm:t>
        <a:bodyPr/>
        <a:lstStyle/>
        <a:p>
          <a:endParaRPr lang="en-CA" sz="1500"/>
        </a:p>
      </dgm:t>
    </dgm:pt>
    <dgm:pt modelId="{E361929C-0DA5-4DCC-BA05-FB3B521679E8}" type="sibTrans" cxnId="{F9ED1089-3507-4C18-93B5-08DAAEEE4D77}">
      <dgm:prSet/>
      <dgm:spPr/>
      <dgm:t>
        <a:bodyPr/>
        <a:lstStyle/>
        <a:p>
          <a:endParaRPr lang="en-CA" sz="1500"/>
        </a:p>
      </dgm:t>
    </dgm:pt>
    <dgm:pt modelId="{8FEA72CF-1C75-47CF-A4F0-2F9D5793FC89}" type="pres">
      <dgm:prSet presAssocID="{5FD3E817-B726-4ED2-B133-A5AEE0BB6192}" presName="Name0" presStyleCnt="0">
        <dgm:presLayoutVars>
          <dgm:dir/>
          <dgm:animLvl val="lvl"/>
          <dgm:resizeHandles val="exact"/>
        </dgm:presLayoutVars>
      </dgm:prSet>
      <dgm:spPr/>
      <dgm:t>
        <a:bodyPr/>
        <a:lstStyle/>
        <a:p>
          <a:endParaRPr lang="en-CA"/>
        </a:p>
      </dgm:t>
    </dgm:pt>
    <dgm:pt modelId="{4CCFFC1C-52F7-4E47-855E-CDB923996C94}" type="pres">
      <dgm:prSet presAssocID="{E074B0B5-8891-4516-AD28-287977DE0A47}" presName="vertFlow" presStyleCnt="0"/>
      <dgm:spPr/>
      <dgm:t>
        <a:bodyPr/>
        <a:lstStyle/>
        <a:p>
          <a:endParaRPr lang="en-CA"/>
        </a:p>
      </dgm:t>
    </dgm:pt>
    <dgm:pt modelId="{C3D1FDA5-9CA8-4E28-B851-3AB3762B389F}" type="pres">
      <dgm:prSet presAssocID="{E074B0B5-8891-4516-AD28-287977DE0A47}" presName="header" presStyleLbl="node1" presStyleIdx="0" presStyleCnt="2"/>
      <dgm:spPr/>
      <dgm:t>
        <a:bodyPr/>
        <a:lstStyle/>
        <a:p>
          <a:endParaRPr lang="en-CA"/>
        </a:p>
      </dgm:t>
    </dgm:pt>
    <dgm:pt modelId="{B4EA32D3-4EB8-42F8-8EC3-B1AE8B356C47}" type="pres">
      <dgm:prSet presAssocID="{CBB78217-7315-4099-8889-DA86DDCAC230}" presName="parTrans" presStyleLbl="sibTrans2D1" presStyleIdx="0" presStyleCnt="5"/>
      <dgm:spPr/>
      <dgm:t>
        <a:bodyPr/>
        <a:lstStyle/>
        <a:p>
          <a:endParaRPr lang="en-CA"/>
        </a:p>
      </dgm:t>
    </dgm:pt>
    <dgm:pt modelId="{7DA7EF52-3E03-47D7-83C1-B8696007DAC7}" type="pres">
      <dgm:prSet presAssocID="{0675A9C1-5466-46BB-9CC3-082BDCA1E8F0}" presName="child" presStyleLbl="alignAccFollowNode1" presStyleIdx="0" presStyleCnt="5">
        <dgm:presLayoutVars>
          <dgm:chMax val="0"/>
          <dgm:bulletEnabled val="1"/>
        </dgm:presLayoutVars>
      </dgm:prSet>
      <dgm:spPr/>
      <dgm:t>
        <a:bodyPr/>
        <a:lstStyle/>
        <a:p>
          <a:endParaRPr lang="en-CA"/>
        </a:p>
      </dgm:t>
    </dgm:pt>
    <dgm:pt modelId="{D0B3D306-2F88-406A-9666-D5970DC61822}" type="pres">
      <dgm:prSet presAssocID="{A5DE3D7A-B435-4AB6-BCCD-141939E08EEB}" presName="sibTrans" presStyleLbl="sibTrans2D1" presStyleIdx="1" presStyleCnt="5"/>
      <dgm:spPr/>
      <dgm:t>
        <a:bodyPr/>
        <a:lstStyle/>
        <a:p>
          <a:endParaRPr lang="en-CA"/>
        </a:p>
      </dgm:t>
    </dgm:pt>
    <dgm:pt modelId="{FECE9F82-ED25-424F-846B-92CF84C943D4}" type="pres">
      <dgm:prSet presAssocID="{C63FCD0C-0911-4F3E-A3E3-0A312469261F}" presName="child" presStyleLbl="alignAccFollowNode1" presStyleIdx="1" presStyleCnt="5">
        <dgm:presLayoutVars>
          <dgm:chMax val="0"/>
          <dgm:bulletEnabled val="1"/>
        </dgm:presLayoutVars>
      </dgm:prSet>
      <dgm:spPr/>
      <dgm:t>
        <a:bodyPr/>
        <a:lstStyle/>
        <a:p>
          <a:endParaRPr lang="en-CA"/>
        </a:p>
      </dgm:t>
    </dgm:pt>
    <dgm:pt modelId="{DF3453F7-D569-4EEC-9B17-FA51C82AEC85}" type="pres">
      <dgm:prSet presAssocID="{E074B0B5-8891-4516-AD28-287977DE0A47}" presName="hSp" presStyleCnt="0"/>
      <dgm:spPr/>
      <dgm:t>
        <a:bodyPr/>
        <a:lstStyle/>
        <a:p>
          <a:endParaRPr lang="en-CA"/>
        </a:p>
      </dgm:t>
    </dgm:pt>
    <dgm:pt modelId="{924454C2-CA0A-459A-8250-AE9A7F7C7FDA}" type="pres">
      <dgm:prSet presAssocID="{34AD2855-80B5-400B-AED9-89E153ED6DB0}" presName="vertFlow" presStyleCnt="0"/>
      <dgm:spPr/>
      <dgm:t>
        <a:bodyPr/>
        <a:lstStyle/>
        <a:p>
          <a:endParaRPr lang="en-CA"/>
        </a:p>
      </dgm:t>
    </dgm:pt>
    <dgm:pt modelId="{2F162E75-16D9-4857-A314-7467EF7DC164}" type="pres">
      <dgm:prSet presAssocID="{34AD2855-80B5-400B-AED9-89E153ED6DB0}" presName="header" presStyleLbl="node1" presStyleIdx="1" presStyleCnt="2"/>
      <dgm:spPr/>
      <dgm:t>
        <a:bodyPr/>
        <a:lstStyle/>
        <a:p>
          <a:endParaRPr lang="en-CA"/>
        </a:p>
      </dgm:t>
    </dgm:pt>
    <dgm:pt modelId="{7192D4EA-2D6E-4A17-B79C-1A4ED82F338B}" type="pres">
      <dgm:prSet presAssocID="{9E1129E3-8F26-40ED-AF64-2892E6F6F2D1}" presName="parTrans" presStyleLbl="sibTrans2D1" presStyleIdx="2" presStyleCnt="5"/>
      <dgm:spPr/>
      <dgm:t>
        <a:bodyPr/>
        <a:lstStyle/>
        <a:p>
          <a:endParaRPr lang="en-CA"/>
        </a:p>
      </dgm:t>
    </dgm:pt>
    <dgm:pt modelId="{3A8356E6-5618-4E38-9AD0-44A608E5BB4E}" type="pres">
      <dgm:prSet presAssocID="{D67D2913-49EF-4047-8129-C93E8C274F50}" presName="child" presStyleLbl="alignAccFollowNode1" presStyleIdx="2" presStyleCnt="5" custScaleY="198297" custLinFactNeighborY="32474">
        <dgm:presLayoutVars>
          <dgm:chMax val="0"/>
          <dgm:bulletEnabled val="1"/>
        </dgm:presLayoutVars>
      </dgm:prSet>
      <dgm:spPr/>
      <dgm:t>
        <a:bodyPr/>
        <a:lstStyle/>
        <a:p>
          <a:endParaRPr lang="en-CA"/>
        </a:p>
      </dgm:t>
    </dgm:pt>
    <dgm:pt modelId="{1525379E-67D7-4174-B9BE-14FEE655FAB8}" type="pres">
      <dgm:prSet presAssocID="{67CE5FB5-72B0-4866-AAC9-FFFD2D04A176}" presName="sibTrans" presStyleLbl="sibTrans2D1" presStyleIdx="3" presStyleCnt="5"/>
      <dgm:spPr/>
      <dgm:t>
        <a:bodyPr/>
        <a:lstStyle/>
        <a:p>
          <a:endParaRPr lang="en-CA"/>
        </a:p>
      </dgm:t>
    </dgm:pt>
    <dgm:pt modelId="{1068AC61-1B45-4128-AD26-1170E5E52A70}" type="pres">
      <dgm:prSet presAssocID="{FE029230-54BF-49D4-BA52-F3A34A76A5EF}" presName="child" presStyleLbl="alignAccFollowNode1" presStyleIdx="3" presStyleCnt="5" custLinFactNeighborY="68923">
        <dgm:presLayoutVars>
          <dgm:chMax val="0"/>
          <dgm:bulletEnabled val="1"/>
        </dgm:presLayoutVars>
      </dgm:prSet>
      <dgm:spPr/>
      <dgm:t>
        <a:bodyPr/>
        <a:lstStyle/>
        <a:p>
          <a:endParaRPr lang="en-CA"/>
        </a:p>
      </dgm:t>
    </dgm:pt>
    <dgm:pt modelId="{2BE3327A-7822-4FB9-80A3-7B03C7B388B4}" type="pres">
      <dgm:prSet presAssocID="{29A2C401-62C7-435C-93D6-DB07E769F490}" presName="sibTrans" presStyleLbl="sibTrans2D1" presStyleIdx="4" presStyleCnt="5"/>
      <dgm:spPr/>
      <dgm:t>
        <a:bodyPr/>
        <a:lstStyle/>
        <a:p>
          <a:endParaRPr lang="en-CA"/>
        </a:p>
      </dgm:t>
    </dgm:pt>
    <dgm:pt modelId="{1B697BA0-BBE5-4D27-A813-02F0932ECB9E}" type="pres">
      <dgm:prSet presAssocID="{E5D5013E-679C-4B0B-A23C-FA31FD5A2341}" presName="child" presStyleLbl="alignAccFollowNode1" presStyleIdx="4" presStyleCnt="5" custScaleY="151931" custLinFactY="6779" custLinFactNeighborY="100000">
        <dgm:presLayoutVars>
          <dgm:chMax val="0"/>
          <dgm:bulletEnabled val="1"/>
        </dgm:presLayoutVars>
      </dgm:prSet>
      <dgm:spPr/>
      <dgm:t>
        <a:bodyPr/>
        <a:lstStyle/>
        <a:p>
          <a:endParaRPr lang="en-CA"/>
        </a:p>
      </dgm:t>
    </dgm:pt>
  </dgm:ptLst>
  <dgm:cxnLst>
    <dgm:cxn modelId="{93B82EC1-2F5A-4937-ACCF-A1B0A6F3DEE7}" type="presOf" srcId="{9E1129E3-8F26-40ED-AF64-2892E6F6F2D1}" destId="{7192D4EA-2D6E-4A17-B79C-1A4ED82F338B}" srcOrd="0" destOrd="0" presId="urn:microsoft.com/office/officeart/2005/8/layout/lProcess1"/>
    <dgm:cxn modelId="{82959C49-2F09-4236-8220-7D8714AB6791}" srcId="{34AD2855-80B5-400B-AED9-89E153ED6DB0}" destId="{FE029230-54BF-49D4-BA52-F3A34A76A5EF}" srcOrd="1" destOrd="0" parTransId="{3E410B1E-9375-4EAA-A7B4-9930B3212C58}" sibTransId="{29A2C401-62C7-435C-93D6-DB07E769F490}"/>
    <dgm:cxn modelId="{F9ED1089-3507-4C18-93B5-08DAAEEE4D77}" srcId="{34AD2855-80B5-400B-AED9-89E153ED6DB0}" destId="{E5D5013E-679C-4B0B-A23C-FA31FD5A2341}" srcOrd="2" destOrd="0" parTransId="{303BF96E-9B9C-4D87-BB52-CDCF8B0B5F50}" sibTransId="{E361929C-0DA5-4DCC-BA05-FB3B521679E8}"/>
    <dgm:cxn modelId="{4C16E01D-1D4D-4DB7-86F1-96F6D5716E60}" type="presOf" srcId="{A5DE3D7A-B435-4AB6-BCCD-141939E08EEB}" destId="{D0B3D306-2F88-406A-9666-D5970DC61822}" srcOrd="0" destOrd="0" presId="urn:microsoft.com/office/officeart/2005/8/layout/lProcess1"/>
    <dgm:cxn modelId="{AAC42104-519B-4523-8CFB-DB883DF95C1E}" type="presOf" srcId="{E074B0B5-8891-4516-AD28-287977DE0A47}" destId="{C3D1FDA5-9CA8-4E28-B851-3AB3762B389F}" srcOrd="0" destOrd="0" presId="urn:microsoft.com/office/officeart/2005/8/layout/lProcess1"/>
    <dgm:cxn modelId="{1AC3CB0E-14DA-4FD0-B70D-9980462EA609}" type="presOf" srcId="{FE029230-54BF-49D4-BA52-F3A34A76A5EF}" destId="{1068AC61-1B45-4128-AD26-1170E5E52A70}" srcOrd="0" destOrd="0" presId="urn:microsoft.com/office/officeart/2005/8/layout/lProcess1"/>
    <dgm:cxn modelId="{DF0C56CA-5B0A-43B6-B0C7-EDDE537646F3}" type="presOf" srcId="{67CE5FB5-72B0-4866-AAC9-FFFD2D04A176}" destId="{1525379E-67D7-4174-B9BE-14FEE655FAB8}" srcOrd="0" destOrd="0" presId="urn:microsoft.com/office/officeart/2005/8/layout/lProcess1"/>
    <dgm:cxn modelId="{3E6AF15F-248B-4AAF-903A-695FDCACFFF4}" type="presOf" srcId="{CBB78217-7315-4099-8889-DA86DDCAC230}" destId="{B4EA32D3-4EB8-42F8-8EC3-B1AE8B356C47}" srcOrd="0" destOrd="0" presId="urn:microsoft.com/office/officeart/2005/8/layout/lProcess1"/>
    <dgm:cxn modelId="{C5A70C2C-3B4B-43F1-8244-9E90D3A358B6}" type="presOf" srcId="{29A2C401-62C7-435C-93D6-DB07E769F490}" destId="{2BE3327A-7822-4FB9-80A3-7B03C7B388B4}" srcOrd="0" destOrd="0" presId="urn:microsoft.com/office/officeart/2005/8/layout/lProcess1"/>
    <dgm:cxn modelId="{90F643E8-6D96-49B6-8870-F19688137EB7}" srcId="{E074B0B5-8891-4516-AD28-287977DE0A47}" destId="{0675A9C1-5466-46BB-9CC3-082BDCA1E8F0}" srcOrd="0" destOrd="0" parTransId="{CBB78217-7315-4099-8889-DA86DDCAC230}" sibTransId="{A5DE3D7A-B435-4AB6-BCCD-141939E08EEB}"/>
    <dgm:cxn modelId="{1218ED6D-7174-4E65-93B3-83A934223EC3}" type="presOf" srcId="{D67D2913-49EF-4047-8129-C93E8C274F50}" destId="{3A8356E6-5618-4E38-9AD0-44A608E5BB4E}" srcOrd="0" destOrd="0" presId="urn:microsoft.com/office/officeart/2005/8/layout/lProcess1"/>
    <dgm:cxn modelId="{D06BF66F-F582-4150-BDDA-3CADB159BB60}" srcId="{34AD2855-80B5-400B-AED9-89E153ED6DB0}" destId="{D67D2913-49EF-4047-8129-C93E8C274F50}" srcOrd="0" destOrd="0" parTransId="{9E1129E3-8F26-40ED-AF64-2892E6F6F2D1}" sibTransId="{67CE5FB5-72B0-4866-AAC9-FFFD2D04A176}"/>
    <dgm:cxn modelId="{83B108A0-24AF-4340-8877-9E7F12A0FBD6}" type="presOf" srcId="{5FD3E817-B726-4ED2-B133-A5AEE0BB6192}" destId="{8FEA72CF-1C75-47CF-A4F0-2F9D5793FC89}" srcOrd="0" destOrd="0" presId="urn:microsoft.com/office/officeart/2005/8/layout/lProcess1"/>
    <dgm:cxn modelId="{977026AA-D977-4943-ADC5-92C65945DAD9}" type="presOf" srcId="{34AD2855-80B5-400B-AED9-89E153ED6DB0}" destId="{2F162E75-16D9-4857-A314-7467EF7DC164}" srcOrd="0" destOrd="0" presId="urn:microsoft.com/office/officeart/2005/8/layout/lProcess1"/>
    <dgm:cxn modelId="{0C806518-450B-4631-B70A-FE317F4D3878}" type="presOf" srcId="{E5D5013E-679C-4B0B-A23C-FA31FD5A2341}" destId="{1B697BA0-BBE5-4D27-A813-02F0932ECB9E}" srcOrd="0" destOrd="0" presId="urn:microsoft.com/office/officeart/2005/8/layout/lProcess1"/>
    <dgm:cxn modelId="{75002686-33FF-4FAB-AB85-56578AB2EE0B}" srcId="{5FD3E817-B726-4ED2-B133-A5AEE0BB6192}" destId="{34AD2855-80B5-400B-AED9-89E153ED6DB0}" srcOrd="1" destOrd="0" parTransId="{F90528EE-0784-418E-A38F-2A64B377CA85}" sibTransId="{F016D054-CFD7-4ADD-8797-3A9B2E4F8A47}"/>
    <dgm:cxn modelId="{CD7EC912-6E11-4FEE-8824-6022FE5BB32A}" type="presOf" srcId="{0675A9C1-5466-46BB-9CC3-082BDCA1E8F0}" destId="{7DA7EF52-3E03-47D7-83C1-B8696007DAC7}" srcOrd="0" destOrd="0" presId="urn:microsoft.com/office/officeart/2005/8/layout/lProcess1"/>
    <dgm:cxn modelId="{28E2CDCC-B4B6-4F5F-BCC0-C18A9BDBEDA3}" type="presOf" srcId="{C63FCD0C-0911-4F3E-A3E3-0A312469261F}" destId="{FECE9F82-ED25-424F-846B-92CF84C943D4}" srcOrd="0" destOrd="0" presId="urn:microsoft.com/office/officeart/2005/8/layout/lProcess1"/>
    <dgm:cxn modelId="{18CEEEB5-A1F1-4A3F-BF9C-9143AAE282EC}" srcId="{5FD3E817-B726-4ED2-B133-A5AEE0BB6192}" destId="{E074B0B5-8891-4516-AD28-287977DE0A47}" srcOrd="0" destOrd="0" parTransId="{59B039D8-8F2B-4B89-B6DB-9266F6043451}" sibTransId="{708EA15E-DE16-407E-A212-93490C0EC048}"/>
    <dgm:cxn modelId="{730FCF95-706A-4BD1-B3D7-5F1E15CF1055}" srcId="{E074B0B5-8891-4516-AD28-287977DE0A47}" destId="{C63FCD0C-0911-4F3E-A3E3-0A312469261F}" srcOrd="1" destOrd="0" parTransId="{B52BFD7B-6A13-47D5-BDA6-E604E45926A1}" sibTransId="{F455684E-69BE-4D13-97E2-46E55B6EFFBB}"/>
    <dgm:cxn modelId="{3B548544-0CE7-4D4C-B39C-EC9BF8CE791F}" type="presParOf" srcId="{8FEA72CF-1C75-47CF-A4F0-2F9D5793FC89}" destId="{4CCFFC1C-52F7-4E47-855E-CDB923996C94}" srcOrd="0" destOrd="0" presId="urn:microsoft.com/office/officeart/2005/8/layout/lProcess1"/>
    <dgm:cxn modelId="{61BE39B3-E119-44C5-978C-BE947A3A2A09}" type="presParOf" srcId="{4CCFFC1C-52F7-4E47-855E-CDB923996C94}" destId="{C3D1FDA5-9CA8-4E28-B851-3AB3762B389F}" srcOrd="0" destOrd="0" presId="urn:microsoft.com/office/officeart/2005/8/layout/lProcess1"/>
    <dgm:cxn modelId="{C828D9D3-6A4A-447B-9D63-835D149589BD}" type="presParOf" srcId="{4CCFFC1C-52F7-4E47-855E-CDB923996C94}" destId="{B4EA32D3-4EB8-42F8-8EC3-B1AE8B356C47}" srcOrd="1" destOrd="0" presId="urn:microsoft.com/office/officeart/2005/8/layout/lProcess1"/>
    <dgm:cxn modelId="{9995CAC9-064B-43B1-ACA7-984D864FB9E3}" type="presParOf" srcId="{4CCFFC1C-52F7-4E47-855E-CDB923996C94}" destId="{7DA7EF52-3E03-47D7-83C1-B8696007DAC7}" srcOrd="2" destOrd="0" presId="urn:microsoft.com/office/officeart/2005/8/layout/lProcess1"/>
    <dgm:cxn modelId="{529B87C3-98EC-442C-BC0E-AAD87331DBEC}" type="presParOf" srcId="{4CCFFC1C-52F7-4E47-855E-CDB923996C94}" destId="{D0B3D306-2F88-406A-9666-D5970DC61822}" srcOrd="3" destOrd="0" presId="urn:microsoft.com/office/officeart/2005/8/layout/lProcess1"/>
    <dgm:cxn modelId="{3473F1F0-CBDC-4B28-80E1-D0D435984C37}" type="presParOf" srcId="{4CCFFC1C-52F7-4E47-855E-CDB923996C94}" destId="{FECE9F82-ED25-424F-846B-92CF84C943D4}" srcOrd="4" destOrd="0" presId="urn:microsoft.com/office/officeart/2005/8/layout/lProcess1"/>
    <dgm:cxn modelId="{844C6E81-2569-4B73-B830-631C3E684752}" type="presParOf" srcId="{8FEA72CF-1C75-47CF-A4F0-2F9D5793FC89}" destId="{DF3453F7-D569-4EEC-9B17-FA51C82AEC85}" srcOrd="1" destOrd="0" presId="urn:microsoft.com/office/officeart/2005/8/layout/lProcess1"/>
    <dgm:cxn modelId="{E0545F90-8DC9-4801-85BC-1AE0C14F0E4A}" type="presParOf" srcId="{8FEA72CF-1C75-47CF-A4F0-2F9D5793FC89}" destId="{924454C2-CA0A-459A-8250-AE9A7F7C7FDA}" srcOrd="2" destOrd="0" presId="urn:microsoft.com/office/officeart/2005/8/layout/lProcess1"/>
    <dgm:cxn modelId="{9C5C538D-4F38-4E99-987C-8ED8D795ADD7}" type="presParOf" srcId="{924454C2-CA0A-459A-8250-AE9A7F7C7FDA}" destId="{2F162E75-16D9-4857-A314-7467EF7DC164}" srcOrd="0" destOrd="0" presId="urn:microsoft.com/office/officeart/2005/8/layout/lProcess1"/>
    <dgm:cxn modelId="{85155727-2FDD-4857-BF67-03E9D04CC221}" type="presParOf" srcId="{924454C2-CA0A-459A-8250-AE9A7F7C7FDA}" destId="{7192D4EA-2D6E-4A17-B79C-1A4ED82F338B}" srcOrd="1" destOrd="0" presId="urn:microsoft.com/office/officeart/2005/8/layout/lProcess1"/>
    <dgm:cxn modelId="{1007C73F-EED1-480C-BA26-BB77FCC67806}" type="presParOf" srcId="{924454C2-CA0A-459A-8250-AE9A7F7C7FDA}" destId="{3A8356E6-5618-4E38-9AD0-44A608E5BB4E}" srcOrd="2" destOrd="0" presId="urn:microsoft.com/office/officeart/2005/8/layout/lProcess1"/>
    <dgm:cxn modelId="{00C4B1B7-0A3B-4523-B586-6B02F256901A}" type="presParOf" srcId="{924454C2-CA0A-459A-8250-AE9A7F7C7FDA}" destId="{1525379E-67D7-4174-B9BE-14FEE655FAB8}" srcOrd="3" destOrd="0" presId="urn:microsoft.com/office/officeart/2005/8/layout/lProcess1"/>
    <dgm:cxn modelId="{736709E9-547D-44E8-906F-2205B42B62E6}" type="presParOf" srcId="{924454C2-CA0A-459A-8250-AE9A7F7C7FDA}" destId="{1068AC61-1B45-4128-AD26-1170E5E52A70}" srcOrd="4" destOrd="0" presId="urn:microsoft.com/office/officeart/2005/8/layout/lProcess1"/>
    <dgm:cxn modelId="{C7D96308-D8D8-4E1D-AED4-1D0BE7BFAA2F}" type="presParOf" srcId="{924454C2-CA0A-459A-8250-AE9A7F7C7FDA}" destId="{2BE3327A-7822-4FB9-80A3-7B03C7B388B4}" srcOrd="5" destOrd="0" presId="urn:microsoft.com/office/officeart/2005/8/layout/lProcess1"/>
    <dgm:cxn modelId="{071F96E2-1578-4671-98B2-E90327A9D4B5}" type="presParOf" srcId="{924454C2-CA0A-459A-8250-AE9A7F7C7FDA}" destId="{1B697BA0-BBE5-4D27-A813-02F0932ECB9E}" srcOrd="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D1FDA5-9CA8-4E28-B851-3AB3762B389F}">
      <dsp:nvSpPr>
        <dsp:cNvPr id="0" name=""/>
        <dsp:cNvSpPr/>
      </dsp:nvSpPr>
      <dsp:spPr>
        <a:xfrm>
          <a:off x="746227" y="365"/>
          <a:ext cx="2217952" cy="55448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Land Allocation</a:t>
          </a:r>
          <a:endParaRPr lang="en-CA" sz="1500" kern="1200" dirty="0"/>
        </a:p>
      </dsp:txBody>
      <dsp:txXfrm>
        <a:off x="762467" y="16605"/>
        <a:ext cx="2185472" cy="522008"/>
      </dsp:txXfrm>
    </dsp:sp>
    <dsp:sp modelId="{B4EA32D3-4EB8-42F8-8EC3-B1AE8B356C47}">
      <dsp:nvSpPr>
        <dsp:cNvPr id="0" name=""/>
        <dsp:cNvSpPr/>
      </dsp:nvSpPr>
      <dsp:spPr>
        <a:xfrm rot="5400000">
          <a:off x="1806686" y="603371"/>
          <a:ext cx="97035" cy="97035"/>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A7EF52-3E03-47D7-83C1-B8696007DAC7}">
      <dsp:nvSpPr>
        <dsp:cNvPr id="0" name=""/>
        <dsp:cNvSpPr/>
      </dsp:nvSpPr>
      <dsp:spPr>
        <a:xfrm>
          <a:off x="746227" y="748925"/>
          <a:ext cx="2217952" cy="554488"/>
        </a:xfrm>
        <a:prstGeom prst="roundRect">
          <a:avLst>
            <a:gd name="adj" fmla="val 1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Land size is by building, not by unit</a:t>
          </a:r>
          <a:endParaRPr lang="en-CA" sz="1500" kern="1200" dirty="0"/>
        </a:p>
      </dsp:txBody>
      <dsp:txXfrm>
        <a:off x="762467" y="765165"/>
        <a:ext cx="2185472" cy="522008"/>
      </dsp:txXfrm>
    </dsp:sp>
    <dsp:sp modelId="{D0B3D306-2F88-406A-9666-D5970DC61822}">
      <dsp:nvSpPr>
        <dsp:cNvPr id="0" name=""/>
        <dsp:cNvSpPr/>
      </dsp:nvSpPr>
      <dsp:spPr>
        <a:xfrm rot="5400000">
          <a:off x="1806686" y="1351930"/>
          <a:ext cx="97035" cy="97035"/>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ECE9F82-ED25-424F-846B-92CF84C943D4}">
      <dsp:nvSpPr>
        <dsp:cNvPr id="0" name=""/>
        <dsp:cNvSpPr/>
      </dsp:nvSpPr>
      <dsp:spPr>
        <a:xfrm>
          <a:off x="746227" y="1497484"/>
          <a:ext cx="2217952" cy="554488"/>
        </a:xfrm>
        <a:prstGeom prst="roundRect">
          <a:avLst>
            <a:gd name="adj" fmla="val 1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Equally distribute land</a:t>
          </a:r>
          <a:endParaRPr lang="en-CA" sz="1500" kern="1200" dirty="0"/>
        </a:p>
      </dsp:txBody>
      <dsp:txXfrm>
        <a:off x="762467" y="1513724"/>
        <a:ext cx="2185472" cy="522008"/>
      </dsp:txXfrm>
    </dsp:sp>
    <dsp:sp modelId="{2F162E75-16D9-4857-A314-7467EF7DC164}">
      <dsp:nvSpPr>
        <dsp:cNvPr id="0" name=""/>
        <dsp:cNvSpPr/>
      </dsp:nvSpPr>
      <dsp:spPr>
        <a:xfrm>
          <a:off x="3274694" y="365"/>
          <a:ext cx="2217952" cy="55448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Communal Space</a:t>
          </a:r>
          <a:endParaRPr lang="en-CA" sz="1500" kern="1200" dirty="0"/>
        </a:p>
      </dsp:txBody>
      <dsp:txXfrm>
        <a:off x="3290934" y="16605"/>
        <a:ext cx="2185472" cy="522008"/>
      </dsp:txXfrm>
    </dsp:sp>
    <dsp:sp modelId="{7192D4EA-2D6E-4A17-B79C-1A4ED82F338B}">
      <dsp:nvSpPr>
        <dsp:cNvPr id="0" name=""/>
        <dsp:cNvSpPr/>
      </dsp:nvSpPr>
      <dsp:spPr>
        <a:xfrm rot="5400000">
          <a:off x="4319397" y="634883"/>
          <a:ext cx="128546" cy="97035"/>
        </a:xfrm>
        <a:prstGeom prst="rightArrow">
          <a:avLst>
            <a:gd name="adj1" fmla="val 667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8356E6-5618-4E38-9AD0-44A608E5BB4E}">
      <dsp:nvSpPr>
        <dsp:cNvPr id="0" name=""/>
        <dsp:cNvSpPr/>
      </dsp:nvSpPr>
      <dsp:spPr>
        <a:xfrm>
          <a:off x="3274694" y="811947"/>
          <a:ext cx="2217952" cy="1099533"/>
        </a:xfrm>
        <a:prstGeom prst="roundRect">
          <a:avLst>
            <a:gd name="adj" fmla="val 1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Living area does not capture all of the structure available to the unit</a:t>
          </a:r>
          <a:endParaRPr lang="en-CA" sz="1500" kern="1200" dirty="0"/>
        </a:p>
      </dsp:txBody>
      <dsp:txXfrm>
        <a:off x="3306898" y="844151"/>
        <a:ext cx="2153544" cy="1035125"/>
      </dsp:txXfrm>
    </dsp:sp>
    <dsp:sp modelId="{1525379E-67D7-4174-B9BE-14FEE655FAB8}">
      <dsp:nvSpPr>
        <dsp:cNvPr id="0" name=""/>
        <dsp:cNvSpPr/>
      </dsp:nvSpPr>
      <dsp:spPr>
        <a:xfrm rot="5400000">
          <a:off x="4299784" y="1995367"/>
          <a:ext cx="167772" cy="97035"/>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68AC61-1B45-4128-AD26-1170E5E52A70}">
      <dsp:nvSpPr>
        <dsp:cNvPr id="0" name=""/>
        <dsp:cNvSpPr/>
      </dsp:nvSpPr>
      <dsp:spPr>
        <a:xfrm>
          <a:off x="3274694" y="2176288"/>
          <a:ext cx="2217952" cy="554488"/>
        </a:xfrm>
        <a:prstGeom prst="roundRect">
          <a:avLst>
            <a:gd name="adj" fmla="val 1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Estimate 25% communal space</a:t>
          </a:r>
          <a:endParaRPr lang="en-CA" sz="1500" kern="1200" dirty="0"/>
        </a:p>
      </dsp:txBody>
      <dsp:txXfrm>
        <a:off x="3290934" y="2192528"/>
        <a:ext cx="2185472" cy="522008"/>
      </dsp:txXfrm>
    </dsp:sp>
    <dsp:sp modelId="{2BE3327A-7822-4FB9-80A3-7B03C7B388B4}">
      <dsp:nvSpPr>
        <dsp:cNvPr id="0" name=""/>
        <dsp:cNvSpPr/>
      </dsp:nvSpPr>
      <dsp:spPr>
        <a:xfrm rot="5400000">
          <a:off x="4383670" y="2712598"/>
          <a:ext cx="0" cy="97035"/>
        </a:xfrm>
        <a:prstGeom prst="rightArrow">
          <a:avLst>
            <a:gd name="adj1" fmla="val 667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697BA0-BBE5-4D27-A813-02F0932ECB9E}">
      <dsp:nvSpPr>
        <dsp:cNvPr id="0" name=""/>
        <dsp:cNvSpPr/>
      </dsp:nvSpPr>
      <dsp:spPr>
        <a:xfrm>
          <a:off x="3274694" y="2791454"/>
          <a:ext cx="2217952" cy="842439"/>
        </a:xfrm>
        <a:prstGeom prst="roundRect">
          <a:avLst>
            <a:gd name="adj" fmla="val 10000"/>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CA" sz="1500" kern="1200" dirty="0" smtClean="0"/>
            <a:t>Communal space blow up factor: </a:t>
          </a:r>
        </a:p>
        <a:p>
          <a:pPr lvl="0" algn="ctr" defTabSz="666750">
            <a:lnSpc>
              <a:spcPct val="90000"/>
            </a:lnSpc>
            <a:spcBef>
              <a:spcPct val="0"/>
            </a:spcBef>
            <a:spcAft>
              <a:spcPct val="35000"/>
            </a:spcAft>
          </a:pPr>
          <a:r>
            <a:rPr lang="en-CA" sz="1500" kern="1200" dirty="0" smtClean="0"/>
            <a:t>1/(1-0.25)=1.33</a:t>
          </a:r>
          <a:endParaRPr lang="en-CA" sz="1500" kern="1200" dirty="0"/>
        </a:p>
      </dsp:txBody>
      <dsp:txXfrm>
        <a:off x="3299368" y="2816128"/>
        <a:ext cx="2168604" cy="79309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1F7F71-FA05-4208-B27F-4C7975E90BB6}" type="datetimeFigureOut">
              <a:rPr lang="en-CA" smtClean="0"/>
              <a:t>01/05/2019</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B57D37-3500-4A94-A9D9-21CAF4AAE246}" type="slidenum">
              <a:rPr lang="en-CA" smtClean="0"/>
              <a:t>‹#›</a:t>
            </a:fld>
            <a:endParaRPr lang="en-CA"/>
          </a:p>
        </p:txBody>
      </p:sp>
    </p:spTree>
    <p:extLst>
      <p:ext uri="{BB962C8B-B14F-4D97-AF65-F5344CB8AC3E}">
        <p14:creationId xmlns:p14="http://schemas.microsoft.com/office/powerpoint/2010/main" val="997015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a:t>
            </a:fld>
            <a:endParaRPr lang="fr-CA" altLang="en-US"/>
          </a:p>
        </p:txBody>
      </p:sp>
    </p:spTree>
    <p:extLst>
      <p:ext uri="{BB962C8B-B14F-4D97-AF65-F5344CB8AC3E}">
        <p14:creationId xmlns:p14="http://schemas.microsoft.com/office/powerpoint/2010/main" val="3620746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11</a:t>
            </a:fld>
            <a:endParaRPr lang="fr-CA" altLang="en-US"/>
          </a:p>
        </p:txBody>
      </p:sp>
    </p:spTree>
    <p:extLst>
      <p:ext uri="{BB962C8B-B14F-4D97-AF65-F5344CB8AC3E}">
        <p14:creationId xmlns:p14="http://schemas.microsoft.com/office/powerpoint/2010/main" val="706196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12</a:t>
            </a:fld>
            <a:endParaRPr lang="fr-CA" altLang="en-US"/>
          </a:p>
        </p:txBody>
      </p:sp>
    </p:spTree>
    <p:extLst>
      <p:ext uri="{BB962C8B-B14F-4D97-AF65-F5344CB8AC3E}">
        <p14:creationId xmlns:p14="http://schemas.microsoft.com/office/powerpoint/2010/main" val="3866347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0B57D37-3500-4A94-A9D9-21CAF4AAE246}" type="slidenum">
              <a:rPr lang="en-CA" smtClean="0"/>
              <a:t>14</a:t>
            </a:fld>
            <a:endParaRPr lang="en-CA"/>
          </a:p>
        </p:txBody>
      </p:sp>
    </p:spTree>
    <p:extLst>
      <p:ext uri="{BB962C8B-B14F-4D97-AF65-F5344CB8AC3E}">
        <p14:creationId xmlns:p14="http://schemas.microsoft.com/office/powerpoint/2010/main" val="2358095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15</a:t>
            </a:fld>
            <a:endParaRPr lang="fr-CA" altLang="en-US"/>
          </a:p>
        </p:txBody>
      </p:sp>
    </p:spTree>
    <p:extLst>
      <p:ext uri="{BB962C8B-B14F-4D97-AF65-F5344CB8AC3E}">
        <p14:creationId xmlns:p14="http://schemas.microsoft.com/office/powerpoint/2010/main" val="1005954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CA" dirty="0" smtClean="0"/>
          </a:p>
          <a:p>
            <a:endParaRPr lang="en-CA" dirty="0"/>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16</a:t>
            </a:fld>
            <a:endParaRPr lang="fr-CA" altLang="en-US"/>
          </a:p>
        </p:txBody>
      </p:sp>
    </p:spTree>
    <p:extLst>
      <p:ext uri="{BB962C8B-B14F-4D97-AF65-F5344CB8AC3E}">
        <p14:creationId xmlns:p14="http://schemas.microsoft.com/office/powerpoint/2010/main" val="700237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17</a:t>
            </a:fld>
            <a:endParaRPr lang="fr-CA" altLang="en-US"/>
          </a:p>
        </p:txBody>
      </p:sp>
    </p:spTree>
    <p:extLst>
      <p:ext uri="{BB962C8B-B14F-4D97-AF65-F5344CB8AC3E}">
        <p14:creationId xmlns:p14="http://schemas.microsoft.com/office/powerpoint/2010/main" val="32995051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18</a:t>
            </a:fld>
            <a:endParaRPr lang="fr-CA" altLang="en-US"/>
          </a:p>
        </p:txBody>
      </p:sp>
    </p:spTree>
    <p:extLst>
      <p:ext uri="{BB962C8B-B14F-4D97-AF65-F5344CB8AC3E}">
        <p14:creationId xmlns:p14="http://schemas.microsoft.com/office/powerpoint/2010/main" val="2047693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19</a:t>
            </a:fld>
            <a:endParaRPr lang="fr-CA" altLang="en-US"/>
          </a:p>
        </p:txBody>
      </p:sp>
    </p:spTree>
    <p:extLst>
      <p:ext uri="{BB962C8B-B14F-4D97-AF65-F5344CB8AC3E}">
        <p14:creationId xmlns:p14="http://schemas.microsoft.com/office/powerpoint/2010/main" val="14953966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Tried different methods to construct the overall condo price index, and we found they all generate similar results.</a:t>
            </a:r>
            <a:endParaRPr lang="en-CA" dirty="0"/>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20</a:t>
            </a:fld>
            <a:endParaRPr lang="fr-CA" altLang="en-US"/>
          </a:p>
        </p:txBody>
      </p:sp>
    </p:spTree>
    <p:extLst>
      <p:ext uri="{BB962C8B-B14F-4D97-AF65-F5344CB8AC3E}">
        <p14:creationId xmlns:p14="http://schemas.microsoft.com/office/powerpoint/2010/main" val="3840998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21</a:t>
            </a:fld>
            <a:endParaRPr lang="fr-CA" altLang="en-US"/>
          </a:p>
        </p:txBody>
      </p:sp>
    </p:spTree>
    <p:extLst>
      <p:ext uri="{BB962C8B-B14F-4D97-AF65-F5344CB8AC3E}">
        <p14:creationId xmlns:p14="http://schemas.microsoft.com/office/powerpoint/2010/main" val="1764406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2</a:t>
            </a:fld>
            <a:endParaRPr lang="fr-CA" altLang="en-US"/>
          </a:p>
        </p:txBody>
      </p:sp>
    </p:spTree>
    <p:extLst>
      <p:ext uri="{BB962C8B-B14F-4D97-AF65-F5344CB8AC3E}">
        <p14:creationId xmlns:p14="http://schemas.microsoft.com/office/powerpoint/2010/main" val="327816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3</a:t>
            </a:fld>
            <a:endParaRPr lang="fr-CA" altLang="en-US"/>
          </a:p>
        </p:txBody>
      </p:sp>
    </p:spTree>
    <p:extLst>
      <p:ext uri="{BB962C8B-B14F-4D97-AF65-F5344CB8AC3E}">
        <p14:creationId xmlns:p14="http://schemas.microsoft.com/office/powerpoint/2010/main" val="1598004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Q4 2009 had a</a:t>
            </a:r>
            <a:r>
              <a:rPr lang="en-CA" baseline="0" dirty="0" smtClean="0"/>
              <a:t> small sample size and was producing unreliable results</a:t>
            </a:r>
            <a:endParaRPr lang="en-CA" dirty="0"/>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4</a:t>
            </a:fld>
            <a:endParaRPr lang="fr-CA" altLang="en-US"/>
          </a:p>
        </p:txBody>
      </p:sp>
    </p:spTree>
    <p:extLst>
      <p:ext uri="{BB962C8B-B14F-4D97-AF65-F5344CB8AC3E}">
        <p14:creationId xmlns:p14="http://schemas.microsoft.com/office/powerpoint/2010/main" val="415379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5</a:t>
            </a:fld>
            <a:endParaRPr lang="fr-CA" altLang="en-US"/>
          </a:p>
        </p:txBody>
      </p:sp>
    </p:spTree>
    <p:extLst>
      <p:ext uri="{BB962C8B-B14F-4D97-AF65-F5344CB8AC3E}">
        <p14:creationId xmlns:p14="http://schemas.microsoft.com/office/powerpoint/2010/main" val="4096657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6</a:t>
            </a:fld>
            <a:endParaRPr lang="fr-CA" altLang="en-US"/>
          </a:p>
        </p:txBody>
      </p:sp>
    </p:spTree>
    <p:extLst>
      <p:ext uri="{BB962C8B-B14F-4D97-AF65-F5344CB8AC3E}">
        <p14:creationId xmlns:p14="http://schemas.microsoft.com/office/powerpoint/2010/main" val="629221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7</a:t>
            </a:fld>
            <a:endParaRPr lang="fr-CA" altLang="en-US"/>
          </a:p>
        </p:txBody>
      </p:sp>
    </p:spTree>
    <p:extLst>
      <p:ext uri="{BB962C8B-B14F-4D97-AF65-F5344CB8AC3E}">
        <p14:creationId xmlns:p14="http://schemas.microsoft.com/office/powerpoint/2010/main" val="1853955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9</a:t>
            </a:fld>
            <a:endParaRPr lang="fr-CA" altLang="en-US"/>
          </a:p>
        </p:txBody>
      </p:sp>
    </p:spTree>
    <p:extLst>
      <p:ext uri="{BB962C8B-B14F-4D97-AF65-F5344CB8AC3E}">
        <p14:creationId xmlns:p14="http://schemas.microsoft.com/office/powerpoint/2010/main" val="2749011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Explain</a:t>
            </a:r>
            <a:r>
              <a:rPr lang="en-CA" baseline="0" dirty="0" smtClean="0"/>
              <a:t> variables</a:t>
            </a:r>
            <a:endParaRPr lang="en-CA" dirty="0"/>
          </a:p>
        </p:txBody>
      </p:sp>
      <p:sp>
        <p:nvSpPr>
          <p:cNvPr id="4" name="Slide Number Placeholder 3"/>
          <p:cNvSpPr>
            <a:spLocks noGrp="1"/>
          </p:cNvSpPr>
          <p:nvPr>
            <p:ph type="sldNum" sz="quarter" idx="10"/>
          </p:nvPr>
        </p:nvSpPr>
        <p:spPr/>
        <p:txBody>
          <a:bodyPr/>
          <a:lstStyle/>
          <a:p>
            <a:fld id="{A34AA0BC-50D2-4320-88AC-C741893C138B}" type="slidenum">
              <a:rPr lang="fr-CA" altLang="en-US" smtClean="0"/>
              <a:pPr/>
              <a:t>10</a:t>
            </a:fld>
            <a:endParaRPr lang="fr-CA" altLang="en-US"/>
          </a:p>
        </p:txBody>
      </p:sp>
    </p:spTree>
    <p:extLst>
      <p:ext uri="{BB962C8B-B14F-4D97-AF65-F5344CB8AC3E}">
        <p14:creationId xmlns:p14="http://schemas.microsoft.com/office/powerpoint/2010/main" val="1882029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DC010DF-92C9-D745-A3CA-6B1713C25B63}"/>
              </a:ext>
            </a:extLst>
          </p:cNvPr>
          <p:cNvSpPr>
            <a:spLocks noGrp="1"/>
          </p:cNvSpPr>
          <p:nvPr>
            <p:ph type="ctrTitle" hasCustomPrompt="1"/>
          </p:nvPr>
        </p:nvSpPr>
        <p:spPr>
          <a:xfrm>
            <a:off x="1143000" y="3302620"/>
            <a:ext cx="6858000" cy="1138238"/>
          </a:xfrm>
          <a:prstGeom prst="rect">
            <a:avLst/>
          </a:prstGeom>
        </p:spPr>
        <p:txBody>
          <a:bodyPr anchor="b">
            <a:noAutofit/>
          </a:bodyPr>
          <a:lstStyle>
            <a:lvl1pPr algn="ctr">
              <a:defRPr sz="4275" b="1" spc="75" baseline="0">
                <a:latin typeface="Arial MT Std" panose="020B0402020200020204" pitchFamily="34" charset="0"/>
              </a:defRPr>
            </a:lvl1pPr>
          </a:lstStyle>
          <a:p>
            <a:r>
              <a:rPr lang="en-US" dirty="0"/>
              <a:t>TITLE GOES HERE</a:t>
            </a:r>
          </a:p>
        </p:txBody>
      </p:sp>
      <p:sp>
        <p:nvSpPr>
          <p:cNvPr id="3" name="Subtitle 2">
            <a:extLst>
              <a:ext uri="{FF2B5EF4-FFF2-40B4-BE49-F238E27FC236}">
                <a16:creationId xmlns:a16="http://schemas.microsoft.com/office/drawing/2014/main" xmlns="" id="{2CF005DD-11F8-9245-B26B-41D1F4F84416}"/>
              </a:ext>
            </a:extLst>
          </p:cNvPr>
          <p:cNvSpPr>
            <a:spLocks noGrp="1"/>
          </p:cNvSpPr>
          <p:nvPr>
            <p:ph type="subTitle" idx="1" hasCustomPrompt="1"/>
          </p:nvPr>
        </p:nvSpPr>
        <p:spPr>
          <a:xfrm>
            <a:off x="1143000" y="4622257"/>
            <a:ext cx="6858000" cy="384167"/>
          </a:xfrm>
          <a:prstGeom prst="rect">
            <a:avLst/>
          </a:prstGeom>
        </p:spPr>
        <p:txBody>
          <a:bodyPr>
            <a:normAutofit/>
          </a:bodyPr>
          <a:lstStyle>
            <a:lvl1pPr marL="0" indent="0" algn="ctr">
              <a:buNone/>
              <a:defRPr sz="2100" b="1" kern="4600" spc="75" baseline="0">
                <a:latin typeface="Arial MT Std" panose="020B0402020200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 GOES HERE</a:t>
            </a:r>
          </a:p>
        </p:txBody>
      </p:sp>
      <p:sp>
        <p:nvSpPr>
          <p:cNvPr id="7" name="Subtitle 2">
            <a:extLst>
              <a:ext uri="{FF2B5EF4-FFF2-40B4-BE49-F238E27FC236}">
                <a16:creationId xmlns:a16="http://schemas.microsoft.com/office/drawing/2014/main" xmlns="" id="{7AF7FE24-A452-0441-B567-CCDDCB585D4D}"/>
              </a:ext>
            </a:extLst>
          </p:cNvPr>
          <p:cNvSpPr txBox="1">
            <a:spLocks/>
          </p:cNvSpPr>
          <p:nvPr userDrawn="1"/>
        </p:nvSpPr>
        <p:spPr>
          <a:xfrm>
            <a:off x="1143000" y="5698451"/>
            <a:ext cx="6858000" cy="384167"/>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latin typeface="+mn-lt"/>
              </a:rPr>
              <a:t>Delivering insight through data, for a better Canada</a:t>
            </a:r>
            <a:endParaRPr lang="en-US" sz="1200" b="0" spc="0" baseline="0" dirty="0">
              <a:latin typeface="+mn-lt"/>
            </a:endParaRPr>
          </a:p>
        </p:txBody>
      </p:sp>
    </p:spTree>
    <p:extLst>
      <p:ext uri="{BB962C8B-B14F-4D97-AF65-F5344CB8AC3E}">
        <p14:creationId xmlns:p14="http://schemas.microsoft.com/office/powerpoint/2010/main" val="877958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et texte vertic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F185C0EB-557E-1645-91FD-31902787C31B}"/>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11" name="Picture 10">
            <a:extLst>
              <a:ext uri="{FF2B5EF4-FFF2-40B4-BE49-F238E27FC236}">
                <a16:creationId xmlns:a16="http://schemas.microsoft.com/office/drawing/2014/main" xmlns="" id="{1F462D20-F638-4A43-9D4D-587A01647D0B}"/>
              </a:ext>
            </a:extLst>
          </p:cNvPr>
          <p:cNvPicPr>
            <a:picLocks noChangeAspect="1"/>
          </p:cNvPicPr>
          <p:nvPr userDrawn="1"/>
        </p:nvPicPr>
        <p:blipFill>
          <a:blip r:embed="rId4"/>
          <a:stretch>
            <a:fillRect/>
          </a:stretch>
        </p:blipFill>
        <p:spPr>
          <a:xfrm>
            <a:off x="489857" y="1576959"/>
            <a:ext cx="3796392" cy="240502"/>
          </a:xfrm>
          <a:prstGeom prst="rect">
            <a:avLst/>
          </a:prstGeom>
        </p:spPr>
      </p:pic>
      <p:sp>
        <p:nvSpPr>
          <p:cNvPr id="3" name="Vertical Text Placeholder 2">
            <a:extLst>
              <a:ext uri="{FF2B5EF4-FFF2-40B4-BE49-F238E27FC236}">
                <a16:creationId xmlns:a16="http://schemas.microsoft.com/office/drawing/2014/main" xmlns="" id="{05561771-F5B0-B740-831B-001696BB1FE6}"/>
              </a:ext>
            </a:extLst>
          </p:cNvPr>
          <p:cNvSpPr>
            <a:spLocks noGrp="1"/>
          </p:cNvSpPr>
          <p:nvPr>
            <p:ph type="body" orient="vert" idx="1"/>
          </p:nvPr>
        </p:nvSpPr>
        <p:spPr>
          <a:xfrm>
            <a:off x="628650" y="1825625"/>
            <a:ext cx="7886700" cy="4106449"/>
          </a:xfrm>
          <a:prstGeom prst="rect">
            <a:avLst/>
          </a:prstGeom>
        </p:spPr>
        <p:txBody>
          <a:bodyPr vert="eaVert">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Title 1">
            <a:extLst>
              <a:ext uri="{FF2B5EF4-FFF2-40B4-BE49-F238E27FC236}">
                <a16:creationId xmlns:a16="http://schemas.microsoft.com/office/drawing/2014/main" xmlns="" id="{478D8594-770D-2F41-980E-F79D6542DB14}"/>
              </a:ext>
            </a:extLst>
          </p:cNvPr>
          <p:cNvSpPr>
            <a:spLocks noGrp="1"/>
          </p:cNvSpPr>
          <p:nvPr>
            <p:ph type="title" hasCustomPrompt="1"/>
          </p:nvPr>
        </p:nvSpPr>
        <p:spPr>
          <a:xfrm>
            <a:off x="628650" y="1152144"/>
            <a:ext cx="7886700" cy="538544"/>
          </a:xfrm>
          <a:prstGeom prst="rect">
            <a:avLst/>
          </a:prstGeom>
        </p:spPr>
        <p:txBody>
          <a:bodyPr anchor="b">
            <a:noAutofit/>
          </a:bodyPr>
          <a:lstStyle>
            <a:lvl1pPr>
              <a:defRPr sz="1500">
                <a:latin typeface="Arial MT Std" panose="020B0402020200020204" pitchFamily="34" charset="0"/>
              </a:defRPr>
            </a:lvl1pPr>
          </a:lstStyle>
          <a:p>
            <a:r>
              <a:rPr lang="en-US" dirty="0"/>
              <a:t>CLICK TO EDIT MASTER TITLE STYLE</a:t>
            </a:r>
          </a:p>
        </p:txBody>
      </p:sp>
      <p:sp>
        <p:nvSpPr>
          <p:cNvPr id="10" name="Subtitle 2">
            <a:extLst>
              <a:ext uri="{FF2B5EF4-FFF2-40B4-BE49-F238E27FC236}">
                <a16:creationId xmlns:a16="http://schemas.microsoft.com/office/drawing/2014/main" xmlns="" id="{A175F1EC-C657-3D4A-A745-698481CBF83F}"/>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1496422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79C42C0-1463-7D4C-A090-A7CB0034B953}"/>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7" name="Picture 6">
            <a:extLst>
              <a:ext uri="{FF2B5EF4-FFF2-40B4-BE49-F238E27FC236}">
                <a16:creationId xmlns:a16="http://schemas.microsoft.com/office/drawing/2014/main" xmlns="" id="{4DA36671-5263-8741-92CC-68694FC2D1E1}"/>
              </a:ext>
            </a:extLst>
          </p:cNvPr>
          <p:cNvPicPr>
            <a:picLocks noChangeAspect="1"/>
          </p:cNvPicPr>
          <p:nvPr userDrawn="1"/>
        </p:nvPicPr>
        <p:blipFill>
          <a:blip r:embed="rId4"/>
          <a:stretch>
            <a:fillRect/>
          </a:stretch>
        </p:blipFill>
        <p:spPr>
          <a:xfrm rot="5400000">
            <a:off x="4647349" y="2728123"/>
            <a:ext cx="3796392" cy="240502"/>
          </a:xfrm>
          <a:prstGeom prst="rect">
            <a:avLst/>
          </a:prstGeom>
        </p:spPr>
      </p:pic>
      <p:sp>
        <p:nvSpPr>
          <p:cNvPr id="2" name="Vertical Title 1">
            <a:extLst>
              <a:ext uri="{FF2B5EF4-FFF2-40B4-BE49-F238E27FC236}">
                <a16:creationId xmlns:a16="http://schemas.microsoft.com/office/drawing/2014/main" xmlns="" id="{3B3286D1-A677-074D-8452-B6E481375AB6}"/>
              </a:ext>
            </a:extLst>
          </p:cNvPr>
          <p:cNvSpPr>
            <a:spLocks noGrp="1"/>
          </p:cNvSpPr>
          <p:nvPr>
            <p:ph type="title" orient="vert" hasCustomPrompt="1"/>
          </p:nvPr>
        </p:nvSpPr>
        <p:spPr>
          <a:xfrm>
            <a:off x="6543675" y="1078992"/>
            <a:ext cx="1971675" cy="4828830"/>
          </a:xfrm>
          <a:prstGeom prst="rect">
            <a:avLst/>
          </a:prstGeom>
        </p:spPr>
        <p:txBody>
          <a:bodyPr vert="eaVert" anchor="b">
            <a:normAutofit/>
          </a:bodyPr>
          <a:lstStyle>
            <a:lvl1pPr>
              <a:defRPr sz="1500">
                <a:latin typeface="Arial MT Std" panose="020B0402020200020204"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xmlns="" id="{DC30B674-98A5-8743-BF78-6CC7D5E7BE50}"/>
              </a:ext>
            </a:extLst>
          </p:cNvPr>
          <p:cNvSpPr>
            <a:spLocks noGrp="1"/>
          </p:cNvSpPr>
          <p:nvPr>
            <p:ph type="body" orient="vert" idx="1"/>
          </p:nvPr>
        </p:nvSpPr>
        <p:spPr>
          <a:xfrm>
            <a:off x="628650" y="1078991"/>
            <a:ext cx="5800725" cy="4828831"/>
          </a:xfrm>
          <a:prstGeom prst="rect">
            <a:avLst/>
          </a:prstGeom>
        </p:spPr>
        <p:txBody>
          <a:bodyPr vert="eaVert">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0" name="Subtitle 2">
            <a:extLst>
              <a:ext uri="{FF2B5EF4-FFF2-40B4-BE49-F238E27FC236}">
                <a16:creationId xmlns:a16="http://schemas.microsoft.com/office/drawing/2014/main" xmlns="" id="{D32B4073-311F-874C-A81D-D0F95ED0A7BC}"/>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763552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D8042DF-D6CA-C54C-B4D1-49EAF075C121}"/>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5" name="Picture 4">
            <a:extLst>
              <a:ext uri="{FF2B5EF4-FFF2-40B4-BE49-F238E27FC236}">
                <a16:creationId xmlns:a16="http://schemas.microsoft.com/office/drawing/2014/main" xmlns="" id="{FFA6D2B1-9B37-5E4F-8A69-85E89D822DD6}"/>
              </a:ext>
            </a:extLst>
          </p:cNvPr>
          <p:cNvPicPr>
            <a:picLocks noChangeAspect="1"/>
          </p:cNvPicPr>
          <p:nvPr userDrawn="1"/>
        </p:nvPicPr>
        <p:blipFill>
          <a:blip r:embed="rId4"/>
          <a:stretch>
            <a:fillRect/>
          </a:stretch>
        </p:blipFill>
        <p:spPr>
          <a:xfrm>
            <a:off x="489857" y="2084329"/>
            <a:ext cx="3796392" cy="240502"/>
          </a:xfrm>
          <a:prstGeom prst="rect">
            <a:avLst/>
          </a:prstGeom>
        </p:spPr>
      </p:pic>
      <p:sp>
        <p:nvSpPr>
          <p:cNvPr id="2" name="Title 1">
            <a:extLst>
              <a:ext uri="{FF2B5EF4-FFF2-40B4-BE49-F238E27FC236}">
                <a16:creationId xmlns:a16="http://schemas.microsoft.com/office/drawing/2014/main" xmlns="" id="{34F190F8-0D08-1945-8123-F4A12E3B914A}"/>
              </a:ext>
            </a:extLst>
          </p:cNvPr>
          <p:cNvSpPr>
            <a:spLocks noGrp="1"/>
          </p:cNvSpPr>
          <p:nvPr>
            <p:ph type="title" hasCustomPrompt="1"/>
          </p:nvPr>
        </p:nvSpPr>
        <p:spPr>
          <a:xfrm>
            <a:off x="628650" y="1294410"/>
            <a:ext cx="7886700" cy="895042"/>
          </a:xfrm>
          <a:prstGeom prst="rect">
            <a:avLst/>
          </a:prstGeom>
        </p:spPr>
        <p:txBody>
          <a:bodyPr anchor="b">
            <a:normAutofit/>
          </a:bodyPr>
          <a:lstStyle>
            <a:lvl1pPr>
              <a:defRPr sz="1500" u="none">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xmlns="" id="{35D0CB7B-8791-AE45-8FD2-E35F039282BC}"/>
              </a:ext>
            </a:extLst>
          </p:cNvPr>
          <p:cNvSpPr>
            <a:spLocks noGrp="1"/>
          </p:cNvSpPr>
          <p:nvPr>
            <p:ph idx="1"/>
          </p:nvPr>
        </p:nvSpPr>
        <p:spPr>
          <a:xfrm>
            <a:off x="628650" y="2303813"/>
            <a:ext cx="7886700" cy="3628261"/>
          </a:xfrm>
          <a:prstGeom prst="rect">
            <a:avLst/>
          </a:prstGeom>
        </p:spPr>
        <p:txBody>
          <a:bodyPr>
            <a:normAutofit/>
          </a:bodyPr>
          <a:lstStyle>
            <a:lvl1pPr>
              <a:defRPr sz="1500">
                <a:latin typeface="Arial MT Std" panose="020B0402020200020204" pitchFamily="34" charset="0"/>
              </a:defRPr>
            </a:lvl1pPr>
            <a:lvl2pPr>
              <a:defRPr sz="1350">
                <a:latin typeface="Arial MT Std" panose="020B0402020200020204" pitchFamily="34" charset="0"/>
              </a:defRPr>
            </a:lvl2pPr>
            <a:lvl3pPr>
              <a:defRPr sz="1200">
                <a:latin typeface="Arial MT Std" panose="020B0402020200020204" pitchFamily="34" charset="0"/>
              </a:defRPr>
            </a:lvl3pPr>
            <a:lvl4pPr>
              <a:defRPr sz="1050">
                <a:latin typeface="Arial MT Std" panose="020B0402020200020204" pitchFamily="34" charset="0"/>
              </a:defRPr>
            </a:lvl4pPr>
            <a:lvl5pPr>
              <a:defRPr sz="1050">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Subtitle 2">
            <a:extLst>
              <a:ext uri="{FF2B5EF4-FFF2-40B4-BE49-F238E27FC236}">
                <a16:creationId xmlns:a16="http://schemas.microsoft.com/office/drawing/2014/main" xmlns="" id="{698B9CE6-D98F-1843-B178-8BB7AD4DC082}"/>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55340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230A6984-BC7F-D144-AF57-8FDCF0C86515}"/>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7" name="Picture 6">
            <a:extLst>
              <a:ext uri="{FF2B5EF4-FFF2-40B4-BE49-F238E27FC236}">
                <a16:creationId xmlns:a16="http://schemas.microsoft.com/office/drawing/2014/main" xmlns="" id="{62A98F09-FD6E-B643-A0BA-9A70BEE4F39C}"/>
              </a:ext>
            </a:extLst>
          </p:cNvPr>
          <p:cNvPicPr>
            <a:picLocks noChangeAspect="1"/>
          </p:cNvPicPr>
          <p:nvPr userDrawn="1"/>
        </p:nvPicPr>
        <p:blipFill>
          <a:blip r:embed="rId4"/>
          <a:stretch>
            <a:fillRect/>
          </a:stretch>
        </p:blipFill>
        <p:spPr>
          <a:xfrm>
            <a:off x="489857" y="4346471"/>
            <a:ext cx="3796392" cy="240502"/>
          </a:xfrm>
          <a:prstGeom prst="rect">
            <a:avLst/>
          </a:prstGeom>
        </p:spPr>
      </p:pic>
      <p:sp>
        <p:nvSpPr>
          <p:cNvPr id="2" name="Title 1">
            <a:extLst>
              <a:ext uri="{FF2B5EF4-FFF2-40B4-BE49-F238E27FC236}">
                <a16:creationId xmlns:a16="http://schemas.microsoft.com/office/drawing/2014/main" xmlns="" id="{0CA85CE2-762B-9C4F-B29F-5D8A941A19DD}"/>
              </a:ext>
            </a:extLst>
          </p:cNvPr>
          <p:cNvSpPr>
            <a:spLocks noGrp="1"/>
          </p:cNvSpPr>
          <p:nvPr>
            <p:ph type="title" hasCustomPrompt="1"/>
          </p:nvPr>
        </p:nvSpPr>
        <p:spPr>
          <a:xfrm>
            <a:off x="623888" y="1650105"/>
            <a:ext cx="7886700" cy="2852737"/>
          </a:xfrm>
          <a:prstGeom prst="rect">
            <a:avLst/>
          </a:prstGeom>
        </p:spPr>
        <p:txBody>
          <a:bodyPr anchor="b">
            <a:normAutofit/>
          </a:bodyPr>
          <a:lstStyle>
            <a:lvl1pPr>
              <a:defRPr sz="3000">
                <a:latin typeface="Arial MT Std" panose="020B0402020200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xmlns="" id="{9B547A7C-2582-B94D-B0CA-CE72B9DC3AC1}"/>
              </a:ext>
            </a:extLst>
          </p:cNvPr>
          <p:cNvSpPr>
            <a:spLocks noGrp="1"/>
          </p:cNvSpPr>
          <p:nvPr>
            <p:ph type="body" idx="1"/>
          </p:nvPr>
        </p:nvSpPr>
        <p:spPr>
          <a:xfrm>
            <a:off x="623888" y="4589465"/>
            <a:ext cx="7886700" cy="1342610"/>
          </a:xfrm>
          <a:prstGeom prst="rect">
            <a:avLst/>
          </a:prstGeom>
        </p:spPr>
        <p:txBody>
          <a:bodyPr>
            <a:normAutofit/>
          </a:bodyPr>
          <a:lstStyle>
            <a:lvl1pPr marL="0" indent="0">
              <a:buNone/>
              <a:defRPr sz="1200">
                <a:solidFill>
                  <a:schemeClr val="tx1"/>
                </a:solidFill>
                <a:latin typeface="Arial MT Std" panose="020B0402020200020204" pitchFamily="34"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Modifiez les styles du texte du masque</a:t>
            </a:r>
          </a:p>
        </p:txBody>
      </p:sp>
      <p:sp>
        <p:nvSpPr>
          <p:cNvPr id="10" name="Subtitle 2">
            <a:extLst>
              <a:ext uri="{FF2B5EF4-FFF2-40B4-BE49-F238E27FC236}">
                <a16:creationId xmlns:a16="http://schemas.microsoft.com/office/drawing/2014/main" xmlns="" id="{244BC0E4-AEB1-7041-9F3A-27948598086D}"/>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4244920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D9235FFA-E183-E64B-A48B-DBBE2E822AC7}"/>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8" name="Picture 7">
            <a:extLst>
              <a:ext uri="{FF2B5EF4-FFF2-40B4-BE49-F238E27FC236}">
                <a16:creationId xmlns:a16="http://schemas.microsoft.com/office/drawing/2014/main" xmlns="" id="{429CC0C7-315F-F946-8789-3A666D2FA38D}"/>
              </a:ext>
            </a:extLst>
          </p:cNvPr>
          <p:cNvPicPr>
            <a:picLocks noChangeAspect="1"/>
          </p:cNvPicPr>
          <p:nvPr userDrawn="1"/>
        </p:nvPicPr>
        <p:blipFill>
          <a:blip r:embed="rId4"/>
          <a:stretch>
            <a:fillRect/>
          </a:stretch>
        </p:blipFill>
        <p:spPr>
          <a:xfrm>
            <a:off x="489857" y="1576959"/>
            <a:ext cx="3796392" cy="240502"/>
          </a:xfrm>
          <a:prstGeom prst="rect">
            <a:avLst/>
          </a:prstGeom>
        </p:spPr>
      </p:pic>
      <p:sp>
        <p:nvSpPr>
          <p:cNvPr id="2" name="Title 1">
            <a:extLst>
              <a:ext uri="{FF2B5EF4-FFF2-40B4-BE49-F238E27FC236}">
                <a16:creationId xmlns:a16="http://schemas.microsoft.com/office/drawing/2014/main" xmlns="" id="{84D0AD4E-6AB3-214B-A4E4-E20A50DF7520}"/>
              </a:ext>
            </a:extLst>
          </p:cNvPr>
          <p:cNvSpPr>
            <a:spLocks noGrp="1"/>
          </p:cNvSpPr>
          <p:nvPr>
            <p:ph type="title" hasCustomPrompt="1"/>
          </p:nvPr>
        </p:nvSpPr>
        <p:spPr>
          <a:xfrm>
            <a:off x="628650" y="1152144"/>
            <a:ext cx="7886700" cy="538544"/>
          </a:xfrm>
          <a:prstGeom prst="rect">
            <a:avLst/>
          </a:prstGeom>
        </p:spPr>
        <p:txBody>
          <a:bodyPr anchor="b">
            <a:noAutofit/>
          </a:bodyPr>
          <a:lstStyle>
            <a:lvl1pPr>
              <a:defRPr sz="1500">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xmlns="" id="{393BFCDB-AC25-4845-93D8-4FE6A2452AF6}"/>
              </a:ext>
            </a:extLst>
          </p:cNvPr>
          <p:cNvSpPr>
            <a:spLocks noGrp="1"/>
          </p:cNvSpPr>
          <p:nvPr>
            <p:ph sz="half" idx="1"/>
          </p:nvPr>
        </p:nvSpPr>
        <p:spPr>
          <a:xfrm>
            <a:off x="628650" y="1825625"/>
            <a:ext cx="3886200" cy="4114133"/>
          </a:xfrm>
          <a:prstGeom prst="rect">
            <a:avLst/>
          </a:prstGeom>
        </p:spPr>
        <p:txBody>
          <a:bodyPr>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a:extLst>
              <a:ext uri="{FF2B5EF4-FFF2-40B4-BE49-F238E27FC236}">
                <a16:creationId xmlns:a16="http://schemas.microsoft.com/office/drawing/2014/main" xmlns="" id="{F2469439-F6DE-1C4F-BF69-06F3A410960A}"/>
              </a:ext>
            </a:extLst>
          </p:cNvPr>
          <p:cNvSpPr>
            <a:spLocks noGrp="1"/>
          </p:cNvSpPr>
          <p:nvPr>
            <p:ph sz="half" idx="2"/>
          </p:nvPr>
        </p:nvSpPr>
        <p:spPr>
          <a:xfrm>
            <a:off x="4629150" y="1825625"/>
            <a:ext cx="3886200" cy="4114133"/>
          </a:xfrm>
          <a:prstGeom prst="rect">
            <a:avLst/>
          </a:prstGeom>
        </p:spPr>
        <p:txBody>
          <a:bodyPr>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Subtitle 2">
            <a:extLst>
              <a:ext uri="{FF2B5EF4-FFF2-40B4-BE49-F238E27FC236}">
                <a16:creationId xmlns:a16="http://schemas.microsoft.com/office/drawing/2014/main" xmlns="" id="{99833999-87EB-A64F-B6A5-8A6C839B3299}"/>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3407622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40649C26-7612-444C-99FB-6885558067EC}"/>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14" name="Picture 13">
            <a:extLst>
              <a:ext uri="{FF2B5EF4-FFF2-40B4-BE49-F238E27FC236}">
                <a16:creationId xmlns:a16="http://schemas.microsoft.com/office/drawing/2014/main" xmlns="" id="{6B01B193-4990-E544-9075-5802240A8E1A}"/>
              </a:ext>
            </a:extLst>
          </p:cNvPr>
          <p:cNvPicPr>
            <a:picLocks noChangeAspect="1"/>
          </p:cNvPicPr>
          <p:nvPr userDrawn="1"/>
        </p:nvPicPr>
        <p:blipFill>
          <a:blip r:embed="rId4"/>
          <a:stretch>
            <a:fillRect/>
          </a:stretch>
        </p:blipFill>
        <p:spPr>
          <a:xfrm>
            <a:off x="489857" y="1576959"/>
            <a:ext cx="3796392" cy="240502"/>
          </a:xfrm>
          <a:prstGeom prst="rect">
            <a:avLst/>
          </a:prstGeom>
        </p:spPr>
      </p:pic>
      <p:sp>
        <p:nvSpPr>
          <p:cNvPr id="3" name="Text Placeholder 2">
            <a:extLst>
              <a:ext uri="{FF2B5EF4-FFF2-40B4-BE49-F238E27FC236}">
                <a16:creationId xmlns:a16="http://schemas.microsoft.com/office/drawing/2014/main" xmlns="" id="{6025CCEC-8CE8-A349-8EF6-399A8DC9DAD6}"/>
              </a:ext>
            </a:extLst>
          </p:cNvPr>
          <p:cNvSpPr>
            <a:spLocks noGrp="1"/>
          </p:cNvSpPr>
          <p:nvPr>
            <p:ph type="body" idx="1" hasCustomPrompt="1"/>
          </p:nvPr>
        </p:nvSpPr>
        <p:spPr>
          <a:xfrm>
            <a:off x="629842" y="1817461"/>
            <a:ext cx="3868340" cy="687614"/>
          </a:xfrm>
          <a:prstGeom prst="rect">
            <a:avLst/>
          </a:prstGeom>
        </p:spPr>
        <p:txBody>
          <a:bodyPr anchor="b">
            <a:normAutofit/>
          </a:bodyPr>
          <a:lstStyle>
            <a:lvl1pPr marL="0" indent="0">
              <a:buNone/>
              <a:defRPr sz="1350" b="0">
                <a:latin typeface="Arial MT Std" panose="020B0402020200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4" name="Content Placeholder 3">
            <a:extLst>
              <a:ext uri="{FF2B5EF4-FFF2-40B4-BE49-F238E27FC236}">
                <a16:creationId xmlns:a16="http://schemas.microsoft.com/office/drawing/2014/main" xmlns="" id="{18B6288D-1486-174E-8027-9566C127ED22}"/>
              </a:ext>
            </a:extLst>
          </p:cNvPr>
          <p:cNvSpPr>
            <a:spLocks noGrp="1"/>
          </p:cNvSpPr>
          <p:nvPr>
            <p:ph sz="half" idx="2"/>
          </p:nvPr>
        </p:nvSpPr>
        <p:spPr>
          <a:xfrm>
            <a:off x="629842" y="2505075"/>
            <a:ext cx="3868340" cy="3442367"/>
          </a:xfrm>
          <a:prstGeom prst="rect">
            <a:avLst/>
          </a:prstGeom>
        </p:spPr>
        <p:txBody>
          <a:bodyPr>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a:extLst>
              <a:ext uri="{FF2B5EF4-FFF2-40B4-BE49-F238E27FC236}">
                <a16:creationId xmlns:a16="http://schemas.microsoft.com/office/drawing/2014/main" xmlns="" id="{95847CF6-9394-5B4B-8220-7B71F29DB861}"/>
              </a:ext>
            </a:extLst>
          </p:cNvPr>
          <p:cNvSpPr>
            <a:spLocks noGrp="1"/>
          </p:cNvSpPr>
          <p:nvPr>
            <p:ph type="body" sz="quarter" idx="3" hasCustomPrompt="1"/>
          </p:nvPr>
        </p:nvSpPr>
        <p:spPr>
          <a:xfrm>
            <a:off x="4629150" y="1817461"/>
            <a:ext cx="3887391" cy="687614"/>
          </a:xfrm>
          <a:prstGeom prst="rect">
            <a:avLst/>
          </a:prstGeom>
        </p:spPr>
        <p:txBody>
          <a:bodyPr anchor="b">
            <a:normAutofit/>
          </a:bodyPr>
          <a:lstStyle>
            <a:lvl1pPr marL="0" indent="0">
              <a:buNone/>
              <a:defRPr sz="1350" b="0">
                <a:latin typeface="Arial MT Std" panose="020B0402020200020204" pitchFamily="34"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EDIT MASTER TEXT STYLES</a:t>
            </a:r>
          </a:p>
        </p:txBody>
      </p:sp>
      <p:sp>
        <p:nvSpPr>
          <p:cNvPr id="6" name="Content Placeholder 5">
            <a:extLst>
              <a:ext uri="{FF2B5EF4-FFF2-40B4-BE49-F238E27FC236}">
                <a16:creationId xmlns:a16="http://schemas.microsoft.com/office/drawing/2014/main" xmlns="" id="{1D0A9809-9CAB-EB48-A314-EFB972167AF3}"/>
              </a:ext>
            </a:extLst>
          </p:cNvPr>
          <p:cNvSpPr>
            <a:spLocks noGrp="1"/>
          </p:cNvSpPr>
          <p:nvPr>
            <p:ph sz="quarter" idx="4"/>
          </p:nvPr>
        </p:nvSpPr>
        <p:spPr>
          <a:xfrm>
            <a:off x="4629150" y="2505075"/>
            <a:ext cx="3887391" cy="3442367"/>
          </a:xfrm>
          <a:prstGeom prst="rect">
            <a:avLst/>
          </a:prstGeom>
        </p:spPr>
        <p:txBody>
          <a:bodyPr>
            <a:normAutofit/>
          </a:bodyPr>
          <a:lstStyle>
            <a:lvl1pPr>
              <a:defRPr sz="1200">
                <a:latin typeface="Arial MT Std" panose="020B0402020200020204" pitchFamily="34" charset="0"/>
              </a:defRPr>
            </a:lvl1pPr>
            <a:lvl2pPr>
              <a:defRPr sz="1050">
                <a:latin typeface="Arial MT Std" panose="020B0402020200020204" pitchFamily="34" charset="0"/>
              </a:defRPr>
            </a:lvl2pPr>
            <a:lvl3pPr>
              <a:defRPr sz="900">
                <a:latin typeface="Arial MT Std" panose="020B0402020200020204" pitchFamily="34" charset="0"/>
              </a:defRPr>
            </a:lvl3pPr>
            <a:lvl4pPr>
              <a:defRPr sz="825">
                <a:latin typeface="Arial MT Std" panose="020B0402020200020204" pitchFamily="34" charset="0"/>
              </a:defRPr>
            </a:lvl4pPr>
            <a:lvl5pPr>
              <a:defRPr sz="825">
                <a:latin typeface="Arial MT Std" panose="020B0402020200020204" pitchFamily="34" charset="0"/>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2" name="Title 1">
            <a:extLst>
              <a:ext uri="{FF2B5EF4-FFF2-40B4-BE49-F238E27FC236}">
                <a16:creationId xmlns:a16="http://schemas.microsoft.com/office/drawing/2014/main" xmlns="" id="{585302A5-2089-074D-816D-EAD2D14CDF96}"/>
              </a:ext>
            </a:extLst>
          </p:cNvPr>
          <p:cNvSpPr>
            <a:spLocks noGrp="1"/>
          </p:cNvSpPr>
          <p:nvPr>
            <p:ph type="title" hasCustomPrompt="1"/>
          </p:nvPr>
        </p:nvSpPr>
        <p:spPr>
          <a:xfrm>
            <a:off x="628650" y="1152144"/>
            <a:ext cx="7886700" cy="538544"/>
          </a:xfrm>
          <a:prstGeom prst="rect">
            <a:avLst/>
          </a:prstGeom>
        </p:spPr>
        <p:txBody>
          <a:bodyPr anchor="b">
            <a:noAutofit/>
          </a:bodyPr>
          <a:lstStyle>
            <a:lvl1pPr>
              <a:defRPr sz="1500">
                <a:latin typeface="Arial MT Std" panose="020B0402020200020204" pitchFamily="34" charset="0"/>
              </a:defRPr>
            </a:lvl1pPr>
          </a:lstStyle>
          <a:p>
            <a:r>
              <a:rPr lang="en-US" dirty="0"/>
              <a:t>CLICK TO EDIT MASTER TITLE STYLE</a:t>
            </a:r>
          </a:p>
        </p:txBody>
      </p:sp>
      <p:sp>
        <p:nvSpPr>
          <p:cNvPr id="13" name="Subtitle 2">
            <a:extLst>
              <a:ext uri="{FF2B5EF4-FFF2-40B4-BE49-F238E27FC236}">
                <a16:creationId xmlns:a16="http://schemas.microsoft.com/office/drawing/2014/main" xmlns="" id="{C789E4A0-8203-4D4B-8C29-45E5F4FB7B2C}"/>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3333641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493E133-8C24-484A-8624-466193203F0F}"/>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6" name="Picture 5">
            <a:extLst>
              <a:ext uri="{FF2B5EF4-FFF2-40B4-BE49-F238E27FC236}">
                <a16:creationId xmlns:a16="http://schemas.microsoft.com/office/drawing/2014/main" xmlns="" id="{9BE611AE-CCD5-564C-9E7D-9E28EEBCABCC}"/>
              </a:ext>
            </a:extLst>
          </p:cNvPr>
          <p:cNvPicPr>
            <a:picLocks noChangeAspect="1"/>
          </p:cNvPicPr>
          <p:nvPr userDrawn="1"/>
        </p:nvPicPr>
        <p:blipFill>
          <a:blip r:embed="rId4"/>
          <a:stretch>
            <a:fillRect/>
          </a:stretch>
        </p:blipFill>
        <p:spPr>
          <a:xfrm>
            <a:off x="489857" y="1576959"/>
            <a:ext cx="3796392" cy="240502"/>
          </a:xfrm>
          <a:prstGeom prst="rect">
            <a:avLst/>
          </a:prstGeom>
        </p:spPr>
      </p:pic>
      <p:sp>
        <p:nvSpPr>
          <p:cNvPr id="8" name="Title 1">
            <a:extLst>
              <a:ext uri="{FF2B5EF4-FFF2-40B4-BE49-F238E27FC236}">
                <a16:creationId xmlns:a16="http://schemas.microsoft.com/office/drawing/2014/main" xmlns="" id="{F8929614-25E8-7C40-B3D8-97B8D703FBC4}"/>
              </a:ext>
            </a:extLst>
          </p:cNvPr>
          <p:cNvSpPr>
            <a:spLocks noGrp="1"/>
          </p:cNvSpPr>
          <p:nvPr>
            <p:ph type="title" hasCustomPrompt="1"/>
          </p:nvPr>
        </p:nvSpPr>
        <p:spPr>
          <a:xfrm>
            <a:off x="628650" y="1152144"/>
            <a:ext cx="7886700" cy="538544"/>
          </a:xfrm>
          <a:prstGeom prst="rect">
            <a:avLst/>
          </a:prstGeom>
        </p:spPr>
        <p:txBody>
          <a:bodyPr anchor="b">
            <a:noAutofit/>
          </a:bodyPr>
          <a:lstStyle>
            <a:lvl1pPr>
              <a:defRPr sz="1500">
                <a:latin typeface="Arial MT Std" panose="020B0402020200020204" pitchFamily="34" charset="0"/>
              </a:defRPr>
            </a:lvl1pPr>
          </a:lstStyle>
          <a:p>
            <a:r>
              <a:rPr lang="en-US" dirty="0"/>
              <a:t>CLICK TO EDIT MASTER TITLE STYLE</a:t>
            </a:r>
          </a:p>
        </p:txBody>
      </p:sp>
      <p:sp>
        <p:nvSpPr>
          <p:cNvPr id="10" name="Subtitle 2">
            <a:extLst>
              <a:ext uri="{FF2B5EF4-FFF2-40B4-BE49-F238E27FC236}">
                <a16:creationId xmlns:a16="http://schemas.microsoft.com/office/drawing/2014/main" xmlns="" id="{FB070023-2DBF-CB40-A182-3C4EE5CA288A}"/>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2519738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505CD489-C97E-894B-8500-D101685036FF}"/>
              </a:ext>
            </a:extLst>
          </p:cNvPr>
          <p:cNvPicPr>
            <a:picLocks noChangeAspect="1"/>
          </p:cNvPicPr>
          <p:nvPr userDrawn="1"/>
        </p:nvPicPr>
        <p:blipFill>
          <a:blip r:embed="rId3"/>
          <a:stretch>
            <a:fillRect/>
          </a:stretch>
        </p:blipFill>
        <p:spPr>
          <a:xfrm>
            <a:off x="6138472" y="-226050"/>
            <a:ext cx="3005528" cy="1460500"/>
          </a:xfrm>
          <a:prstGeom prst="rect">
            <a:avLst/>
          </a:prstGeom>
        </p:spPr>
      </p:pic>
      <p:sp>
        <p:nvSpPr>
          <p:cNvPr id="6" name="Subtitle 2">
            <a:extLst>
              <a:ext uri="{FF2B5EF4-FFF2-40B4-BE49-F238E27FC236}">
                <a16:creationId xmlns:a16="http://schemas.microsoft.com/office/drawing/2014/main" xmlns="" id="{116EBF47-A89F-A640-9CFD-43FDC3E6484F}"/>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412872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4506E300-3473-574B-AEAC-B27BA195C70E}"/>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8" name="Picture 7">
            <a:extLst>
              <a:ext uri="{FF2B5EF4-FFF2-40B4-BE49-F238E27FC236}">
                <a16:creationId xmlns:a16="http://schemas.microsoft.com/office/drawing/2014/main" xmlns="" id="{A22217D9-55CE-E04F-98E5-B9086321A252}"/>
              </a:ext>
            </a:extLst>
          </p:cNvPr>
          <p:cNvPicPr>
            <a:picLocks noChangeAspect="1"/>
          </p:cNvPicPr>
          <p:nvPr userDrawn="1"/>
        </p:nvPicPr>
        <p:blipFill>
          <a:blip r:embed="rId4"/>
          <a:stretch>
            <a:fillRect/>
          </a:stretch>
        </p:blipFill>
        <p:spPr>
          <a:xfrm>
            <a:off x="514349" y="1869723"/>
            <a:ext cx="3159579" cy="200160"/>
          </a:xfrm>
          <a:prstGeom prst="rect">
            <a:avLst/>
          </a:prstGeom>
        </p:spPr>
      </p:pic>
      <p:sp>
        <p:nvSpPr>
          <p:cNvPr id="2" name="Title 1">
            <a:extLst>
              <a:ext uri="{FF2B5EF4-FFF2-40B4-BE49-F238E27FC236}">
                <a16:creationId xmlns:a16="http://schemas.microsoft.com/office/drawing/2014/main" xmlns="" id="{19A84D10-1CE3-4440-9E21-70C1471000A8}"/>
              </a:ext>
            </a:extLst>
          </p:cNvPr>
          <p:cNvSpPr>
            <a:spLocks noGrp="1"/>
          </p:cNvSpPr>
          <p:nvPr>
            <p:ph type="title" hasCustomPrompt="1"/>
          </p:nvPr>
        </p:nvSpPr>
        <p:spPr>
          <a:xfrm>
            <a:off x="629841" y="987425"/>
            <a:ext cx="2949178" cy="978535"/>
          </a:xfrm>
          <a:prstGeom prst="rect">
            <a:avLst/>
          </a:prstGeom>
        </p:spPr>
        <p:txBody>
          <a:bodyPr anchor="b">
            <a:normAutofit/>
          </a:bodyPr>
          <a:lstStyle>
            <a:lvl1pPr>
              <a:defRPr sz="1500">
                <a:latin typeface="Arial MT Std" panose="020B0402020200020204" pitchFamily="34" charset="0"/>
              </a:defRPr>
            </a:lvl1pPr>
          </a:lstStyle>
          <a:p>
            <a:r>
              <a:rPr lang="en-US" dirty="0"/>
              <a:t>CLICK TO EDIT </a:t>
            </a:r>
            <a:br>
              <a:rPr lang="en-US" dirty="0"/>
            </a:br>
            <a:r>
              <a:rPr lang="en-US" dirty="0"/>
              <a:t>MASTER TITLE STYLE</a:t>
            </a:r>
          </a:p>
        </p:txBody>
      </p:sp>
      <p:sp>
        <p:nvSpPr>
          <p:cNvPr id="3" name="Content Placeholder 2">
            <a:extLst>
              <a:ext uri="{FF2B5EF4-FFF2-40B4-BE49-F238E27FC236}">
                <a16:creationId xmlns:a16="http://schemas.microsoft.com/office/drawing/2014/main" xmlns="" id="{55567A0D-A607-2A40-9D63-1E72C786320C}"/>
              </a:ext>
            </a:extLst>
          </p:cNvPr>
          <p:cNvSpPr>
            <a:spLocks noGrp="1"/>
          </p:cNvSpPr>
          <p:nvPr>
            <p:ph idx="1"/>
          </p:nvPr>
        </p:nvSpPr>
        <p:spPr>
          <a:xfrm>
            <a:off x="3887391" y="987426"/>
            <a:ext cx="4629150" cy="4873625"/>
          </a:xfrm>
          <a:prstGeom prst="rect">
            <a:avLst/>
          </a:prstGeom>
        </p:spPr>
        <p:txBody>
          <a:bodyPr>
            <a:normAutofit/>
          </a:bodyPr>
          <a:lstStyle>
            <a:lvl1pPr>
              <a:defRPr sz="1200"/>
            </a:lvl1pPr>
            <a:lvl2pPr>
              <a:defRPr sz="1050"/>
            </a:lvl2pPr>
            <a:lvl3pPr>
              <a:defRPr sz="900"/>
            </a:lvl3pPr>
            <a:lvl4pPr>
              <a:defRPr sz="825"/>
            </a:lvl4pPr>
            <a:lvl5pPr>
              <a:defRPr sz="825"/>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a:extLst>
              <a:ext uri="{FF2B5EF4-FFF2-40B4-BE49-F238E27FC236}">
                <a16:creationId xmlns:a16="http://schemas.microsoft.com/office/drawing/2014/main" xmlns="" id="{E9AD4E7A-54D4-6645-A6AF-C4324CC7448E}"/>
              </a:ext>
            </a:extLst>
          </p:cNvPr>
          <p:cNvSpPr>
            <a:spLocks noGrp="1"/>
          </p:cNvSpPr>
          <p:nvPr>
            <p:ph type="body" sz="half" idx="2" hasCustomPrompt="1"/>
          </p:nvPr>
        </p:nvSpPr>
        <p:spPr>
          <a:xfrm>
            <a:off x="629841" y="2057400"/>
            <a:ext cx="2949178" cy="3811588"/>
          </a:xfrm>
          <a:prstGeom prst="rect">
            <a:avLst/>
          </a:prstGeom>
        </p:spPr>
        <p:txBody>
          <a:bodyPr/>
          <a:lstStyle>
            <a:lvl1pPr marL="0" indent="0">
              <a:buNone/>
              <a:defRPr sz="1200">
                <a:latin typeface="Arial MT Std" panose="020B0402020200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1" name="Subtitle 2">
            <a:extLst>
              <a:ext uri="{FF2B5EF4-FFF2-40B4-BE49-F238E27FC236}">
                <a16:creationId xmlns:a16="http://schemas.microsoft.com/office/drawing/2014/main" xmlns="" id="{479EBE2B-96A8-DB4E-A1C5-ED1271E0137A}"/>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2477350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0345D2D-B6FE-794B-ACCE-8EBB8D9EB123}"/>
              </a:ext>
            </a:extLst>
          </p:cNvPr>
          <p:cNvPicPr>
            <a:picLocks noChangeAspect="1"/>
          </p:cNvPicPr>
          <p:nvPr userDrawn="1"/>
        </p:nvPicPr>
        <p:blipFill>
          <a:blip r:embed="rId3"/>
          <a:stretch>
            <a:fillRect/>
          </a:stretch>
        </p:blipFill>
        <p:spPr>
          <a:xfrm>
            <a:off x="6138472" y="-226050"/>
            <a:ext cx="3005528" cy="1460500"/>
          </a:xfrm>
          <a:prstGeom prst="rect">
            <a:avLst/>
          </a:prstGeom>
        </p:spPr>
      </p:pic>
      <p:pic>
        <p:nvPicPr>
          <p:cNvPr id="13" name="Picture 12">
            <a:extLst>
              <a:ext uri="{FF2B5EF4-FFF2-40B4-BE49-F238E27FC236}">
                <a16:creationId xmlns:a16="http://schemas.microsoft.com/office/drawing/2014/main" xmlns="" id="{26354610-05BC-574B-B679-2837E042EE60}"/>
              </a:ext>
            </a:extLst>
          </p:cNvPr>
          <p:cNvPicPr>
            <a:picLocks noChangeAspect="1"/>
          </p:cNvPicPr>
          <p:nvPr userDrawn="1"/>
        </p:nvPicPr>
        <p:blipFill>
          <a:blip r:embed="rId4"/>
          <a:stretch>
            <a:fillRect/>
          </a:stretch>
        </p:blipFill>
        <p:spPr>
          <a:xfrm>
            <a:off x="514349" y="1869723"/>
            <a:ext cx="3159579" cy="200160"/>
          </a:xfrm>
          <a:prstGeom prst="rect">
            <a:avLst/>
          </a:prstGeom>
        </p:spPr>
      </p:pic>
      <p:sp>
        <p:nvSpPr>
          <p:cNvPr id="3" name="Picture Placeholder 2">
            <a:extLst>
              <a:ext uri="{FF2B5EF4-FFF2-40B4-BE49-F238E27FC236}">
                <a16:creationId xmlns:a16="http://schemas.microsoft.com/office/drawing/2014/main" xmlns="" id="{CE919A06-F4CD-CA4A-973D-806981699791}"/>
              </a:ext>
            </a:extLst>
          </p:cNvPr>
          <p:cNvSpPr>
            <a:spLocks noGrp="1"/>
          </p:cNvSpPr>
          <p:nvPr>
            <p:ph type="pic" idx="1" hasCustomPrompt="1"/>
          </p:nvPr>
        </p:nvSpPr>
        <p:spPr>
          <a:xfrm>
            <a:off x="3887391" y="987426"/>
            <a:ext cx="4629150" cy="4873625"/>
          </a:xfrm>
          <a:prstGeom prst="rect">
            <a:avLst/>
          </a:prstGeom>
        </p:spPr>
        <p:txBody>
          <a:bodyPr>
            <a:normAutofit/>
          </a:bodyPr>
          <a:lstStyle>
            <a:lvl1pPr marL="0" indent="0">
              <a:buNone/>
              <a:defRPr sz="1600">
                <a:latin typeface="Arial MT Std" panose="020B0402020200020204"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10" name="Title 1">
            <a:extLst>
              <a:ext uri="{FF2B5EF4-FFF2-40B4-BE49-F238E27FC236}">
                <a16:creationId xmlns:a16="http://schemas.microsoft.com/office/drawing/2014/main" xmlns="" id="{5E297C46-D278-1B45-850B-6B2A1027B762}"/>
              </a:ext>
            </a:extLst>
          </p:cNvPr>
          <p:cNvSpPr>
            <a:spLocks noGrp="1"/>
          </p:cNvSpPr>
          <p:nvPr>
            <p:ph type="title" hasCustomPrompt="1"/>
          </p:nvPr>
        </p:nvSpPr>
        <p:spPr>
          <a:xfrm>
            <a:off x="629841" y="987425"/>
            <a:ext cx="2949178" cy="978535"/>
          </a:xfrm>
          <a:prstGeom prst="rect">
            <a:avLst/>
          </a:prstGeom>
        </p:spPr>
        <p:txBody>
          <a:bodyPr anchor="b">
            <a:normAutofit/>
          </a:bodyPr>
          <a:lstStyle>
            <a:lvl1pPr>
              <a:defRPr sz="1500">
                <a:latin typeface="Arial MT Std" panose="020B0402020200020204" pitchFamily="34" charset="0"/>
              </a:defRPr>
            </a:lvl1pPr>
          </a:lstStyle>
          <a:p>
            <a:r>
              <a:rPr lang="en-US" dirty="0"/>
              <a:t>CLICK TO EDIT </a:t>
            </a:r>
            <a:br>
              <a:rPr lang="en-US" dirty="0"/>
            </a:br>
            <a:r>
              <a:rPr lang="en-US" dirty="0"/>
              <a:t>MASTER TITLE STYLE</a:t>
            </a:r>
          </a:p>
        </p:txBody>
      </p:sp>
      <p:sp>
        <p:nvSpPr>
          <p:cNvPr id="11" name="Text Placeholder 3">
            <a:extLst>
              <a:ext uri="{FF2B5EF4-FFF2-40B4-BE49-F238E27FC236}">
                <a16:creationId xmlns:a16="http://schemas.microsoft.com/office/drawing/2014/main" xmlns="" id="{B52E6762-2574-764E-99AC-78507C80B6B2}"/>
              </a:ext>
            </a:extLst>
          </p:cNvPr>
          <p:cNvSpPr>
            <a:spLocks noGrp="1"/>
          </p:cNvSpPr>
          <p:nvPr>
            <p:ph type="body" sz="half" idx="2" hasCustomPrompt="1"/>
          </p:nvPr>
        </p:nvSpPr>
        <p:spPr>
          <a:xfrm>
            <a:off x="629841" y="2057400"/>
            <a:ext cx="2949178" cy="3811588"/>
          </a:xfrm>
          <a:prstGeom prst="rect">
            <a:avLst/>
          </a:prstGeom>
        </p:spPr>
        <p:txBody>
          <a:bodyPr/>
          <a:lstStyle>
            <a:lvl1pPr marL="0" indent="0">
              <a:buNone/>
              <a:defRPr sz="1200">
                <a:latin typeface="Arial MT Std" panose="020B0402020200020204" pitchFamily="34"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2" name="Subtitle 2">
            <a:extLst>
              <a:ext uri="{FF2B5EF4-FFF2-40B4-BE49-F238E27FC236}">
                <a16:creationId xmlns:a16="http://schemas.microsoft.com/office/drawing/2014/main" xmlns="" id="{B2C1F05E-7D02-FE4C-9E69-1A86F36B06A1}"/>
              </a:ext>
            </a:extLst>
          </p:cNvPr>
          <p:cNvSpPr txBox="1">
            <a:spLocks/>
          </p:cNvSpPr>
          <p:nvPr userDrawn="1"/>
        </p:nvSpPr>
        <p:spPr>
          <a:xfrm>
            <a:off x="2807493" y="6400560"/>
            <a:ext cx="3529013" cy="242088"/>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900" b="0" spc="0" baseline="0" dirty="0">
                <a:solidFill>
                  <a:schemeClr val="bg1"/>
                </a:solidFill>
                <a:latin typeface="+mn-lt"/>
              </a:rPr>
              <a:t>Delivering insight through data, for a better Canada</a:t>
            </a:r>
            <a:endParaRPr lang="en-US" sz="900" b="0" spc="0" baseline="0" dirty="0">
              <a:solidFill>
                <a:schemeClr val="bg1"/>
              </a:solidFill>
              <a:latin typeface="+mn-lt"/>
            </a:endParaRPr>
          </a:p>
        </p:txBody>
      </p:sp>
    </p:spTree>
    <p:extLst>
      <p:ext uri="{BB962C8B-B14F-4D97-AF65-F5344CB8AC3E}">
        <p14:creationId xmlns:p14="http://schemas.microsoft.com/office/powerpoint/2010/main" val="2484644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927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0473" y="4008346"/>
            <a:ext cx="6172200" cy="996553"/>
          </a:xfrm>
        </p:spPr>
        <p:txBody>
          <a:bodyPr>
            <a:normAutofit fontScale="90000"/>
          </a:bodyPr>
          <a:lstStyle/>
          <a:p>
            <a:r>
              <a:rPr lang="en-CA" dirty="0"/>
              <a:t>Developing Land and Structure Price Indexes for Ottawa Condominium Apartments </a:t>
            </a:r>
          </a:p>
        </p:txBody>
      </p:sp>
      <p:sp>
        <p:nvSpPr>
          <p:cNvPr id="3" name="Subtitle 2"/>
          <p:cNvSpPr>
            <a:spLocks noGrp="1"/>
          </p:cNvSpPr>
          <p:nvPr>
            <p:ph type="subTitle" idx="1"/>
          </p:nvPr>
        </p:nvSpPr>
        <p:spPr>
          <a:xfrm>
            <a:off x="1470667" y="4509121"/>
            <a:ext cx="6156722" cy="1026598"/>
          </a:xfrm>
        </p:spPr>
        <p:txBody>
          <a:bodyPr>
            <a:normAutofit fontScale="32500" lnSpcReduction="20000"/>
          </a:bodyPr>
          <a:lstStyle/>
          <a:p>
            <a:endParaRPr lang="en-CA" dirty="0" smtClean="0"/>
          </a:p>
          <a:p>
            <a:endParaRPr lang="en-CA" dirty="0"/>
          </a:p>
          <a:p>
            <a:endParaRPr lang="en-CA" dirty="0" smtClean="0"/>
          </a:p>
          <a:p>
            <a:r>
              <a:rPr lang="en-CA" sz="1500"/>
              <a:t>May </a:t>
            </a:r>
            <a:r>
              <a:rPr lang="en-CA" sz="1500" smtClean="0"/>
              <a:t>9, </a:t>
            </a:r>
            <a:r>
              <a:rPr lang="en-CA" sz="1500" dirty="0"/>
              <a:t>2019</a:t>
            </a:r>
          </a:p>
          <a:p>
            <a:endParaRPr lang="en-CA" dirty="0" smtClean="0"/>
          </a:p>
          <a:p>
            <a:r>
              <a:rPr lang="en-CA" dirty="0" smtClean="0"/>
              <a:t>Kate Burnett-Isaacs, Ning Huang and Erwin Diewert</a:t>
            </a:r>
            <a:endParaRPr lang="en-CA" dirty="0"/>
          </a:p>
        </p:txBody>
      </p:sp>
    </p:spTree>
    <p:extLst>
      <p:ext uri="{BB962C8B-B14F-4D97-AF65-F5344CB8AC3E}">
        <p14:creationId xmlns:p14="http://schemas.microsoft.com/office/powerpoint/2010/main" val="3515139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79165"/>
            <a:ext cx="6426901" cy="531019"/>
          </a:xfrm>
        </p:spPr>
        <p:txBody>
          <a:bodyPr>
            <a:normAutofit/>
          </a:bodyPr>
          <a:lstStyle/>
          <a:p>
            <a:r>
              <a:rPr lang="en-CA" sz="1800" dirty="0"/>
              <a:t>Preliminary Results of Builder’s Model</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CA" dirty="0" smtClean="0"/>
                  <a:t>R</a:t>
                </a:r>
                <a:r>
                  <a:rPr lang="en-CA" baseline="30000" dirty="0" smtClean="0"/>
                  <a:t>2</a:t>
                </a:r>
                <a:r>
                  <a:rPr lang="en-CA" dirty="0" smtClean="0"/>
                  <a:t> value is 0.6751</a:t>
                </a:r>
              </a:p>
              <a:p>
                <a:r>
                  <a:rPr lang="fr-CA" dirty="0" smtClean="0"/>
                  <a:t>Most </a:t>
                </a:r>
                <a14:m>
                  <m:oMath xmlns:m="http://schemas.openxmlformats.org/officeDocument/2006/math">
                    <m:sSub>
                      <m:sSubPr>
                        <m:ctrlPr>
                          <a:rPr lang="fr-CA" i="1">
                            <a:latin typeface="Cambria Math" panose="02040503050406030204" pitchFamily="18" charset="0"/>
                          </a:rPr>
                        </m:ctrlPr>
                      </m:sSubPr>
                      <m:e>
                        <m:r>
                          <a:rPr lang="fr-CA" i="1">
                            <a:latin typeface="Cambria Math" panose="02040503050406030204" pitchFamily="18" charset="0"/>
                            <a:ea typeface="Cambria Math" panose="02040503050406030204" pitchFamily="18" charset="0"/>
                          </a:rPr>
                          <m:t>𝛼</m:t>
                        </m:r>
                      </m:e>
                      <m:sub>
                        <m:r>
                          <a:rPr lang="fr-CA" i="1">
                            <a:latin typeface="Cambria Math" panose="02040503050406030204" pitchFamily="18" charset="0"/>
                          </a:rPr>
                          <m:t>𝑡</m:t>
                        </m:r>
                      </m:sub>
                    </m:sSub>
                  </m:oMath>
                </a14:m>
                <a:r>
                  <a:rPr lang="en-CA" dirty="0" smtClean="0"/>
                  <a:t> values are negative</a:t>
                </a:r>
              </a:p>
              <a:p>
                <a14:m>
                  <m:oMath xmlns:m="http://schemas.openxmlformats.org/officeDocument/2006/math">
                    <m:r>
                      <a:rPr lang="fr-CA" i="1">
                        <a:latin typeface="Cambria Math" panose="02040503050406030204" pitchFamily="18" charset="0"/>
                        <a:ea typeface="Cambria Math" panose="02040503050406030204" pitchFamily="18" charset="0"/>
                      </a:rPr>
                      <m:t>𝛽</m:t>
                    </m:r>
                  </m:oMath>
                </a14:m>
                <a:r>
                  <a:rPr lang="en-CA" dirty="0" smtClean="0"/>
                  <a:t> is </a:t>
                </a:r>
                <a:r>
                  <a:rPr lang="en-CA" dirty="0" smtClean="0"/>
                  <a:t>5.03</a:t>
                </a:r>
              </a:p>
              <a:p>
                <a14:m>
                  <m:oMath xmlns:m="http://schemas.openxmlformats.org/officeDocument/2006/math">
                    <m:r>
                      <a:rPr lang="fr-CA" i="1">
                        <a:latin typeface="Cambria Math" panose="02040503050406030204" pitchFamily="18" charset="0"/>
                        <a:ea typeface="Cambria Math" panose="02040503050406030204" pitchFamily="18" charset="0"/>
                      </a:rPr>
                      <m:t>𝛽</m:t>
                    </m:r>
                  </m:oMath>
                </a14:m>
                <a:r>
                  <a:rPr lang="en-CA" dirty="0" smtClean="0"/>
                  <a:t> </a:t>
                </a:r>
                <a:r>
                  <a:rPr lang="en-CA" dirty="0"/>
                  <a:t>now represents a general quality adjustment to the structure </a:t>
                </a:r>
                <a:r>
                  <a:rPr lang="en-CA" dirty="0" smtClean="0"/>
                  <a:t>area</a:t>
                </a:r>
              </a:p>
              <a:p>
                <a:r>
                  <a:rPr lang="en-CA" dirty="0"/>
                  <a:t>Our assumption is that the model can account for almost all quality adjustment to the structure </a:t>
                </a:r>
                <a:r>
                  <a:rPr lang="en-CA" dirty="0" smtClean="0"/>
                  <a:t>implying </a:t>
                </a:r>
                <a14:m>
                  <m:oMath xmlns:m="http://schemas.openxmlformats.org/officeDocument/2006/math">
                    <m:r>
                      <a:rPr lang="fr-CA" i="1">
                        <a:latin typeface="Cambria Math" panose="02040503050406030204" pitchFamily="18" charset="0"/>
                        <a:ea typeface="Cambria Math" panose="02040503050406030204" pitchFamily="18" charset="0"/>
                      </a:rPr>
                      <m:t>𝛽</m:t>
                    </m:r>
                  </m:oMath>
                </a14:m>
                <a:r>
                  <a:rPr lang="en-CA" dirty="0" smtClean="0"/>
                  <a:t>=1</a:t>
                </a:r>
                <a:endParaRPr lang="en-CA"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32" t="-840"/>
                </a:stretch>
              </a:blipFill>
            </p:spPr>
            <p:txBody>
              <a:bodyPr/>
              <a:lstStyle/>
              <a:p>
                <a:r>
                  <a:rPr lang="en-CA">
                    <a:noFill/>
                  </a:rPr>
                  <a:t> </a:t>
                </a:r>
              </a:p>
            </p:txBody>
          </p:sp>
        </mc:Fallback>
      </mc:AlternateContent>
    </p:spTree>
    <p:extLst>
      <p:ext uri="{BB962C8B-B14F-4D97-AF65-F5344CB8AC3E}">
        <p14:creationId xmlns:p14="http://schemas.microsoft.com/office/powerpoint/2010/main" val="3369726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a:t>Determinants of Land Prices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CA" dirty="0" smtClean="0"/>
                  <a:t>Focus on determinants of land prices</a:t>
                </a:r>
              </a:p>
              <a:p>
                <a:r>
                  <a:rPr lang="en-CA" dirty="0" smtClean="0"/>
                  <a:t>Estimate a land value and assume </a:t>
                </a:r>
                <a14:m>
                  <m:oMath xmlns:m="http://schemas.openxmlformats.org/officeDocument/2006/math">
                    <m:r>
                      <a:rPr lang="fr-CA">
                        <a:latin typeface="Cambria Math" panose="02040503050406030204" pitchFamily="18" charset="0"/>
                      </a:rPr>
                      <m:t>𝛽</m:t>
                    </m:r>
                  </m:oMath>
                </a14:m>
                <a:r>
                  <a:rPr lang="en-CA" dirty="0" smtClean="0"/>
                  <a:t>=1:</a:t>
                </a:r>
              </a:p>
              <a:p>
                <a:pPr marL="0" indent="0">
                  <a:buNone/>
                </a:pPr>
                <a:endParaRPr lang="en-CA" dirty="0" smtClean="0"/>
              </a:p>
              <a:p>
                <a:pPr marL="257175" lvl="1" indent="0">
                  <a:buNone/>
                </a:pPr>
                <a14:m>
                  <m:oMathPara xmlns:m="http://schemas.openxmlformats.org/officeDocument/2006/math">
                    <m:oMathParaPr>
                      <m:jc m:val="centerGroup"/>
                    </m:oMathParaPr>
                    <m:oMath xmlns:m="http://schemas.openxmlformats.org/officeDocument/2006/math">
                      <m:sSub>
                        <m:sSubPr>
                          <m:ctrlPr>
                            <a:rPr lang="fr-CA" i="1">
                              <a:latin typeface="Cambria Math" panose="02040503050406030204" pitchFamily="18" charset="0"/>
                            </a:rPr>
                          </m:ctrlPr>
                        </m:sSubPr>
                        <m:e>
                          <m:r>
                            <a:rPr lang="fr-CA" b="0" i="1" smtClean="0">
                              <a:latin typeface="Cambria Math" panose="02040503050406030204" pitchFamily="18" charset="0"/>
                            </a:rPr>
                            <m:t>𝐿𝑉</m:t>
                          </m:r>
                        </m:e>
                        <m:sub>
                          <m:r>
                            <a:rPr lang="fr-CA" i="1">
                              <a:latin typeface="Cambria Math" panose="02040503050406030204" pitchFamily="18" charset="0"/>
                            </a:rPr>
                            <m:t>𝑡𝑛</m:t>
                          </m:r>
                        </m:sub>
                      </m:sSub>
                      <m:r>
                        <a:rPr lang="fr-CA" i="1">
                          <a:latin typeface="Cambria Math" panose="02040503050406030204" pitchFamily="18" charset="0"/>
                        </a:rPr>
                        <m:t>=</m:t>
                      </m:r>
                      <m:sSub>
                        <m:sSubPr>
                          <m:ctrlPr>
                            <a:rPr lang="fr-CA" i="1">
                              <a:latin typeface="Cambria Math" panose="02040503050406030204" pitchFamily="18" charset="0"/>
                            </a:rPr>
                          </m:ctrlPr>
                        </m:sSubPr>
                        <m:e>
                          <m:r>
                            <a:rPr lang="fr-CA" i="1">
                              <a:latin typeface="Cambria Math" panose="02040503050406030204" pitchFamily="18" charset="0"/>
                            </a:rPr>
                            <m:t>𝑃</m:t>
                          </m:r>
                        </m:e>
                        <m:sub>
                          <m:r>
                            <a:rPr lang="fr-CA" i="1">
                              <a:latin typeface="Cambria Math" panose="02040503050406030204" pitchFamily="18" charset="0"/>
                            </a:rPr>
                            <m:t>𝑡𝑛</m:t>
                          </m:r>
                        </m:sub>
                      </m:sSub>
                      <m:r>
                        <a:rPr lang="fr-CA" b="0" i="1" smtClean="0">
                          <a:latin typeface="Cambria Math" panose="02040503050406030204" pitchFamily="18" charset="0"/>
                        </a:rPr>
                        <m:t>−</m:t>
                      </m:r>
                      <m:sSup>
                        <m:sSupPr>
                          <m:ctrlPr>
                            <a:rPr lang="fr-CA" i="1">
                              <a:latin typeface="Cambria Math" panose="02040503050406030204" pitchFamily="18" charset="0"/>
                            </a:rPr>
                          </m:ctrlPr>
                        </m:sSupPr>
                        <m:e>
                          <m:sSub>
                            <m:sSubPr>
                              <m:ctrlPr>
                                <a:rPr lang="fr-CA" i="1">
                                  <a:latin typeface="Cambria Math" panose="02040503050406030204" pitchFamily="18" charset="0"/>
                                </a:rPr>
                              </m:ctrlPr>
                            </m:sSubPr>
                            <m:e>
                              <m:r>
                                <a:rPr lang="fr-CA" b="0" i="1" smtClean="0">
                                  <a:latin typeface="Cambria Math" panose="02040503050406030204" pitchFamily="18" charset="0"/>
                                </a:rPr>
                                <m:t>(1.33)</m:t>
                              </m:r>
                              <m:r>
                                <a:rPr lang="fr-CA" i="1">
                                  <a:latin typeface="Cambria Math" panose="02040503050406030204" pitchFamily="18" charset="0"/>
                                  <a:ea typeface="Cambria Math" panose="02040503050406030204" pitchFamily="18" charset="0"/>
                                </a:rPr>
                                <m:t>𝑃𝑆</m:t>
                              </m:r>
                            </m:e>
                            <m:sub>
                              <m:r>
                                <a:rPr lang="fr-CA" i="1">
                                  <a:latin typeface="Cambria Math" panose="02040503050406030204" pitchFamily="18" charset="0"/>
                                </a:rPr>
                                <m:t>𝑡</m:t>
                              </m:r>
                            </m:sub>
                          </m:sSub>
                          <m:r>
                            <a:rPr lang="fr-CA" i="1">
                              <a:latin typeface="Cambria Math" panose="02040503050406030204" pitchFamily="18" charset="0"/>
                            </a:rPr>
                            <m:t>(1−</m:t>
                          </m:r>
                          <m:r>
                            <a:rPr lang="fr-CA" b="0" i="1" smtClean="0">
                              <a:latin typeface="Cambria Math" panose="02040503050406030204" pitchFamily="18" charset="0"/>
                              <a:ea typeface="Cambria Math" panose="02040503050406030204" pitchFamily="18" charset="0"/>
                            </a:rPr>
                            <m:t>0.02</m:t>
                          </m:r>
                          <m:r>
                            <a:rPr lang="fr-CA" i="1">
                              <a:latin typeface="Cambria Math" panose="02040503050406030204" pitchFamily="18" charset="0"/>
                              <a:ea typeface="Cambria Math" panose="02040503050406030204" pitchFamily="18" charset="0"/>
                            </a:rPr>
                            <m:t>)</m:t>
                          </m:r>
                          <m:r>
                            <m:rPr>
                              <m:nor/>
                            </m:rPr>
                            <a:rPr lang="en-CA" dirty="0"/>
                            <m:t> </m:t>
                          </m:r>
                        </m:e>
                        <m:sup>
                          <m:sSub>
                            <m:sSubPr>
                              <m:ctrlPr>
                                <a:rPr lang="fr-CA" i="1">
                                  <a:latin typeface="Cambria Math" panose="02040503050406030204" pitchFamily="18" charset="0"/>
                                </a:rPr>
                              </m:ctrlPr>
                            </m:sSubPr>
                            <m:e>
                              <m:r>
                                <a:rPr lang="fr-CA" b="0" i="1" smtClean="0">
                                  <a:latin typeface="Cambria Math" panose="02040503050406030204" pitchFamily="18" charset="0"/>
                                </a:rPr>
                                <m:t>𝐴</m:t>
                              </m:r>
                            </m:e>
                            <m:sub>
                              <m:r>
                                <a:rPr lang="fr-CA" i="1">
                                  <a:latin typeface="Cambria Math" panose="02040503050406030204" pitchFamily="18" charset="0"/>
                                </a:rPr>
                                <m:t>𝑡𝑛</m:t>
                              </m:r>
                            </m:sub>
                          </m:sSub>
                        </m:sup>
                      </m:sSup>
                      <m:sSub>
                        <m:sSubPr>
                          <m:ctrlPr>
                            <a:rPr lang="fr-CA" i="1">
                              <a:latin typeface="Cambria Math" panose="02040503050406030204" pitchFamily="18" charset="0"/>
                            </a:rPr>
                          </m:ctrlPr>
                        </m:sSubPr>
                        <m:e>
                          <m:r>
                            <a:rPr lang="fr-CA" i="1">
                              <a:latin typeface="Cambria Math" panose="02040503050406030204" pitchFamily="18" charset="0"/>
                            </a:rPr>
                            <m:t>𝑆</m:t>
                          </m:r>
                        </m:e>
                        <m:sub>
                          <m:r>
                            <a:rPr lang="fr-CA" i="1">
                              <a:latin typeface="Cambria Math" panose="02040503050406030204" pitchFamily="18" charset="0"/>
                            </a:rPr>
                            <m:t>𝑡𝑛</m:t>
                          </m:r>
                        </m:sub>
                      </m:sSub>
                    </m:oMath>
                  </m:oMathPara>
                </a14:m>
                <a:endParaRPr lang="fr-CA" dirty="0"/>
              </a:p>
              <a:p>
                <a:endParaRPr lang="en-CA" dirty="0" smtClean="0"/>
              </a:p>
              <a:p>
                <a:r>
                  <a:rPr lang="en-CA" dirty="0" smtClean="0"/>
                  <a:t>Baseline model: </a:t>
                </a:r>
                <a14:m>
                  <m:oMath xmlns:m="http://schemas.openxmlformats.org/officeDocument/2006/math">
                    <m:sSub>
                      <m:sSubPr>
                        <m:ctrlPr>
                          <a:rPr lang="fr-CA" i="1">
                            <a:latin typeface="Cambria Math" panose="02040503050406030204" pitchFamily="18" charset="0"/>
                          </a:rPr>
                        </m:ctrlPr>
                      </m:sSubPr>
                      <m:e>
                        <m:r>
                          <a:rPr lang="fr-CA" i="1">
                            <a:latin typeface="Cambria Math" panose="02040503050406030204" pitchFamily="18" charset="0"/>
                          </a:rPr>
                          <m:t>𝐿𝑉</m:t>
                        </m:r>
                      </m:e>
                      <m:sub>
                        <m:r>
                          <a:rPr lang="fr-CA" i="1">
                            <a:latin typeface="Cambria Math" panose="02040503050406030204" pitchFamily="18" charset="0"/>
                          </a:rPr>
                          <m:t>𝑡𝑛</m:t>
                        </m:r>
                      </m:sub>
                    </m:sSub>
                    <m:r>
                      <a:rPr lang="fr-CA" i="1">
                        <a:latin typeface="Cambria Math" panose="02040503050406030204" pitchFamily="18" charset="0"/>
                      </a:rPr>
                      <m:t>=</m:t>
                    </m:r>
                    <m:sSub>
                      <m:sSubPr>
                        <m:ctrlPr>
                          <a:rPr lang="fr-CA" i="1">
                            <a:latin typeface="Cambria Math" panose="02040503050406030204" pitchFamily="18" charset="0"/>
                          </a:rPr>
                        </m:ctrlPr>
                      </m:sSubPr>
                      <m:e>
                        <m:r>
                          <a:rPr lang="fr-CA" i="1">
                            <a:latin typeface="Cambria Math" panose="02040503050406030204" pitchFamily="18" charset="0"/>
                            <a:ea typeface="Cambria Math" panose="02040503050406030204" pitchFamily="18" charset="0"/>
                          </a:rPr>
                          <m:t>𝛼</m:t>
                        </m:r>
                      </m:e>
                      <m:sub>
                        <m:r>
                          <a:rPr lang="fr-CA" i="1">
                            <a:latin typeface="Cambria Math" panose="02040503050406030204" pitchFamily="18" charset="0"/>
                          </a:rPr>
                          <m:t>𝑡</m:t>
                        </m:r>
                      </m:sub>
                    </m:sSub>
                    <m:f>
                      <m:fPr>
                        <m:ctrlPr>
                          <a:rPr lang="fr-CA" i="1">
                            <a:latin typeface="Cambria Math" panose="02040503050406030204" pitchFamily="18" charset="0"/>
                          </a:rPr>
                        </m:ctrlPr>
                      </m:fPr>
                      <m:num>
                        <m:sSub>
                          <m:sSubPr>
                            <m:ctrlPr>
                              <a:rPr lang="fr-CA" i="1">
                                <a:latin typeface="Cambria Math" panose="02040503050406030204" pitchFamily="18" charset="0"/>
                              </a:rPr>
                            </m:ctrlPr>
                          </m:sSubPr>
                          <m:e>
                            <m:r>
                              <a:rPr lang="fr-CA" i="1">
                                <a:latin typeface="Cambria Math" panose="02040503050406030204" pitchFamily="18" charset="0"/>
                              </a:rPr>
                              <m:t>𝐿</m:t>
                            </m:r>
                          </m:e>
                          <m:sub>
                            <m:r>
                              <a:rPr lang="fr-CA" i="1">
                                <a:latin typeface="Cambria Math" panose="02040503050406030204" pitchFamily="18" charset="0"/>
                              </a:rPr>
                              <m:t>𝑡𝑛</m:t>
                            </m:r>
                          </m:sub>
                        </m:sSub>
                      </m:num>
                      <m:den>
                        <m:sSub>
                          <m:sSubPr>
                            <m:ctrlPr>
                              <a:rPr lang="fr-CA" i="1">
                                <a:latin typeface="Cambria Math" panose="02040503050406030204" pitchFamily="18" charset="0"/>
                              </a:rPr>
                            </m:ctrlPr>
                          </m:sSubPr>
                          <m:e>
                            <m:r>
                              <a:rPr lang="fr-CA" i="1">
                                <a:latin typeface="Cambria Math" panose="02040503050406030204" pitchFamily="18" charset="0"/>
                              </a:rPr>
                              <m:t>𝑇𝑈</m:t>
                            </m:r>
                          </m:e>
                          <m:sub>
                            <m:r>
                              <a:rPr lang="fr-CA" i="1">
                                <a:latin typeface="Cambria Math" panose="02040503050406030204" pitchFamily="18" charset="0"/>
                              </a:rPr>
                              <m:t>𝑡𝑛</m:t>
                            </m:r>
                          </m:sub>
                        </m:sSub>
                      </m:den>
                    </m:f>
                  </m:oMath>
                </a14:m>
                <a:endParaRPr lang="en-CA"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232" t="-840"/>
                </a:stretch>
              </a:blipFill>
            </p:spPr>
            <p:txBody>
              <a:bodyPr/>
              <a:lstStyle/>
              <a:p>
                <a:r>
                  <a:rPr lang="en-CA">
                    <a:noFill/>
                  </a:rPr>
                  <a:t> </a:t>
                </a:r>
              </a:p>
            </p:txBody>
          </p:sp>
        </mc:Fallback>
      </mc:AlternateContent>
    </p:spTree>
    <p:extLst>
      <p:ext uri="{BB962C8B-B14F-4D97-AF65-F5344CB8AC3E}">
        <p14:creationId xmlns:p14="http://schemas.microsoft.com/office/powerpoint/2010/main" val="3047875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Determinants of Land Prices</a:t>
            </a:r>
            <a:endParaRPr lang="en-CA"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7062521"/>
              </p:ext>
            </p:extLst>
          </p:nvPr>
        </p:nvGraphicFramePr>
        <p:xfrm>
          <a:off x="628650" y="2459521"/>
          <a:ext cx="8166088" cy="3363245"/>
        </p:xfrm>
        <a:graphic>
          <a:graphicData uri="http://schemas.openxmlformats.org/drawingml/2006/table">
            <a:tbl>
              <a:tblPr firstRow="1" bandRow="1">
                <a:tableStyleId>{72833802-FEF1-4C79-8D5D-14CF1EAF98D9}</a:tableStyleId>
              </a:tblPr>
              <a:tblGrid>
                <a:gridCol w="612458"/>
                <a:gridCol w="3660458"/>
                <a:gridCol w="915670"/>
                <a:gridCol w="1490345"/>
                <a:gridCol w="1487157"/>
              </a:tblGrid>
              <a:tr h="233438">
                <a:tc>
                  <a:txBody>
                    <a:bodyPr/>
                    <a:lstStyle/>
                    <a:p>
                      <a:r>
                        <a:rPr lang="en-CA" sz="1200" u="none" kern="1200" dirty="0" smtClean="0">
                          <a:solidFill>
                            <a:schemeClr val="tx1"/>
                          </a:solidFill>
                          <a:latin typeface="Arial MT Std" panose="020B0402020200020204" pitchFamily="34" charset="0"/>
                          <a:ea typeface="+mj-ea"/>
                          <a:cs typeface="+mj-cs"/>
                        </a:rPr>
                        <a:t>Model</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Additional Variables</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R-Squared</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Log Likelihood (LL)</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Improvement in LL</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r>
              <a:tr h="276668">
                <a:tc>
                  <a:txBody>
                    <a:bodyPr/>
                    <a:lstStyle/>
                    <a:p>
                      <a:r>
                        <a:rPr lang="en-CA" sz="1200" u="none" kern="1200" dirty="0" smtClean="0">
                          <a:solidFill>
                            <a:schemeClr val="tx1"/>
                          </a:solidFill>
                          <a:latin typeface="Arial MT Std" panose="020B0402020200020204" pitchFamily="34" charset="0"/>
                          <a:ea typeface="+mj-ea"/>
                          <a:cs typeface="+mj-cs"/>
                        </a:rPr>
                        <a:t>1</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Baseline</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-0.6891</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-127456</a:t>
                      </a:r>
                    </a:p>
                  </a:txBody>
                  <a:tcPr marL="7144" marR="7144" marT="7144" marB="0" anchor="b"/>
                </a:tc>
                <a:tc>
                  <a:txBody>
                    <a:bodyPr/>
                    <a:lstStyle/>
                    <a:p>
                      <a:pPr algn="l" fontAlgn="b"/>
                      <a:endParaRPr lang="en-CA" sz="1200" u="none" kern="1200">
                        <a:solidFill>
                          <a:schemeClr val="tx1"/>
                        </a:solidFill>
                        <a:latin typeface="Arial MT Std" panose="020B0402020200020204" pitchFamily="34" charset="0"/>
                        <a:ea typeface="+mj-ea"/>
                        <a:cs typeface="+mj-cs"/>
                      </a:endParaRPr>
                    </a:p>
                  </a:txBody>
                  <a:tcPr marL="7144" marR="7144" marT="7144" marB="0" anchor="b"/>
                </a:tc>
              </a:tr>
              <a:tr h="462915">
                <a:tc>
                  <a:txBody>
                    <a:bodyPr/>
                    <a:lstStyle/>
                    <a:p>
                      <a:r>
                        <a:rPr lang="en-CA" sz="1200" u="none" kern="1200" dirty="0" smtClean="0">
                          <a:solidFill>
                            <a:schemeClr val="tx1"/>
                          </a:solidFill>
                          <a:latin typeface="Arial MT Std" panose="020B0402020200020204" pitchFamily="34" charset="0"/>
                          <a:ea typeface="+mj-ea"/>
                          <a:cs typeface="+mj-cs"/>
                        </a:rPr>
                        <a:t>2</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Forward Sortation Area dummy variables</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0.0957</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-124339</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3117</a:t>
                      </a:r>
                    </a:p>
                  </a:txBody>
                  <a:tcPr marL="7144" marR="7144" marT="7144" marB="0" anchor="b"/>
                </a:tc>
              </a:tr>
              <a:tr h="462915">
                <a:tc>
                  <a:txBody>
                    <a:bodyPr/>
                    <a:lstStyle/>
                    <a:p>
                      <a:r>
                        <a:rPr lang="en-CA" sz="1200" u="none" kern="1200" dirty="0" smtClean="0">
                          <a:solidFill>
                            <a:schemeClr val="tx1"/>
                          </a:solidFill>
                          <a:latin typeface="Arial MT Std" panose="020B0402020200020204" pitchFamily="34" charset="0"/>
                          <a:ea typeface="+mj-ea"/>
                          <a:cs typeface="+mj-cs"/>
                        </a:rPr>
                        <a:t>3</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Land proportional to size of unit</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-0.0938</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-125288</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-949</a:t>
                      </a:r>
                    </a:p>
                  </a:txBody>
                  <a:tcPr marL="7144" marR="7144" marT="7144" marB="0" anchor="b"/>
                </a:tc>
              </a:tr>
              <a:tr h="462915">
                <a:tc>
                  <a:txBody>
                    <a:bodyPr/>
                    <a:lstStyle/>
                    <a:p>
                      <a:r>
                        <a:rPr lang="en-CA" sz="1200" u="none" kern="1200" dirty="0" smtClean="0">
                          <a:solidFill>
                            <a:schemeClr val="tx1"/>
                          </a:solidFill>
                          <a:latin typeface="Arial MT Std" panose="020B0402020200020204" pitchFamily="34" charset="0"/>
                          <a:ea typeface="+mj-ea"/>
                          <a:cs typeface="+mj-cs"/>
                        </a:rPr>
                        <a:t>4</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Weighted average of land imputation methods</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0.1021</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-124304</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984</a:t>
                      </a:r>
                    </a:p>
                  </a:txBody>
                  <a:tcPr marL="7144" marR="7144" marT="7144" marB="0" anchor="b"/>
                </a:tc>
              </a:tr>
              <a:tr h="280511">
                <a:tc>
                  <a:txBody>
                    <a:bodyPr/>
                    <a:lstStyle/>
                    <a:p>
                      <a:r>
                        <a:rPr lang="en-CA" sz="1200" u="none" kern="1200" dirty="0" smtClean="0">
                          <a:solidFill>
                            <a:schemeClr val="tx1"/>
                          </a:solidFill>
                          <a:latin typeface="Arial MT Std" panose="020B0402020200020204" pitchFamily="34" charset="0"/>
                          <a:ea typeface="+mj-ea"/>
                          <a:cs typeface="+mj-cs"/>
                        </a:rPr>
                        <a:t>5</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Height of unit</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0.1901</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-123789</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515</a:t>
                      </a:r>
                    </a:p>
                  </a:txBody>
                  <a:tcPr marL="7144" marR="7144" marT="7144" marB="0" anchor="b"/>
                </a:tc>
              </a:tr>
              <a:tr h="462915">
                <a:tc>
                  <a:txBody>
                    <a:bodyPr/>
                    <a:lstStyle/>
                    <a:p>
                      <a:r>
                        <a:rPr lang="en-CA" sz="1200" u="none" kern="1200" dirty="0" smtClean="0">
                          <a:solidFill>
                            <a:schemeClr val="tx1"/>
                          </a:solidFill>
                          <a:latin typeface="Arial MT Std" panose="020B0402020200020204" pitchFamily="34" charset="0"/>
                          <a:ea typeface="+mj-ea"/>
                          <a:cs typeface="+mj-cs"/>
                        </a:rPr>
                        <a:t>6</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Number of units in the building</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0.2935</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-123108</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681</a:t>
                      </a:r>
                    </a:p>
                  </a:txBody>
                  <a:tcPr marL="7144" marR="7144" marT="7144" marB="0" anchor="b"/>
                </a:tc>
              </a:tr>
              <a:tr h="462915">
                <a:tc>
                  <a:txBody>
                    <a:bodyPr/>
                    <a:lstStyle/>
                    <a:p>
                      <a:r>
                        <a:rPr lang="en-CA" sz="1200" u="none" kern="1200" dirty="0" smtClean="0">
                          <a:solidFill>
                            <a:schemeClr val="tx1"/>
                          </a:solidFill>
                          <a:latin typeface="Arial MT Std" panose="020B0402020200020204" pitchFamily="34" charset="0"/>
                          <a:ea typeface="+mj-ea"/>
                          <a:cs typeface="+mj-cs"/>
                        </a:rPr>
                        <a:t>7</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Building height dummy variables</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0.3608</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dirty="0">
                          <a:solidFill>
                            <a:schemeClr val="tx1"/>
                          </a:solidFill>
                          <a:latin typeface="Arial MT Std" panose="020B0402020200020204" pitchFamily="34" charset="0"/>
                          <a:ea typeface="+mj-ea"/>
                          <a:cs typeface="+mj-cs"/>
                        </a:rPr>
                        <a:t>-122608</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500</a:t>
                      </a:r>
                    </a:p>
                  </a:txBody>
                  <a:tcPr marL="7144" marR="7144" marT="7144" marB="0" anchor="b"/>
                </a:tc>
              </a:tr>
              <a:tr h="257175">
                <a:tc>
                  <a:txBody>
                    <a:bodyPr/>
                    <a:lstStyle/>
                    <a:p>
                      <a:r>
                        <a:rPr lang="en-CA" sz="1200" u="none" kern="1200" dirty="0" smtClean="0">
                          <a:solidFill>
                            <a:schemeClr val="tx1"/>
                          </a:solidFill>
                          <a:latin typeface="Arial MT Std" panose="020B0402020200020204" pitchFamily="34" charset="0"/>
                          <a:ea typeface="+mj-ea"/>
                          <a:cs typeface="+mj-cs"/>
                        </a:rPr>
                        <a:t>8</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200" u="none" kern="1200" dirty="0" smtClean="0">
                          <a:solidFill>
                            <a:schemeClr val="tx1"/>
                          </a:solidFill>
                          <a:latin typeface="Arial MT Std" panose="020B0402020200020204" pitchFamily="34" charset="0"/>
                          <a:ea typeface="+mj-ea"/>
                          <a:cs typeface="+mj-cs"/>
                        </a:rPr>
                        <a:t>Excess land dummy variables</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a:r>
                        <a:rPr lang="en-CA" sz="1200" u="none" kern="1200" dirty="0" smtClean="0">
                          <a:solidFill>
                            <a:schemeClr val="tx1"/>
                          </a:solidFill>
                          <a:latin typeface="Arial MT Std" panose="020B0402020200020204" pitchFamily="34" charset="0"/>
                          <a:ea typeface="+mj-ea"/>
                          <a:cs typeface="+mj-cs"/>
                        </a:rPr>
                        <a:t>0.6244</a:t>
                      </a:r>
                      <a:endParaRPr lang="en-CA" sz="12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200" u="none" kern="1200">
                          <a:solidFill>
                            <a:schemeClr val="tx1"/>
                          </a:solidFill>
                          <a:latin typeface="Arial MT Std" panose="020B0402020200020204" pitchFamily="34" charset="0"/>
                          <a:ea typeface="+mj-ea"/>
                          <a:cs typeface="+mj-cs"/>
                        </a:rPr>
                        <a:t>-119956</a:t>
                      </a:r>
                    </a:p>
                  </a:txBody>
                  <a:tcPr marL="7144" marR="7144" marT="7144" marB="0" anchor="b"/>
                </a:tc>
                <a:tc>
                  <a:txBody>
                    <a:bodyPr/>
                    <a:lstStyle/>
                    <a:p>
                      <a:pPr algn="r" fontAlgn="b"/>
                      <a:r>
                        <a:rPr lang="en-CA" sz="1200" u="none" kern="1200" dirty="0">
                          <a:solidFill>
                            <a:schemeClr val="tx1"/>
                          </a:solidFill>
                          <a:latin typeface="Arial MT Std" panose="020B0402020200020204" pitchFamily="34" charset="0"/>
                          <a:ea typeface="+mj-ea"/>
                          <a:cs typeface="+mj-cs"/>
                        </a:rPr>
                        <a:t>2652</a:t>
                      </a:r>
                    </a:p>
                  </a:txBody>
                  <a:tcPr marL="7144" marR="7144" marT="7144" marB="0" anchor="b"/>
                </a:tc>
              </a:tr>
            </a:tbl>
          </a:graphicData>
        </a:graphic>
      </p:graphicFrame>
    </p:spTree>
    <p:extLst>
      <p:ext uri="{BB962C8B-B14F-4D97-AF65-F5344CB8AC3E}">
        <p14:creationId xmlns:p14="http://schemas.microsoft.com/office/powerpoint/2010/main" val="2695968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695" y="1573115"/>
            <a:ext cx="6265069" cy="531019"/>
          </a:xfrm>
        </p:spPr>
        <p:txBody>
          <a:bodyPr>
            <a:normAutofit/>
          </a:bodyPr>
          <a:lstStyle/>
          <a:p>
            <a:r>
              <a:rPr lang="en-CA" sz="1800" dirty="0" smtClean="0"/>
              <a:t>Adding Structure to Builder’s Model</a:t>
            </a:r>
            <a:endParaRPr lang="en-CA" sz="1800" dirty="0"/>
          </a:p>
        </p:txBody>
      </p:sp>
      <mc:AlternateContent xmlns:mc="http://schemas.openxmlformats.org/markup-compatibility/2006">
        <mc:Choice xmlns:a14="http://schemas.microsoft.com/office/drawing/2010/main" Requires="a14">
          <p:sp>
            <p:nvSpPr>
              <p:cNvPr id="3" name="Rectangle 2"/>
              <p:cNvSpPr/>
              <p:nvPr/>
            </p:nvSpPr>
            <p:spPr>
              <a:xfrm>
                <a:off x="800640" y="2347344"/>
                <a:ext cx="7668247" cy="3088153"/>
              </a:xfrm>
              <a:prstGeom prst="rect">
                <a:avLst/>
              </a:prstGeom>
            </p:spPr>
            <p:txBody>
              <a:bodyPr wrap="square">
                <a:spAutoFit/>
              </a:bodyPr>
              <a:lstStyle/>
              <a:p>
                <a:pPr>
                  <a:lnSpc>
                    <a:spcPct val="115000"/>
                  </a:lnSpc>
                  <a:spcAft>
                    <a:spcPts val="750"/>
                  </a:spcAft>
                </a:pPr>
                <a14:m>
                  <m:oMathPara xmlns:m="http://schemas.openxmlformats.org/officeDocument/2006/math">
                    <m:oMathParaPr>
                      <m:jc m:val="centerGroup"/>
                    </m:oMathParaPr>
                    <m:oMath xmlns:m="http://schemas.openxmlformats.org/officeDocument/2006/math">
                      <m:sSub>
                        <m:sSubPr>
                          <m:ctrlPr>
                            <a:rPr lang="en-CA" i="1" smtClean="0">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𝑃</m:t>
                          </m:r>
                        </m:e>
                        <m:sub>
                          <m:r>
                            <a:rPr lang="en-CA"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𝑡𝑛</m:t>
                          </m:r>
                        </m:sub>
                      </m:sSub>
                      <m:r>
                        <a:rPr lang="fr-CA">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𝛼</m:t>
                          </m:r>
                        </m:e>
                        <m:sub>
                          <m:r>
                            <a:rPr lang="en-CA" i="1">
                              <a:latin typeface="Cambria Math" panose="02040503050406030204" pitchFamily="18" charset="0"/>
                              <a:ea typeface="Times New Roman" panose="02020603050405020304" pitchFamily="18" charset="0"/>
                              <a:cs typeface="Times New Roman" panose="02020603050405020304" pitchFamily="18" charset="0"/>
                            </a:rPr>
                            <m:t>𝑡</m:t>
                          </m:r>
                        </m:sub>
                      </m:sSub>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i="1">
                                  <a:latin typeface="Cambria Math" panose="02040503050406030204" pitchFamily="18" charset="0"/>
                                  <a:ea typeface="Times New Roman" panose="02020603050405020304" pitchFamily="18" charset="0"/>
                                  <a:cs typeface="Times New Roman" panose="02020603050405020304" pitchFamily="18" charset="0"/>
                                </a:rPr>
                              </m:ctrlPr>
                            </m:naryPr>
                            <m:sub>
                              <m:r>
                                <a:rPr lang="en-CA" i="1">
                                  <a:latin typeface="Cambria Math" panose="02040503050406030204" pitchFamily="18" charset="0"/>
                                  <a:ea typeface="Times New Roman" panose="02020603050405020304" pitchFamily="18" charset="0"/>
                                  <a:cs typeface="Times New Roman" panose="02020603050405020304" pitchFamily="18" charset="0"/>
                                </a:rPr>
                                <m:t>𝑖</m:t>
                              </m:r>
                              <m:r>
                                <a:rPr lang="fr-CA">
                                  <a:latin typeface="Cambria Math" panose="02040503050406030204" pitchFamily="18" charset="0"/>
                                  <a:ea typeface="Times New Roman" panose="02020603050405020304" pitchFamily="18" charset="0"/>
                                  <a:cs typeface="Times New Roman" panose="02020603050405020304" pitchFamily="18" charset="0"/>
                                </a:rPr>
                                <m:t>=1</m:t>
                              </m:r>
                            </m:sub>
                            <m:sup>
                              <m:r>
                                <a:rPr lang="fr-CA">
                                  <a:latin typeface="Cambria Math" panose="02040503050406030204" pitchFamily="18" charset="0"/>
                                  <a:ea typeface="Times New Roman" panose="02020603050405020304" pitchFamily="18" charset="0"/>
                                  <a:cs typeface="Times New Roman" panose="02020603050405020304" pitchFamily="18" charset="0"/>
                                </a:rPr>
                                <m:t>23</m:t>
                              </m:r>
                            </m:sup>
                            <m:e>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𝜃</m:t>
                                  </m:r>
                                </m:e>
                                <m:sub>
                                  <m:r>
                                    <a:rPr lang="en-CA" i="1">
                                      <a:latin typeface="Cambria Math" panose="02040503050406030204" pitchFamily="18" charset="0"/>
                                      <a:ea typeface="Times New Roman" panose="02020603050405020304" pitchFamily="18" charset="0"/>
                                      <a:cs typeface="Times New Roman" panose="02020603050405020304" pitchFamily="18" charset="0"/>
                                    </a:rPr>
                                    <m:t>𝑖</m:t>
                                  </m:r>
                                </m:sub>
                              </m:sSub>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𝐹𝑆𝐴</m:t>
                                  </m:r>
                                </m:e>
                                <m:sub>
                                  <m:r>
                                    <a:rPr lang="en-CA" i="1">
                                      <a:latin typeface="Cambria Math" panose="02040503050406030204" pitchFamily="18" charset="0"/>
                                      <a:ea typeface="Times New Roman" panose="02020603050405020304" pitchFamily="18" charset="0"/>
                                      <a:cs typeface="Times New Roman" panose="02020603050405020304" pitchFamily="18" charset="0"/>
                                    </a:rPr>
                                    <m:t>𝑡𝑛</m:t>
                                  </m:r>
                                  <m:r>
                                    <a:rPr lang="fr-CA">
                                      <a:latin typeface="Cambria Math" panose="02040503050406030204" pitchFamily="18" charset="0"/>
                                      <a:ea typeface="Times New Roman" panose="02020603050405020304" pitchFamily="18" charset="0"/>
                                      <a:cs typeface="Times New Roman" panose="02020603050405020304" pitchFamily="18" charset="0"/>
                                    </a:rPr>
                                    <m:t>,</m:t>
                                  </m:r>
                                  <m:r>
                                    <a:rPr lang="en-CA" i="1">
                                      <a:latin typeface="Cambria Math" panose="02040503050406030204" pitchFamily="18" charset="0"/>
                                      <a:ea typeface="Times New Roman" panose="02020603050405020304" pitchFamily="18" charset="0"/>
                                      <a:cs typeface="Times New Roman" panose="02020603050405020304" pitchFamily="18" charset="0"/>
                                    </a:rPr>
                                    <m:t>𝑖</m:t>
                                  </m:r>
                                </m:sub>
                              </m:sSub>
                              <m:r>
                                <a:rPr lang="fr-CA" i="1">
                                  <a:latin typeface="Cambria Math" panose="02040503050406030204" pitchFamily="18" charset="0"/>
                                  <a:ea typeface="Times New Roman" panose="02020603050405020304" pitchFamily="18" charset="0"/>
                                  <a:cs typeface="Times New Roman" panose="02020603050405020304" pitchFamily="18" charset="0"/>
                                </a:rPr>
                                <m:t> </m:t>
                              </m:r>
                            </m:e>
                          </m:nary>
                        </m:e>
                      </m:d>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r>
                            <a:rPr lang="fr-CA">
                              <a:latin typeface="Cambria Math" panose="02040503050406030204" pitchFamily="18" charset="0"/>
                              <a:ea typeface="Times New Roman" panose="02020603050405020304" pitchFamily="18" charset="0"/>
                              <a:cs typeface="Times New Roman" panose="02020603050405020304" pitchFamily="18" charset="0"/>
                            </a:rPr>
                            <m:t>1+</m:t>
                          </m:r>
                          <m:r>
                            <a:rPr lang="en-CA" i="1">
                              <a:latin typeface="Cambria Math" panose="02040503050406030204" pitchFamily="18" charset="0"/>
                              <a:ea typeface="Times New Roman" panose="02020603050405020304" pitchFamily="18" charset="0"/>
                              <a:cs typeface="Times New Roman" panose="02020603050405020304" pitchFamily="18" charset="0"/>
                            </a:rPr>
                            <m:t>𝛾</m:t>
                          </m:r>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𝐻</m:t>
                                  </m:r>
                                </m:e>
                                <m:sub>
                                  <m:r>
                                    <a:rPr lang="en-CA" i="1">
                                      <a:latin typeface="Cambria Math" panose="02040503050406030204" pitchFamily="18" charset="0"/>
                                      <a:ea typeface="Times New Roman" panose="02020603050405020304" pitchFamily="18" charset="0"/>
                                      <a:cs typeface="Times New Roman" panose="02020603050405020304" pitchFamily="18" charset="0"/>
                                    </a:rPr>
                                    <m:t>𝑡𝑛</m:t>
                                  </m:r>
                                </m:sub>
                              </m:sSub>
                              <m:r>
                                <a:rPr lang="fr-CA" i="1">
                                  <a:latin typeface="Cambria Math" panose="02040503050406030204" pitchFamily="18" charset="0"/>
                                  <a:ea typeface="Times New Roman" panose="02020603050405020304" pitchFamily="18" charset="0"/>
                                  <a:cs typeface="Times New Roman" panose="02020603050405020304" pitchFamily="18" charset="0"/>
                                </a:rPr>
                                <m:t>−</m:t>
                              </m:r>
                              <m:r>
                                <a:rPr lang="fr-CA">
                                  <a:latin typeface="Cambria Math" panose="02040503050406030204" pitchFamily="18" charset="0"/>
                                  <a:ea typeface="Times New Roman" panose="02020603050405020304" pitchFamily="18" charset="0"/>
                                  <a:cs typeface="Times New Roman" panose="02020603050405020304" pitchFamily="18" charset="0"/>
                                </a:rPr>
                                <m:t>1</m:t>
                              </m:r>
                            </m:e>
                          </m:d>
                        </m:e>
                      </m:d>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r>
                            <a:rPr lang="fr-CA">
                              <a:latin typeface="Cambria Math" panose="02040503050406030204" pitchFamily="18" charset="0"/>
                              <a:ea typeface="Times New Roman" panose="02020603050405020304" pitchFamily="18" charset="0"/>
                              <a:cs typeface="Times New Roman" panose="02020603050405020304" pitchFamily="18" charset="0"/>
                            </a:rPr>
                            <m:t>1+</m:t>
                          </m:r>
                          <m:r>
                            <a:rPr lang="en-CA" i="1">
                              <a:latin typeface="Cambria Math" panose="02040503050406030204" pitchFamily="18" charset="0"/>
                              <a:ea typeface="Times New Roman" panose="02020603050405020304" pitchFamily="18" charset="0"/>
                              <a:cs typeface="Times New Roman" panose="02020603050405020304" pitchFamily="18" charset="0"/>
                            </a:rPr>
                            <m:t>𝜔</m:t>
                          </m:r>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𝑇𝑈</m:t>
                                  </m:r>
                                </m:e>
                                <m:sub>
                                  <m:r>
                                    <a:rPr lang="en-CA" i="1">
                                      <a:latin typeface="Cambria Math" panose="02040503050406030204" pitchFamily="18" charset="0"/>
                                      <a:ea typeface="Times New Roman" panose="02020603050405020304" pitchFamily="18" charset="0"/>
                                      <a:cs typeface="Times New Roman" panose="02020603050405020304" pitchFamily="18" charset="0"/>
                                    </a:rPr>
                                    <m:t>𝑡𝑛</m:t>
                                  </m:r>
                                </m:sub>
                              </m:sSub>
                              <m:r>
                                <a:rPr lang="fr-CA" i="1">
                                  <a:latin typeface="Cambria Math" panose="02040503050406030204" pitchFamily="18" charset="0"/>
                                  <a:ea typeface="Times New Roman" panose="02020603050405020304" pitchFamily="18" charset="0"/>
                                  <a:cs typeface="Times New Roman" panose="02020603050405020304" pitchFamily="18" charset="0"/>
                                </a:rPr>
                                <m:t>−</m:t>
                              </m:r>
                              <m:r>
                                <a:rPr lang="fr-CA">
                                  <a:latin typeface="Cambria Math" panose="02040503050406030204" pitchFamily="18" charset="0"/>
                                  <a:ea typeface="Times New Roman" panose="02020603050405020304" pitchFamily="18" charset="0"/>
                                  <a:cs typeface="Times New Roman" panose="02020603050405020304" pitchFamily="18" charset="0"/>
                                </a:rPr>
                                <m:t>9</m:t>
                              </m:r>
                            </m:e>
                          </m:d>
                        </m:e>
                      </m:d>
                    </m:oMath>
                  </m:oMathPara>
                </a14:m>
                <a:endParaRPr lang="fr-CA" i="1" dirty="0">
                  <a:latin typeface="Cambria Math" panose="02040503050406030204" pitchFamily="18" charset="0"/>
                  <a:ea typeface="Times New Roman" panose="02020603050405020304" pitchFamily="18" charset="0"/>
                  <a:cs typeface="Times New Roman" panose="02020603050405020304" pitchFamily="18" charset="0"/>
                </a:endParaRPr>
              </a:p>
              <a:p>
                <a:pPr>
                  <a:lnSpc>
                    <a:spcPct val="115000"/>
                  </a:lnSpc>
                  <a:spcAft>
                    <a:spcPts val="750"/>
                  </a:spcAft>
                </a:pPr>
                <a14:m>
                  <m:oMathPara xmlns:m="http://schemas.openxmlformats.org/officeDocument/2006/math">
                    <m:oMathParaPr>
                      <m:jc m:val="centerGroup"/>
                    </m:oMathParaPr>
                    <m:oMath xmlns:m="http://schemas.openxmlformats.org/officeDocument/2006/math">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i="1">
                                  <a:latin typeface="Cambria Math" panose="02040503050406030204" pitchFamily="18" charset="0"/>
                                  <a:ea typeface="Times New Roman" panose="02020603050405020304" pitchFamily="18" charset="0"/>
                                  <a:cs typeface="Times New Roman" panose="02020603050405020304" pitchFamily="18" charset="0"/>
                                </a:rPr>
                              </m:ctrlPr>
                            </m:naryPr>
                            <m:sub>
                              <m:r>
                                <a:rPr lang="en-CA" i="1">
                                  <a:latin typeface="Cambria Math" panose="02040503050406030204" pitchFamily="18" charset="0"/>
                                  <a:ea typeface="Times New Roman" panose="02020603050405020304" pitchFamily="18" charset="0"/>
                                  <a:cs typeface="Times New Roman" panose="02020603050405020304" pitchFamily="18" charset="0"/>
                                </a:rPr>
                                <m:t>𝑗</m:t>
                              </m:r>
                              <m:r>
                                <a:rPr lang="fr-CA">
                                  <a:latin typeface="Cambria Math" panose="02040503050406030204" pitchFamily="18" charset="0"/>
                                  <a:ea typeface="Times New Roman" panose="02020603050405020304" pitchFamily="18" charset="0"/>
                                  <a:cs typeface="Times New Roman" panose="02020603050405020304" pitchFamily="18" charset="0"/>
                                </a:rPr>
                                <m:t>=1</m:t>
                              </m:r>
                            </m:sub>
                            <m:sup>
                              <m:r>
                                <a:rPr lang="fr-CA">
                                  <a:latin typeface="Cambria Math" panose="02040503050406030204" pitchFamily="18" charset="0"/>
                                  <a:ea typeface="Times New Roman" panose="02020603050405020304" pitchFamily="18" charset="0"/>
                                  <a:cs typeface="Times New Roman" panose="02020603050405020304" pitchFamily="18" charset="0"/>
                                </a:rPr>
                                <m:t>4</m:t>
                              </m:r>
                            </m:sup>
                            <m:e>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𝜗</m:t>
                                  </m:r>
                                </m:e>
                                <m:sub>
                                  <m:r>
                                    <a:rPr lang="en-CA" i="1">
                                      <a:latin typeface="Cambria Math" panose="02040503050406030204" pitchFamily="18" charset="0"/>
                                      <a:ea typeface="Times New Roman" panose="02020603050405020304" pitchFamily="18" charset="0"/>
                                      <a:cs typeface="Times New Roman" panose="02020603050405020304" pitchFamily="18" charset="0"/>
                                    </a:rPr>
                                    <m:t>𝑗</m:t>
                                  </m:r>
                                </m:sub>
                              </m:sSub>
                              <m:sSub>
                                <m:sSubPr>
                                  <m:ctrlPr>
                                    <a:rPr lang="en-CA" i="1">
                                      <a:latin typeface="Cambria Math" panose="02040503050406030204" pitchFamily="18" charset="0"/>
                                      <a:ea typeface="Times New Roman" panose="02020603050405020304" pitchFamily="18" charset="0"/>
                                      <a:cs typeface="Times New Roman" panose="02020603050405020304" pitchFamily="18" charset="0"/>
                                    </a:rPr>
                                  </m:ctrlPr>
                                </m:sSubPr>
                                <m:e>
                                  <m:r>
                                    <a:rPr lang="en-CA" i="1">
                                      <a:latin typeface="Cambria Math" panose="02040503050406030204" pitchFamily="18" charset="0"/>
                                      <a:ea typeface="Times New Roman" panose="02020603050405020304" pitchFamily="18" charset="0"/>
                                      <a:cs typeface="Times New Roman" panose="02020603050405020304" pitchFamily="18" charset="0"/>
                                    </a:rPr>
                                    <m:t>𝑇𝐻</m:t>
                                  </m:r>
                                </m:e>
                                <m:sub>
                                  <m:r>
                                    <a:rPr lang="en-CA" i="1">
                                      <a:latin typeface="Cambria Math" panose="02040503050406030204" pitchFamily="18" charset="0"/>
                                      <a:ea typeface="Times New Roman" panose="02020603050405020304" pitchFamily="18" charset="0"/>
                                      <a:cs typeface="Times New Roman" panose="02020603050405020304" pitchFamily="18" charset="0"/>
                                    </a:rPr>
                                    <m:t>𝑡𝑛</m:t>
                                  </m:r>
                                  <m:r>
                                    <a:rPr lang="fr-CA">
                                      <a:latin typeface="Cambria Math" panose="02040503050406030204" pitchFamily="18" charset="0"/>
                                      <a:ea typeface="Times New Roman" panose="02020603050405020304" pitchFamily="18" charset="0"/>
                                      <a:cs typeface="Times New Roman" panose="02020603050405020304" pitchFamily="18" charset="0"/>
                                    </a:rPr>
                                    <m:t>,</m:t>
                                  </m:r>
                                  <m:r>
                                    <a:rPr lang="en-CA" i="1">
                                      <a:latin typeface="Cambria Math" panose="02040503050406030204" pitchFamily="18" charset="0"/>
                                      <a:ea typeface="Times New Roman" panose="02020603050405020304" pitchFamily="18" charset="0"/>
                                      <a:cs typeface="Times New Roman" panose="02020603050405020304" pitchFamily="18" charset="0"/>
                                    </a:rPr>
                                    <m:t>𝑗</m:t>
                                  </m:r>
                                </m:sub>
                              </m:sSub>
                            </m:e>
                          </m:nary>
                        </m:e>
                      </m:d>
                      <m:d>
                        <m:dPr>
                          <m:ctrlPr>
                            <a:rPr lang="en-CA" i="1">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i="1">
                                  <a:latin typeface="Cambria Math" panose="02040503050406030204" pitchFamily="18" charset="0"/>
                                  <a:ea typeface="Times New Roman" panose="02020603050405020304" pitchFamily="18" charset="0"/>
                                  <a:cs typeface="Times New Roman" panose="02020603050405020304" pitchFamily="18" charset="0"/>
                                </a:rPr>
                              </m:ctrlPr>
                            </m:naryPr>
                            <m:sub>
                              <m:r>
                                <m:rPr>
                                  <m:sty m:val="p"/>
                                </m:rPr>
                                <a:rPr lang="en-CA">
                                  <a:latin typeface="Cambria Math" panose="02040503050406030204" pitchFamily="18" charset="0"/>
                                  <a:ea typeface="Times New Roman" panose="02020603050405020304" pitchFamily="18" charset="0"/>
                                  <a:cs typeface="Times New Roman" panose="02020603050405020304" pitchFamily="18" charset="0"/>
                                </a:rPr>
                                <m:t>m</m:t>
                              </m:r>
                              <m:r>
                                <a:rPr lang="fr-CA">
                                  <a:latin typeface="Cambria Math" panose="02040503050406030204" pitchFamily="18" charset="0"/>
                                  <a:ea typeface="Times New Roman" panose="02020603050405020304" pitchFamily="18" charset="0"/>
                                  <a:cs typeface="Times New Roman" panose="02020603050405020304" pitchFamily="18" charset="0"/>
                                </a:rPr>
                                <m:t>=1</m:t>
                              </m:r>
                            </m:sub>
                            <m:sup>
                              <m:r>
                                <a:rPr lang="fr-CA">
                                  <a:latin typeface="Cambria Math" panose="02040503050406030204" pitchFamily="18" charset="0"/>
                                  <a:ea typeface="Times New Roman" panose="02020603050405020304" pitchFamily="18" charset="0"/>
                                  <a:cs typeface="Times New Roman" panose="02020603050405020304" pitchFamily="18" charset="0"/>
                                </a:rPr>
                                <m:t>4</m:t>
                              </m:r>
                            </m:sup>
                            <m:e>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𝜎</m:t>
                                  </m:r>
                                </m:e>
                                <m:sub>
                                  <m:r>
                                    <a:rPr lang="en-CA" i="1">
                                      <a:latin typeface="Cambria Math" panose="02040503050406030204" pitchFamily="18" charset="0"/>
                                      <a:ea typeface="Calibri" panose="020F0502020204030204" pitchFamily="34" charset="0"/>
                                      <a:cs typeface="Times New Roman" panose="02020603050405020304" pitchFamily="18" charset="0"/>
                                    </a:rPr>
                                    <m:t>𝑚</m:t>
                                  </m:r>
                                </m:sub>
                              </m:sSub>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𝐸𝐿</m:t>
                                  </m:r>
                                </m:e>
                                <m:sub>
                                  <m:r>
                                    <a:rPr lang="en-CA" i="1">
                                      <a:latin typeface="Cambria Math" panose="02040503050406030204" pitchFamily="18" charset="0"/>
                                      <a:ea typeface="Calibri" panose="020F0502020204030204" pitchFamily="34" charset="0"/>
                                      <a:cs typeface="Times New Roman" panose="02020603050405020304" pitchFamily="18" charset="0"/>
                                    </a:rPr>
                                    <m:t>𝑡𝑛</m:t>
                                  </m:r>
                                  <m:r>
                                    <a:rPr lang="fr-CA">
                                      <a:latin typeface="Cambria Math" panose="02040503050406030204" pitchFamily="18" charset="0"/>
                                      <a:ea typeface="Calibri" panose="020F0502020204030204" pitchFamily="34" charset="0"/>
                                      <a:cs typeface="Times New Roman" panose="02020603050405020304" pitchFamily="18" charset="0"/>
                                    </a:rPr>
                                    <m:t>,</m:t>
                                  </m:r>
                                  <m:r>
                                    <a:rPr lang="en-CA" i="1">
                                      <a:latin typeface="Cambria Math" panose="02040503050406030204" pitchFamily="18" charset="0"/>
                                      <a:ea typeface="Calibri" panose="020F0502020204030204" pitchFamily="34" charset="0"/>
                                      <a:cs typeface="Times New Roman" panose="02020603050405020304" pitchFamily="18" charset="0"/>
                                    </a:rPr>
                                    <m:t>𝑚</m:t>
                                  </m:r>
                                </m:sub>
                              </m:sSub>
                            </m:e>
                          </m:nary>
                        </m:e>
                      </m:d>
                      <m:d>
                        <m:dPr>
                          <m:begChr m:val="["/>
                          <m:endChr m:val="]"/>
                          <m:ctrlPr>
                            <a:rPr lang="en-CA" i="1">
                              <a:latin typeface="Cambria Math" panose="02040503050406030204" pitchFamily="18" charset="0"/>
                              <a:cs typeface="Times New Roman" panose="02020603050405020304" pitchFamily="18" charset="0"/>
                            </a:rPr>
                          </m:ctrlPr>
                        </m:dPr>
                        <m:e>
                          <m:r>
                            <a:rPr lang="en-CA" i="1">
                              <a:latin typeface="Cambria Math" panose="02040503050406030204" pitchFamily="18" charset="0"/>
                              <a:ea typeface="Calibri" panose="020F0502020204030204" pitchFamily="34" charset="0"/>
                              <a:cs typeface="Times New Roman" panose="02020603050405020304" pitchFamily="18" charset="0"/>
                            </a:rPr>
                            <m:t>𝜌</m:t>
                          </m:r>
                          <m:d>
                            <m:dPr>
                              <m:ctrlPr>
                                <a:rPr lang="en-CA" i="1">
                                  <a:latin typeface="Cambria Math" panose="02040503050406030204" pitchFamily="18" charset="0"/>
                                  <a:cs typeface="Times New Roman" panose="02020603050405020304" pitchFamily="18" charset="0"/>
                                </a:rPr>
                              </m:ctrlPr>
                            </m:dPr>
                            <m:e>
                              <m:f>
                                <m:fPr>
                                  <m:ctrlPr>
                                    <a:rPr lang="en-CA" i="1">
                                      <a:latin typeface="Cambria Math" panose="02040503050406030204" pitchFamily="18" charset="0"/>
                                      <a:cs typeface="Times New Roman" panose="02020603050405020304" pitchFamily="18" charset="0"/>
                                    </a:rPr>
                                  </m:ctrlPr>
                                </m:fPr>
                                <m:num>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𝑆</m:t>
                                      </m:r>
                                    </m:e>
                                    <m:sub>
                                      <m:r>
                                        <a:rPr lang="en-CA" i="1">
                                          <a:latin typeface="Cambria Math" panose="02040503050406030204" pitchFamily="18" charset="0"/>
                                          <a:ea typeface="Calibri" panose="020F0502020204030204" pitchFamily="34" charset="0"/>
                                          <a:cs typeface="Times New Roman" panose="02020603050405020304" pitchFamily="18" charset="0"/>
                                        </a:rPr>
                                        <m:t>𝑡𝑛</m:t>
                                      </m:r>
                                    </m:sub>
                                  </m:sSub>
                                </m:num>
                                <m:den>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𝑇𝑆</m:t>
                                      </m:r>
                                    </m:e>
                                    <m:sub>
                                      <m:r>
                                        <a:rPr lang="en-CA" i="1">
                                          <a:latin typeface="Cambria Math" panose="02040503050406030204" pitchFamily="18" charset="0"/>
                                          <a:ea typeface="Calibri" panose="020F0502020204030204" pitchFamily="34" charset="0"/>
                                          <a:cs typeface="Times New Roman" panose="02020603050405020304" pitchFamily="18" charset="0"/>
                                        </a:rPr>
                                        <m:t>𝑡𝑛</m:t>
                                      </m:r>
                                    </m:sub>
                                  </m:sSub>
                                </m:den>
                              </m:f>
                            </m:e>
                          </m:d>
                          <m:r>
                            <a:rPr lang="fr-CA">
                              <a:latin typeface="Cambria Math" panose="02040503050406030204" pitchFamily="18" charset="0"/>
                              <a:ea typeface="Calibri" panose="020F0502020204030204" pitchFamily="34" charset="0"/>
                              <a:cs typeface="Times New Roman" panose="02020603050405020304" pitchFamily="18" charset="0"/>
                            </a:rPr>
                            <m:t>+</m:t>
                          </m:r>
                          <m:d>
                            <m:dPr>
                              <m:ctrlPr>
                                <a:rPr lang="en-CA" i="1">
                                  <a:latin typeface="Cambria Math" panose="02040503050406030204" pitchFamily="18" charset="0"/>
                                  <a:cs typeface="Times New Roman" panose="02020603050405020304" pitchFamily="18" charset="0"/>
                                </a:rPr>
                              </m:ctrlPr>
                            </m:dPr>
                            <m:e>
                              <m:r>
                                <a:rPr lang="fr-CA">
                                  <a:latin typeface="Cambria Math" panose="02040503050406030204" pitchFamily="18" charset="0"/>
                                  <a:ea typeface="Calibri" panose="020F0502020204030204" pitchFamily="34" charset="0"/>
                                  <a:cs typeface="Times New Roman" panose="02020603050405020304" pitchFamily="18" charset="0"/>
                                </a:rPr>
                                <m:t>1</m:t>
                              </m:r>
                              <m:r>
                                <a:rPr lang="fr-CA" i="1">
                                  <a:latin typeface="Cambria Math" panose="02040503050406030204" pitchFamily="18" charset="0"/>
                                  <a:ea typeface="Calibri" panose="020F0502020204030204" pitchFamily="34" charset="0"/>
                                  <a:cs typeface="Times New Roman" panose="02020603050405020304" pitchFamily="18" charset="0"/>
                                </a:rPr>
                                <m:t>−</m:t>
                              </m:r>
                              <m:r>
                                <a:rPr lang="en-CA" i="1">
                                  <a:latin typeface="Cambria Math" panose="02040503050406030204" pitchFamily="18" charset="0"/>
                                  <a:ea typeface="Calibri" panose="020F0502020204030204" pitchFamily="34" charset="0"/>
                                  <a:cs typeface="Times New Roman" panose="02020603050405020304" pitchFamily="18" charset="0"/>
                                </a:rPr>
                                <m:t>𝜌</m:t>
                              </m:r>
                            </m:e>
                          </m:d>
                          <m:d>
                            <m:dPr>
                              <m:ctrlPr>
                                <a:rPr lang="en-CA" i="1">
                                  <a:latin typeface="Cambria Math" panose="02040503050406030204" pitchFamily="18" charset="0"/>
                                  <a:cs typeface="Times New Roman" panose="02020603050405020304" pitchFamily="18" charset="0"/>
                                </a:rPr>
                              </m:ctrlPr>
                            </m:dPr>
                            <m:e>
                              <m:f>
                                <m:fPr>
                                  <m:ctrlPr>
                                    <a:rPr lang="en-CA" i="1">
                                      <a:latin typeface="Cambria Math" panose="02040503050406030204" pitchFamily="18" charset="0"/>
                                      <a:cs typeface="Times New Roman" panose="02020603050405020304" pitchFamily="18" charset="0"/>
                                    </a:rPr>
                                  </m:ctrlPr>
                                </m:fPr>
                                <m:num>
                                  <m:r>
                                    <a:rPr lang="fr-CA">
                                      <a:latin typeface="Cambria Math" panose="02040503050406030204" pitchFamily="18" charset="0"/>
                                      <a:ea typeface="Calibri" panose="020F0502020204030204" pitchFamily="34" charset="0"/>
                                      <a:cs typeface="Times New Roman" panose="02020603050405020304" pitchFamily="18" charset="0"/>
                                    </a:rPr>
                                    <m:t>1</m:t>
                                  </m:r>
                                </m:num>
                                <m:den>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𝑇𝑈</m:t>
                                      </m:r>
                                    </m:e>
                                    <m:sub>
                                      <m:r>
                                        <a:rPr lang="en-CA" i="1">
                                          <a:latin typeface="Cambria Math" panose="02040503050406030204" pitchFamily="18" charset="0"/>
                                          <a:ea typeface="Calibri" panose="020F0502020204030204" pitchFamily="34" charset="0"/>
                                          <a:cs typeface="Times New Roman" panose="02020603050405020304" pitchFamily="18" charset="0"/>
                                        </a:rPr>
                                        <m:t>𝑡𝑛</m:t>
                                      </m:r>
                                    </m:sub>
                                  </m:sSub>
                                </m:den>
                              </m:f>
                            </m:e>
                          </m:d>
                          <m:r>
                            <m:rPr>
                              <m:nor/>
                            </m:rPr>
                            <a:rPr lang="fr-CA" i="1">
                              <a:latin typeface="Times New Roman" panose="02020603050405020304" pitchFamily="18" charset="0"/>
                              <a:ea typeface="Calibri" panose="020F0502020204030204" pitchFamily="34" charset="0"/>
                            </a:rPr>
                            <m:t> </m:t>
                          </m:r>
                        </m:e>
                      </m:d>
                      <m:sSub>
                        <m:sSubPr>
                          <m:ctrlPr>
                            <a:rPr lang="en-CA" i="1">
                              <a:latin typeface="Cambria Math" panose="02040503050406030204" pitchFamily="18" charset="0"/>
                              <a:cs typeface="Times New Roman" panose="02020603050405020304" pitchFamily="18" charset="0"/>
                            </a:rPr>
                          </m:ctrlPr>
                        </m:sSubPr>
                        <m:e>
                          <m:r>
                            <a:rPr lang="en-CA" i="1">
                              <a:latin typeface="Cambria Math" panose="02040503050406030204" pitchFamily="18" charset="0"/>
                              <a:ea typeface="Calibri" panose="020F0502020204030204" pitchFamily="34" charset="0"/>
                              <a:cs typeface="Times New Roman" panose="02020603050405020304" pitchFamily="18" charset="0"/>
                            </a:rPr>
                            <m:t>𝑇𝐿</m:t>
                          </m:r>
                        </m:e>
                        <m:sub>
                          <m:r>
                            <a:rPr lang="en-CA" i="1">
                              <a:latin typeface="Cambria Math" panose="02040503050406030204" pitchFamily="18" charset="0"/>
                              <a:ea typeface="Calibri" panose="020F0502020204030204" pitchFamily="34" charset="0"/>
                              <a:cs typeface="Times New Roman" panose="02020603050405020304" pitchFamily="18" charset="0"/>
                            </a:rPr>
                            <m:t>𝑡𝑛</m:t>
                          </m:r>
                        </m:sub>
                      </m:sSub>
                    </m:oMath>
                  </m:oMathPara>
                </a14:m>
                <a:endParaRPr lang="en-CA" dirty="0"/>
              </a:p>
              <a:p>
                <a:pPr algn="ctr">
                  <a:lnSpc>
                    <a:spcPct val="115000"/>
                  </a:lnSpc>
                  <a:spcAft>
                    <a:spcPts val="750"/>
                  </a:spcAft>
                </a:pPr>
                <a:endParaRPr lang="en-CA" i="1" dirty="0">
                  <a:latin typeface="Cambria Math" panose="02040503050406030204" pitchFamily="18" charset="0"/>
                  <a:cs typeface="Times New Roman" panose="02020603050405020304" pitchFamily="18" charset="0"/>
                </a:endParaRPr>
              </a:p>
              <a:p>
                <a:pPr>
                  <a:lnSpc>
                    <a:spcPct val="115000"/>
                  </a:lnSpc>
                  <a:spcAft>
                    <a:spcPts val="750"/>
                  </a:spcAft>
                </a:pPr>
                <a:endParaRPr lang="en-CA" dirty="0"/>
              </a:p>
            </p:txBody>
          </p:sp>
        </mc:Choice>
        <mc:Fallback>
          <p:sp>
            <p:nvSpPr>
              <p:cNvPr id="3" name="Rectangle 2"/>
              <p:cNvSpPr>
                <a:spLocks noRot="1" noChangeAspect="1" noMove="1" noResize="1" noEditPoints="1" noAdjustHandles="1" noChangeArrowheads="1" noChangeShapeType="1" noTextEdit="1"/>
              </p:cNvSpPr>
              <p:nvPr/>
            </p:nvSpPr>
            <p:spPr>
              <a:xfrm>
                <a:off x="800640" y="2347344"/>
                <a:ext cx="7668247" cy="3088153"/>
              </a:xfrm>
              <a:prstGeom prst="rect">
                <a:avLst/>
              </a:prstGeom>
              <a:blipFill rotWithShape="0">
                <a:blip r:embed="rId2"/>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4" name="Rectangle 3"/>
              <p:cNvSpPr/>
              <p:nvPr/>
            </p:nvSpPr>
            <p:spPr>
              <a:xfrm>
                <a:off x="2348764" y="4565545"/>
                <a:ext cx="4572000" cy="829266"/>
              </a:xfrm>
              <a:prstGeom prst="rect">
                <a:avLst/>
              </a:prstGeom>
            </p:spPr>
            <p:txBody>
              <a:bodyPr>
                <a:spAutoFit/>
              </a:bodyPr>
              <a:lstStyle/>
              <a:p>
                <a:pPr algn="ctr">
                  <a:lnSpc>
                    <a:spcPct val="115000"/>
                  </a:lnSpc>
                  <a:spcAft>
                    <a:spcPts val="750"/>
                  </a:spcAft>
                </a:pPr>
                <a:r>
                  <a:rPr lang="en-CA" sz="1200" dirty="0">
                    <a:latin typeface="Cambria Math" panose="02040503050406030204" pitchFamily="18" charset="0"/>
                    <a:ea typeface="Times New Roman" panose="02020603050405020304" pitchFamily="18" charset="0"/>
                    <a:cs typeface="Times New Roman" panose="02020603050405020304" pitchFamily="18" charset="0"/>
                  </a:rPr>
                  <a:t>+</a:t>
                </a:r>
              </a:p>
              <a:p>
                <a:pPr>
                  <a:lnSpc>
                    <a:spcPct val="115000"/>
                  </a:lnSpc>
                  <a:spcAft>
                    <a:spcPts val="750"/>
                  </a:spcAft>
                </a:pPr>
                <a14:m>
                  <m:oMathPara xmlns:m="http://schemas.openxmlformats.org/officeDocument/2006/math">
                    <m:oMathParaPr>
                      <m:jc m:val="centerGroup"/>
                    </m:oMathParaPr>
                    <m:oMath xmlns:m="http://schemas.openxmlformats.org/officeDocument/2006/math">
                      <m:sSup>
                        <m:sSupPr>
                          <m:ctrlPr>
                            <a:rPr lang="en-CA" i="1">
                              <a:solidFill>
                                <a:schemeClr val="accent1"/>
                              </a:solidFill>
                              <a:latin typeface="Cambria Math" panose="02040503050406030204" pitchFamily="18" charset="0"/>
                              <a:cs typeface="Times New Roman" panose="02020603050405020304" pitchFamily="18" charset="0"/>
                            </a:rPr>
                          </m:ctrlPr>
                        </m:sSupPr>
                        <m:e>
                          <m:sSub>
                            <m:sSubPr>
                              <m:ctrlPr>
                                <a:rPr lang="en-CA" i="1">
                                  <a:solidFill>
                                    <a:schemeClr val="accent1"/>
                                  </a:solidFill>
                                  <a:latin typeface="Cambria Math" panose="02040503050406030204" pitchFamily="18" charset="0"/>
                                  <a:cs typeface="Times New Roman" panose="02020603050405020304" pitchFamily="18" charset="0"/>
                                </a:rPr>
                              </m:ctrlPr>
                            </m:sSubPr>
                            <m:e>
                              <m:d>
                                <m:dPr>
                                  <m:ctrlPr>
                                    <a:rPr lang="en-CA" i="1">
                                      <a:solidFill>
                                        <a:schemeClr val="accent1"/>
                                      </a:solidFill>
                                      <a:latin typeface="Cambria Math" panose="02040503050406030204" pitchFamily="18" charset="0"/>
                                      <a:cs typeface="Times New Roman" panose="02020603050405020304" pitchFamily="18" charset="0"/>
                                    </a:rPr>
                                  </m:ctrlPr>
                                </m:dPr>
                                <m:e>
                                  <m:r>
                                    <a:rPr lang="fr-CA" i="1">
                                      <a:solidFill>
                                        <a:schemeClr val="accent1"/>
                                      </a:solidFill>
                                      <a:latin typeface="Cambria Math" panose="02040503050406030204" pitchFamily="18" charset="0"/>
                                      <a:cs typeface="Times New Roman" panose="02020603050405020304" pitchFamily="18" charset="0"/>
                                    </a:rPr>
                                    <m:t>1.33</m:t>
                                  </m:r>
                                </m:e>
                              </m:d>
                              <m:r>
                                <a:rPr lang="en-CA" i="1">
                                  <a:solidFill>
                                    <a:schemeClr val="accent1"/>
                                  </a:solidFill>
                                  <a:latin typeface="Cambria Math" panose="02040503050406030204" pitchFamily="18" charset="0"/>
                                  <a:cs typeface="Times New Roman" panose="02020603050405020304" pitchFamily="18" charset="0"/>
                                </a:rPr>
                                <m:t>𝑃𝑆</m:t>
                              </m:r>
                            </m:e>
                            <m:sub>
                              <m:r>
                                <a:rPr lang="en-CA" i="1">
                                  <a:solidFill>
                                    <a:schemeClr val="accent1"/>
                                  </a:solidFill>
                                  <a:latin typeface="Cambria Math" panose="02040503050406030204" pitchFamily="18" charset="0"/>
                                  <a:cs typeface="Times New Roman" panose="02020603050405020304" pitchFamily="18" charset="0"/>
                                </a:rPr>
                                <m:t>𝑡</m:t>
                              </m:r>
                            </m:sub>
                          </m:sSub>
                          <m:d>
                            <m:dPr>
                              <m:ctrlPr>
                                <a:rPr lang="en-CA" i="1">
                                  <a:solidFill>
                                    <a:schemeClr val="accent1"/>
                                  </a:solidFill>
                                  <a:latin typeface="Cambria Math" panose="02040503050406030204" pitchFamily="18" charset="0"/>
                                  <a:cs typeface="Times New Roman" panose="02020603050405020304" pitchFamily="18" charset="0"/>
                                </a:rPr>
                              </m:ctrlPr>
                            </m:dPr>
                            <m:e>
                              <m:r>
                                <a:rPr lang="fr-CA" i="1">
                                  <a:solidFill>
                                    <a:schemeClr val="accent1"/>
                                  </a:solidFill>
                                  <a:latin typeface="Cambria Math" panose="02040503050406030204" pitchFamily="18" charset="0"/>
                                  <a:cs typeface="Times New Roman" panose="02020603050405020304" pitchFamily="18" charset="0"/>
                                </a:rPr>
                                <m:t>1−</m:t>
                              </m:r>
                              <m:r>
                                <a:rPr lang="en-CA" i="1">
                                  <a:solidFill>
                                    <a:schemeClr val="accent1"/>
                                  </a:solidFill>
                                  <a:latin typeface="Cambria Math" panose="02040503050406030204" pitchFamily="18" charset="0"/>
                                  <a:cs typeface="Times New Roman" panose="02020603050405020304" pitchFamily="18" charset="0"/>
                                </a:rPr>
                                <m:t>𝛿</m:t>
                              </m:r>
                            </m:e>
                          </m:d>
                          <m:r>
                            <m:rPr>
                              <m:nor/>
                            </m:rPr>
                            <a:rPr lang="fr-CA" i="1">
                              <a:solidFill>
                                <a:schemeClr val="accent1"/>
                              </a:solidFill>
                              <a:latin typeface="Cambria Math" panose="02040503050406030204" pitchFamily="18" charset="0"/>
                              <a:cs typeface="Times New Roman" panose="02020603050405020304" pitchFamily="18" charset="0"/>
                            </a:rPr>
                            <m:t> </m:t>
                          </m:r>
                        </m:e>
                        <m:sup>
                          <m:sSub>
                            <m:sSubPr>
                              <m:ctrlPr>
                                <a:rPr lang="en-CA" i="1">
                                  <a:solidFill>
                                    <a:schemeClr val="accent1"/>
                                  </a:solidFill>
                                  <a:latin typeface="Cambria Math" panose="02040503050406030204" pitchFamily="18" charset="0"/>
                                  <a:cs typeface="Times New Roman" panose="02020603050405020304" pitchFamily="18" charset="0"/>
                                </a:rPr>
                              </m:ctrlPr>
                            </m:sSubPr>
                            <m:e>
                              <m:r>
                                <a:rPr lang="en-CA" i="1">
                                  <a:solidFill>
                                    <a:schemeClr val="accent1"/>
                                  </a:solidFill>
                                  <a:latin typeface="Cambria Math" panose="02040503050406030204" pitchFamily="18" charset="0"/>
                                  <a:cs typeface="Times New Roman" panose="02020603050405020304" pitchFamily="18" charset="0"/>
                                </a:rPr>
                                <m:t>𝐴</m:t>
                              </m:r>
                            </m:e>
                            <m:sub>
                              <m:r>
                                <a:rPr lang="en-CA" i="1">
                                  <a:solidFill>
                                    <a:schemeClr val="accent1"/>
                                  </a:solidFill>
                                  <a:latin typeface="Cambria Math" panose="02040503050406030204" pitchFamily="18" charset="0"/>
                                  <a:cs typeface="Times New Roman" panose="02020603050405020304" pitchFamily="18" charset="0"/>
                                </a:rPr>
                                <m:t>𝑡𝑛</m:t>
                              </m:r>
                            </m:sub>
                          </m:sSub>
                        </m:sup>
                      </m:sSup>
                      <m:r>
                        <a:rPr lang="fr-CA" i="1">
                          <a:solidFill>
                            <a:schemeClr val="accent1"/>
                          </a:solidFill>
                          <a:latin typeface="Cambria Math" panose="02040503050406030204" pitchFamily="18" charset="0"/>
                          <a:cs typeface="Times New Roman" panose="02020603050405020304" pitchFamily="18" charset="0"/>
                        </a:rPr>
                        <m:t>  </m:t>
                      </m:r>
                      <m:sSub>
                        <m:sSubPr>
                          <m:ctrlPr>
                            <a:rPr lang="en-CA" i="1">
                              <a:solidFill>
                                <a:schemeClr val="accent1"/>
                              </a:solidFill>
                              <a:latin typeface="Cambria Math" panose="02040503050406030204" pitchFamily="18" charset="0"/>
                              <a:cs typeface="Times New Roman" panose="02020603050405020304" pitchFamily="18" charset="0"/>
                            </a:rPr>
                          </m:ctrlPr>
                        </m:sSubPr>
                        <m:e>
                          <m:r>
                            <a:rPr lang="en-CA" i="1">
                              <a:solidFill>
                                <a:schemeClr val="accent1"/>
                              </a:solidFill>
                              <a:latin typeface="Cambria Math" panose="02040503050406030204" pitchFamily="18" charset="0"/>
                              <a:cs typeface="Times New Roman" panose="02020603050405020304" pitchFamily="18" charset="0"/>
                            </a:rPr>
                            <m:t>𝑆</m:t>
                          </m:r>
                        </m:e>
                        <m:sub>
                          <m:r>
                            <a:rPr lang="en-CA" i="1">
                              <a:solidFill>
                                <a:schemeClr val="accent1"/>
                              </a:solidFill>
                              <a:latin typeface="Cambria Math" panose="02040503050406030204" pitchFamily="18" charset="0"/>
                              <a:cs typeface="Times New Roman" panose="02020603050405020304" pitchFamily="18" charset="0"/>
                            </a:rPr>
                            <m:t>𝑡𝑛</m:t>
                          </m:r>
                        </m:sub>
                      </m:sSub>
                      <m:r>
                        <a:rPr lang="fr-CA" i="1">
                          <a:solidFill>
                            <a:schemeClr val="accent1"/>
                          </a:solidFill>
                          <a:latin typeface="Cambria Math" panose="02040503050406030204" pitchFamily="18" charset="0"/>
                          <a:cs typeface="Times New Roman" panose="02020603050405020304" pitchFamily="18" charset="0"/>
                        </a:rPr>
                        <m:t>+</m:t>
                      </m:r>
                      <m:sSub>
                        <m:sSubPr>
                          <m:ctrlPr>
                            <a:rPr lang="en-CA" i="1">
                              <a:solidFill>
                                <a:schemeClr val="accent1"/>
                              </a:solidFill>
                              <a:latin typeface="Cambria Math" panose="02040503050406030204" pitchFamily="18" charset="0"/>
                              <a:cs typeface="Times New Roman" panose="02020603050405020304" pitchFamily="18" charset="0"/>
                            </a:rPr>
                          </m:ctrlPr>
                        </m:sSubPr>
                        <m:e>
                          <m:r>
                            <a:rPr lang="en-CA" i="1">
                              <a:solidFill>
                                <a:schemeClr val="accent1"/>
                              </a:solidFill>
                              <a:latin typeface="Cambria Math" panose="02040503050406030204" pitchFamily="18" charset="0"/>
                              <a:cs typeface="Times New Roman" panose="02020603050405020304" pitchFamily="18" charset="0"/>
                            </a:rPr>
                            <m:t>𝜀</m:t>
                          </m:r>
                        </m:e>
                        <m:sub>
                          <m:r>
                            <a:rPr lang="en-CA" i="1">
                              <a:solidFill>
                                <a:schemeClr val="accent1"/>
                              </a:solidFill>
                              <a:latin typeface="Cambria Math" panose="02040503050406030204" pitchFamily="18" charset="0"/>
                              <a:cs typeface="Times New Roman" panose="02020603050405020304" pitchFamily="18" charset="0"/>
                            </a:rPr>
                            <m:t>𝑡𝑛</m:t>
                          </m:r>
                        </m:sub>
                      </m:sSub>
                    </m:oMath>
                  </m:oMathPara>
                </a14:m>
                <a:endParaRPr lang="en-CA" dirty="0"/>
              </a:p>
            </p:txBody>
          </p:sp>
        </mc:Choice>
        <mc:Fallback>
          <p:sp>
            <p:nvSpPr>
              <p:cNvPr id="4" name="Rectangle 3"/>
              <p:cNvSpPr>
                <a:spLocks noRot="1" noChangeAspect="1" noMove="1" noResize="1" noEditPoints="1" noAdjustHandles="1" noChangeArrowheads="1" noChangeShapeType="1" noTextEdit="1"/>
              </p:cNvSpPr>
              <p:nvPr/>
            </p:nvSpPr>
            <p:spPr>
              <a:xfrm>
                <a:off x="2348764" y="4565545"/>
                <a:ext cx="4572000" cy="829266"/>
              </a:xfrm>
              <a:prstGeom prst="rect">
                <a:avLst/>
              </a:prstGeom>
              <a:blipFill rotWithShape="0">
                <a:blip r:embed="rId3"/>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124516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Structural Explanatory Variables</a:t>
            </a:r>
            <a:endParaRPr lang="en-CA" sz="1800"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730554169"/>
              </p:ext>
            </p:extLst>
          </p:nvPr>
        </p:nvGraphicFramePr>
        <p:xfrm>
          <a:off x="677508" y="2659289"/>
          <a:ext cx="7837842" cy="1332481"/>
        </p:xfrm>
        <a:graphic>
          <a:graphicData uri="http://schemas.openxmlformats.org/drawingml/2006/table">
            <a:tbl>
              <a:tblPr firstRow="1" bandRow="1">
                <a:tableStyleId>{72833802-FEF1-4C79-8D5D-14CF1EAF98D9}</a:tableStyleId>
              </a:tblPr>
              <a:tblGrid>
                <a:gridCol w="842392"/>
                <a:gridCol w="2423999"/>
                <a:gridCol w="1319203"/>
                <a:gridCol w="1707204"/>
                <a:gridCol w="1545044"/>
              </a:tblGrid>
              <a:tr h="355216">
                <a:tc>
                  <a:txBody>
                    <a:bodyPr/>
                    <a:lstStyle/>
                    <a:p>
                      <a:r>
                        <a:rPr lang="en-CA" sz="1400" u="none" kern="1200" dirty="0" smtClean="0"/>
                        <a:t>Model</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Additional Variables</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R-Squared </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Log Likelihood (LL)</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Improvement in LL</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r>
              <a:tr h="325755">
                <a:tc>
                  <a:txBody>
                    <a:bodyPr/>
                    <a:lstStyle/>
                    <a:p>
                      <a:r>
                        <a:rPr lang="en-CA" sz="1400" u="none" kern="1200" dirty="0" smtClean="0"/>
                        <a:t>1</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Baseline</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0.7006</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400" u="none" kern="1200" dirty="0"/>
                        <a:t>-119934</a:t>
                      </a:r>
                      <a:endParaRPr lang="en-CA" sz="1400" u="none" kern="1200" dirty="0">
                        <a:solidFill>
                          <a:schemeClr val="tx1"/>
                        </a:solidFill>
                        <a:latin typeface="Arial MT Std" panose="020B0402020200020204" pitchFamily="34" charset="0"/>
                        <a:ea typeface="+mj-ea"/>
                        <a:cs typeface="+mj-cs"/>
                      </a:endParaRPr>
                    </a:p>
                  </a:txBody>
                  <a:tcPr marL="7144" marR="7144" marT="7144" marB="0"/>
                </a:tc>
                <a:tc>
                  <a:txBody>
                    <a:bodyPr/>
                    <a:lstStyle/>
                    <a:p>
                      <a:pPr algn="l" fontAlgn="b"/>
                      <a:endParaRPr lang="en-CA" sz="1400" u="none" kern="1200">
                        <a:solidFill>
                          <a:schemeClr val="tx1"/>
                        </a:solidFill>
                        <a:latin typeface="Arial MT Std" panose="020B0402020200020204" pitchFamily="34" charset="0"/>
                        <a:ea typeface="+mj-ea"/>
                        <a:cs typeface="+mj-cs"/>
                      </a:endParaRPr>
                    </a:p>
                  </a:txBody>
                  <a:tcPr marL="7144" marR="7144" marT="7144" marB="0"/>
                </a:tc>
              </a:tr>
              <a:tr h="325755">
                <a:tc>
                  <a:txBody>
                    <a:bodyPr/>
                    <a:lstStyle/>
                    <a:p>
                      <a:r>
                        <a:rPr lang="en-CA" sz="1400" u="none" kern="1200" dirty="0" smtClean="0"/>
                        <a:t>2</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Bedrooms Dummy Variables</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0.7799</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400" u="none" kern="1200" dirty="0"/>
                        <a:t>-118398</a:t>
                      </a:r>
                      <a:endParaRPr lang="en-CA" sz="1400" u="none" kern="1200" dirty="0">
                        <a:solidFill>
                          <a:schemeClr val="tx1"/>
                        </a:solidFill>
                        <a:latin typeface="Arial MT Std" panose="020B0402020200020204" pitchFamily="34" charset="0"/>
                        <a:ea typeface="+mj-ea"/>
                        <a:cs typeface="+mj-cs"/>
                      </a:endParaRPr>
                    </a:p>
                  </a:txBody>
                  <a:tcPr marL="7144" marR="7144" marT="7144" marB="0"/>
                </a:tc>
                <a:tc>
                  <a:txBody>
                    <a:bodyPr/>
                    <a:lstStyle/>
                    <a:p>
                      <a:pPr algn="r" fontAlgn="b"/>
                      <a:r>
                        <a:rPr lang="en-CA" sz="1400" u="none" kern="1200" dirty="0"/>
                        <a:t>1536</a:t>
                      </a:r>
                      <a:endParaRPr lang="en-CA" sz="1400" u="none" kern="1200" dirty="0">
                        <a:solidFill>
                          <a:schemeClr val="tx1"/>
                        </a:solidFill>
                        <a:latin typeface="Arial MT Std" panose="020B0402020200020204" pitchFamily="34" charset="0"/>
                        <a:ea typeface="+mj-ea"/>
                        <a:cs typeface="+mj-cs"/>
                      </a:endParaRPr>
                    </a:p>
                  </a:txBody>
                  <a:tcPr marL="7144" marR="7144" marT="7144" marB="0"/>
                </a:tc>
              </a:tr>
              <a:tr h="325755">
                <a:tc>
                  <a:txBody>
                    <a:bodyPr/>
                    <a:lstStyle/>
                    <a:p>
                      <a:r>
                        <a:rPr lang="en-CA" sz="1400" u="none" kern="1200" dirty="0" smtClean="0"/>
                        <a:t>3</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Bathrooms Dummy Variables</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r>
                        <a:rPr lang="en-CA" sz="1400" u="none" kern="1200" dirty="0" smtClean="0"/>
                        <a:t>0.7871</a:t>
                      </a:r>
                      <a:endParaRPr lang="en-CA" sz="1400" u="none" kern="1200" dirty="0">
                        <a:solidFill>
                          <a:schemeClr val="tx1"/>
                        </a:solidFill>
                        <a:latin typeface="Arial MT Std" panose="020B0402020200020204" pitchFamily="34" charset="0"/>
                        <a:ea typeface="+mj-ea"/>
                        <a:cs typeface="+mj-cs"/>
                      </a:endParaRPr>
                    </a:p>
                  </a:txBody>
                  <a:tcPr marL="51435" marR="51435" marT="25718" marB="25718"/>
                </a:tc>
                <a:tc>
                  <a:txBody>
                    <a:bodyPr/>
                    <a:lstStyle/>
                    <a:p>
                      <a:pPr algn="r" fontAlgn="b"/>
                      <a:r>
                        <a:rPr lang="en-CA" sz="1400" u="none" kern="1200"/>
                        <a:t>-118232</a:t>
                      </a:r>
                      <a:endParaRPr lang="en-CA" sz="1400" u="none" kern="1200">
                        <a:solidFill>
                          <a:schemeClr val="tx1"/>
                        </a:solidFill>
                        <a:latin typeface="Arial MT Std" panose="020B0402020200020204" pitchFamily="34" charset="0"/>
                        <a:ea typeface="+mj-ea"/>
                        <a:cs typeface="+mj-cs"/>
                      </a:endParaRPr>
                    </a:p>
                  </a:txBody>
                  <a:tcPr marL="7144" marR="7144" marT="7144" marB="0"/>
                </a:tc>
                <a:tc>
                  <a:txBody>
                    <a:bodyPr/>
                    <a:lstStyle/>
                    <a:p>
                      <a:pPr algn="r" fontAlgn="b"/>
                      <a:r>
                        <a:rPr lang="en-CA" sz="1400" u="none" kern="1200" dirty="0"/>
                        <a:t>166</a:t>
                      </a:r>
                      <a:endParaRPr lang="en-CA" sz="1400" u="none" kern="1200" dirty="0">
                        <a:solidFill>
                          <a:schemeClr val="tx1"/>
                        </a:solidFill>
                        <a:latin typeface="Arial MT Std" panose="020B0402020200020204" pitchFamily="34" charset="0"/>
                        <a:ea typeface="+mj-ea"/>
                        <a:cs typeface="+mj-cs"/>
                      </a:endParaRPr>
                    </a:p>
                  </a:txBody>
                  <a:tcPr marL="7144" marR="7144" marT="7144" marB="0"/>
                </a:tc>
              </a:tr>
            </a:tbl>
          </a:graphicData>
        </a:graphic>
      </p:graphicFrame>
    </p:spTree>
    <p:extLst>
      <p:ext uri="{BB962C8B-B14F-4D97-AF65-F5344CB8AC3E}">
        <p14:creationId xmlns:p14="http://schemas.microsoft.com/office/powerpoint/2010/main" val="4081883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Full </a:t>
            </a:r>
            <a:r>
              <a:rPr lang="fr-CA" sz="1800" dirty="0" smtClean="0"/>
              <a:t>Model</a:t>
            </a:r>
            <a:endParaRPr lang="en-CA" sz="1800" dirty="0"/>
          </a:p>
        </p:txBody>
      </p:sp>
      <mc:AlternateContent xmlns:mc="http://schemas.openxmlformats.org/markup-compatibility/2006" xmlns:a14="http://schemas.microsoft.com/office/drawing/2010/main">
        <mc:Choice Requires="a14">
          <p:sp>
            <p:nvSpPr>
              <p:cNvPr id="4" name="TextBox 3"/>
              <p:cNvSpPr txBox="1"/>
              <p:nvPr/>
            </p:nvSpPr>
            <p:spPr>
              <a:xfrm>
                <a:off x="1743349" y="2131870"/>
                <a:ext cx="6901595" cy="3135538"/>
              </a:xfrm>
              <a:prstGeom prst="rect">
                <a:avLst/>
              </a:prstGeom>
              <a:noFill/>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sSub>
                        <m:sSubPr>
                          <m:ctrlPr>
                            <a:rPr lang="fr-CA" sz="1350" i="1">
                              <a:solidFill>
                                <a:srgbClr val="000000"/>
                              </a:solidFill>
                              <a:latin typeface="Cambria Math" panose="02040503050406030204" pitchFamily="18" charset="0"/>
                            </a:rPr>
                          </m:ctrlPr>
                        </m:sSubPr>
                        <m:e>
                          <m:r>
                            <a:rPr lang="fr-CA" sz="1350" i="1">
                              <a:solidFill>
                                <a:srgbClr val="000000"/>
                              </a:solidFill>
                              <a:latin typeface="Cambria Math" panose="02040503050406030204" pitchFamily="18" charset="0"/>
                            </a:rPr>
                            <m:t>𝑃</m:t>
                          </m:r>
                        </m:e>
                        <m:sub>
                          <m:r>
                            <a:rPr lang="fr-CA" sz="1350" i="1">
                              <a:solidFill>
                                <a:srgbClr val="000000"/>
                              </a:solidFill>
                              <a:latin typeface="Cambria Math" panose="02040503050406030204" pitchFamily="18" charset="0"/>
                            </a:rPr>
                            <m:t>𝑡𝑛</m:t>
                          </m:r>
                        </m:sub>
                      </m:sSub>
                      <m:r>
                        <a:rPr lang="fr-CA" sz="1350" i="1">
                          <a:solidFill>
                            <a:srgbClr val="000000"/>
                          </a:solidFill>
                          <a:latin typeface="Cambria Math" panose="02040503050406030204" pitchFamily="18" charset="0"/>
                        </a:rPr>
                        <m:t>=</m:t>
                      </m:r>
                    </m:oMath>
                  </m:oMathPara>
                </a14:m>
                <a:endParaRPr lang="fr-CA" sz="1350" i="1" dirty="0">
                  <a:solidFill>
                    <a:srgbClr val="000000"/>
                  </a:solidFill>
                  <a:latin typeface="Cambria Math" panose="02040503050406030204" pitchFamily="18" charset="0"/>
                </a:endParaRPr>
              </a:p>
              <a:p>
                <a:pPr lvl="0" algn="ctr"/>
                <a:endParaRPr lang="fr-CA" sz="1350" dirty="0"/>
              </a:p>
              <a:p>
                <a:pPr algn="ctr">
                  <a:lnSpc>
                    <a:spcPct val="115000"/>
                  </a:lnSpc>
                  <a:spcAft>
                    <a:spcPts val="750"/>
                  </a:spcAft>
                </a:pPr>
                <a14:m>
                  <m:oMathPara xmlns:m="http://schemas.openxmlformats.org/officeDocument/2006/math">
                    <m:oMathParaPr>
                      <m:jc m:val="centerGroup"/>
                    </m:oMathParaPr>
                    <m:oMath xmlns:m="http://schemas.openxmlformats.org/officeDocument/2006/math">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𝛼</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𝑡</m:t>
                          </m:r>
                        </m:sub>
                      </m:sSub>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naryPr>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𝑖</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sub>
                            <m:sup>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23</m:t>
                              </m:r>
                            </m:sup>
                            <m:e>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𝜃</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𝑖</m:t>
                                  </m:r>
                                </m:sub>
                              </m:sSub>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𝐹𝑆𝐴</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𝑡𝑛</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m:t>
                                  </m:r>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𝑖</m:t>
                                  </m:r>
                                </m:sub>
                              </m:sSub>
                              <m:r>
                                <a:rPr lang="fr-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 </m:t>
                              </m:r>
                            </m:e>
                          </m:nary>
                        </m:e>
                      </m:d>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𝛾</m:t>
                          </m:r>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𝐻</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𝑡𝑛</m:t>
                                  </m:r>
                                </m:sub>
                              </m:sSub>
                              <m:r>
                                <a:rPr lang="fr-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e>
                          </m:d>
                        </m:e>
                      </m:d>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𝜔</m:t>
                          </m:r>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𝑇𝑈</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𝑡𝑛</m:t>
                                  </m:r>
                                </m:sub>
                              </m:sSub>
                              <m:r>
                                <a:rPr lang="fr-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9</m:t>
                              </m:r>
                            </m:e>
                          </m:d>
                        </m:e>
                      </m:d>
                    </m:oMath>
                  </m:oMathPara>
                </a14:m>
                <a:endParaRPr lang="fr-CA" sz="1350" i="1" dirty="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endParaRPr>
              </a:p>
              <a:p>
                <a:pPr algn="ctr">
                  <a:lnSpc>
                    <a:spcPct val="115000"/>
                  </a:lnSpc>
                  <a:spcAft>
                    <a:spcPts val="750"/>
                  </a:spcAft>
                </a:pPr>
                <a14:m>
                  <m:oMathPara xmlns:m="http://schemas.openxmlformats.org/officeDocument/2006/math">
                    <m:oMathParaPr>
                      <m:jc m:val="centerGroup"/>
                    </m:oMathParaPr>
                    <m:oMath xmlns:m="http://schemas.openxmlformats.org/officeDocument/2006/math">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naryPr>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𝑗</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sub>
                            <m:sup>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4</m:t>
                              </m:r>
                            </m:sup>
                            <m:e>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𝜗</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𝑗</m:t>
                                  </m:r>
                                </m:sub>
                              </m:sSub>
                              <m:sSub>
                                <m:sSub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𝑇𝐻</m:t>
                                  </m:r>
                                </m:e>
                                <m:sub>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𝑡𝑛</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m:t>
                                  </m:r>
                                  <m: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𝑗</m:t>
                                  </m:r>
                                </m:sub>
                              </m:sSub>
                            </m:e>
                          </m:nary>
                        </m:e>
                      </m:d>
                      <m:d>
                        <m:dPr>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dPr>
                        <m:e>
                          <m:nary>
                            <m:naryPr>
                              <m:chr m:val="∑"/>
                              <m:ctrlPr>
                                <a:rPr lang="en-CA" sz="1350" i="1">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ctrlPr>
                            </m:naryPr>
                            <m:sub>
                              <m:r>
                                <m:rPr>
                                  <m:sty m:val="p"/>
                                </m:rPr>
                                <a:rPr lang="en-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m</m:t>
                              </m:r>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=1</m:t>
                              </m:r>
                            </m:sub>
                            <m:sup>
                              <m:r>
                                <a:rPr lang="fr-CA" sz="1350">
                                  <a:solidFill>
                                    <a:schemeClr val="accent6"/>
                                  </a:solidFill>
                                  <a:latin typeface="Cambria Math" panose="02040503050406030204" pitchFamily="18" charset="0"/>
                                  <a:ea typeface="Times New Roman" panose="02020603050405020304" pitchFamily="18" charset="0"/>
                                  <a:cs typeface="Times New Roman" panose="02020603050405020304" pitchFamily="18" charset="0"/>
                                </a:rPr>
                                <m:t>4</m:t>
                              </m:r>
                            </m:sup>
                            <m:e>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𝜎</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𝑚</m:t>
                                  </m:r>
                                </m:sub>
                              </m:sSub>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𝐸𝐿</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𝑡𝑛</m:t>
                                  </m:r>
                                  <m:r>
                                    <a:rPr lang="fr-CA" sz="1350">
                                      <a:solidFill>
                                        <a:schemeClr val="accent6"/>
                                      </a:solidFill>
                                      <a:latin typeface="Cambria Math" panose="02040503050406030204" pitchFamily="18" charset="0"/>
                                      <a:ea typeface="Calibri" panose="020F0502020204030204" pitchFamily="34" charset="0"/>
                                      <a:cs typeface="Times New Roman" panose="02020603050405020304" pitchFamily="18" charset="0"/>
                                    </a:rPr>
                                    <m:t>,</m:t>
                                  </m:r>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𝑚</m:t>
                                  </m:r>
                                </m:sub>
                              </m:sSub>
                            </m:e>
                          </m:nary>
                        </m:e>
                      </m:d>
                      <m:d>
                        <m:dPr>
                          <m:begChr m:val="["/>
                          <m:endChr m:val="]"/>
                          <m:ctrlPr>
                            <a:rPr lang="en-CA" sz="1350" i="1">
                              <a:solidFill>
                                <a:schemeClr val="accent6"/>
                              </a:solidFill>
                              <a:latin typeface="Cambria Math" panose="02040503050406030204" pitchFamily="18" charset="0"/>
                              <a:cs typeface="Times New Roman" panose="02020603050405020304" pitchFamily="18" charset="0"/>
                            </a:rPr>
                          </m:ctrlPr>
                        </m:d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𝜌</m:t>
                          </m:r>
                          <m:d>
                            <m:dPr>
                              <m:ctrlPr>
                                <a:rPr lang="en-CA" sz="1350" i="1">
                                  <a:solidFill>
                                    <a:schemeClr val="accent6"/>
                                  </a:solidFill>
                                  <a:latin typeface="Cambria Math" panose="02040503050406030204" pitchFamily="18" charset="0"/>
                                  <a:cs typeface="Times New Roman" panose="02020603050405020304" pitchFamily="18" charset="0"/>
                                </a:rPr>
                              </m:ctrlPr>
                            </m:dPr>
                            <m:e>
                              <m:f>
                                <m:fPr>
                                  <m:ctrlPr>
                                    <a:rPr lang="en-CA" sz="1350" i="1">
                                      <a:solidFill>
                                        <a:schemeClr val="accent6"/>
                                      </a:solidFill>
                                      <a:latin typeface="Cambria Math" panose="02040503050406030204" pitchFamily="18" charset="0"/>
                                      <a:cs typeface="Times New Roman" panose="02020603050405020304" pitchFamily="18" charset="0"/>
                                    </a:rPr>
                                  </m:ctrlPr>
                                </m:fPr>
                                <m:num>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𝑆</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𝑡𝑛</m:t>
                                      </m:r>
                                    </m:sub>
                                  </m:sSub>
                                </m:num>
                                <m:den>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𝑇𝑆</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𝑡𝑛</m:t>
                                      </m:r>
                                    </m:sub>
                                  </m:sSub>
                                </m:den>
                              </m:f>
                            </m:e>
                          </m:d>
                          <m:r>
                            <a:rPr lang="fr-CA" sz="1350">
                              <a:solidFill>
                                <a:schemeClr val="accent6"/>
                              </a:solidFill>
                              <a:latin typeface="Cambria Math" panose="02040503050406030204" pitchFamily="18" charset="0"/>
                              <a:ea typeface="Calibri" panose="020F0502020204030204" pitchFamily="34" charset="0"/>
                              <a:cs typeface="Times New Roman" panose="02020603050405020304" pitchFamily="18" charset="0"/>
                            </a:rPr>
                            <m:t>+</m:t>
                          </m:r>
                          <m:d>
                            <m:dPr>
                              <m:ctrlPr>
                                <a:rPr lang="en-CA" sz="1350" i="1">
                                  <a:solidFill>
                                    <a:schemeClr val="accent6"/>
                                  </a:solidFill>
                                  <a:latin typeface="Cambria Math" panose="02040503050406030204" pitchFamily="18" charset="0"/>
                                  <a:cs typeface="Times New Roman" panose="02020603050405020304" pitchFamily="18" charset="0"/>
                                </a:rPr>
                              </m:ctrlPr>
                            </m:dPr>
                            <m:e>
                              <m:r>
                                <a:rPr lang="fr-CA" sz="1350">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r>
                                <a:rPr lang="fr-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m:t>
                              </m:r>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𝜌</m:t>
                              </m:r>
                            </m:e>
                          </m:d>
                          <m:d>
                            <m:dPr>
                              <m:ctrlPr>
                                <a:rPr lang="en-CA" sz="1350" i="1">
                                  <a:solidFill>
                                    <a:schemeClr val="accent6"/>
                                  </a:solidFill>
                                  <a:latin typeface="Cambria Math" panose="02040503050406030204" pitchFamily="18" charset="0"/>
                                  <a:cs typeface="Times New Roman" panose="02020603050405020304" pitchFamily="18" charset="0"/>
                                </a:rPr>
                              </m:ctrlPr>
                            </m:dPr>
                            <m:e>
                              <m:f>
                                <m:fPr>
                                  <m:ctrlPr>
                                    <a:rPr lang="en-CA" sz="1350" i="1">
                                      <a:solidFill>
                                        <a:schemeClr val="accent6"/>
                                      </a:solidFill>
                                      <a:latin typeface="Cambria Math" panose="02040503050406030204" pitchFamily="18" charset="0"/>
                                      <a:cs typeface="Times New Roman" panose="02020603050405020304" pitchFamily="18" charset="0"/>
                                    </a:rPr>
                                  </m:ctrlPr>
                                </m:fPr>
                                <m:num>
                                  <m:r>
                                    <a:rPr lang="fr-CA" sz="1350">
                                      <a:solidFill>
                                        <a:schemeClr val="accent6"/>
                                      </a:solidFill>
                                      <a:latin typeface="Cambria Math" panose="02040503050406030204" pitchFamily="18" charset="0"/>
                                      <a:ea typeface="Calibri" panose="020F0502020204030204" pitchFamily="34" charset="0"/>
                                      <a:cs typeface="Times New Roman" panose="02020603050405020304" pitchFamily="18" charset="0"/>
                                    </a:rPr>
                                    <m:t>1</m:t>
                                  </m:r>
                                </m:num>
                                <m:den>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𝑇𝑈</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𝑡𝑛</m:t>
                                      </m:r>
                                    </m:sub>
                                  </m:sSub>
                                </m:den>
                              </m:f>
                            </m:e>
                          </m:d>
                          <m:r>
                            <m:rPr>
                              <m:nor/>
                            </m:rPr>
                            <a:rPr lang="fr-CA" sz="1350" i="1">
                              <a:solidFill>
                                <a:schemeClr val="accent6"/>
                              </a:solidFill>
                              <a:latin typeface="Times New Roman" panose="02020603050405020304" pitchFamily="18" charset="0"/>
                              <a:ea typeface="Calibri" panose="020F0502020204030204" pitchFamily="34" charset="0"/>
                            </a:rPr>
                            <m:t> </m:t>
                          </m:r>
                        </m:e>
                      </m:d>
                      <m:sSub>
                        <m:sSubPr>
                          <m:ctrlPr>
                            <a:rPr lang="en-CA" sz="1350" i="1">
                              <a:solidFill>
                                <a:schemeClr val="accent6"/>
                              </a:solidFill>
                              <a:latin typeface="Cambria Math" panose="02040503050406030204" pitchFamily="18" charset="0"/>
                              <a:cs typeface="Times New Roman" panose="02020603050405020304" pitchFamily="18" charset="0"/>
                            </a:rPr>
                          </m:ctrlPr>
                        </m:sSubPr>
                        <m:e>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𝑇𝐿</m:t>
                          </m:r>
                        </m:e>
                        <m:sub>
                          <m:r>
                            <a:rPr lang="en-CA" sz="1350" i="1">
                              <a:solidFill>
                                <a:schemeClr val="accent6"/>
                              </a:solidFill>
                              <a:latin typeface="Cambria Math" panose="02040503050406030204" pitchFamily="18" charset="0"/>
                              <a:ea typeface="Calibri" panose="020F0502020204030204" pitchFamily="34" charset="0"/>
                              <a:cs typeface="Times New Roman" panose="02020603050405020304" pitchFamily="18" charset="0"/>
                            </a:rPr>
                            <m:t>𝑡𝑛</m:t>
                          </m:r>
                        </m:sub>
                      </m:sSub>
                    </m:oMath>
                  </m:oMathPara>
                </a14:m>
                <a:endParaRPr lang="fr-CA" sz="1200" i="1" dirty="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fr-CA" sz="1350" i="1">
                          <a:solidFill>
                            <a:srgbClr val="000000"/>
                          </a:solidFill>
                          <a:latin typeface="Cambria Math" panose="02040503050406030204" pitchFamily="18" charset="0"/>
                        </a:rPr>
                        <m:t>+</m:t>
                      </m:r>
                    </m:oMath>
                  </m:oMathPara>
                </a14:m>
                <a:endParaRPr lang="fr-CA" sz="1350" i="1" dirty="0">
                  <a:solidFill>
                    <a:srgbClr val="000000"/>
                  </a:solidFill>
                  <a:latin typeface="Cambria Math" panose="02040503050406030204" pitchFamily="18" charset="0"/>
                </a:endParaRPr>
              </a:p>
              <a:p>
                <a:pPr algn="ctr"/>
                <a:endParaRPr lang="fr-CA" sz="1200" i="1" dirty="0">
                  <a:latin typeface="Cambria Math" panose="02040503050406030204" pitchFamily="18" charset="0"/>
                </a:endParaRPr>
              </a:p>
              <a:p>
                <a:pPr algn="ctr"/>
                <a14:m>
                  <m:oMathPara xmlns:m="http://schemas.openxmlformats.org/officeDocument/2006/math">
                    <m:oMathParaPr>
                      <m:jc m:val="center"/>
                    </m:oMathParaPr>
                    <m:oMath xmlns:m="http://schemas.openxmlformats.org/officeDocument/2006/math">
                      <m:sSup>
                        <m:sSupPr>
                          <m:ctrlPr>
                            <a:rPr lang="en-CA" sz="1350" i="1">
                              <a:solidFill>
                                <a:srgbClr val="0070C0"/>
                              </a:solidFill>
                              <a:latin typeface="Cambria Math" panose="02040503050406030204" pitchFamily="18" charset="0"/>
                            </a:rPr>
                          </m:ctrlPr>
                        </m:sSupPr>
                        <m:e>
                          <m:sSub>
                            <m:sSubPr>
                              <m:ctrlPr>
                                <a:rPr lang="en-CA" sz="1350" i="1">
                                  <a:solidFill>
                                    <a:srgbClr val="0070C0"/>
                                  </a:solidFill>
                                  <a:latin typeface="Cambria Math" panose="02040503050406030204" pitchFamily="18" charset="0"/>
                                </a:rPr>
                              </m:ctrlPr>
                            </m:sSubPr>
                            <m:e>
                              <m:d>
                                <m:dPr>
                                  <m:ctrlPr>
                                    <a:rPr lang="en-CA" sz="1350" i="1">
                                      <a:solidFill>
                                        <a:srgbClr val="0070C0"/>
                                      </a:solidFill>
                                      <a:latin typeface="Cambria Math" panose="02040503050406030204" pitchFamily="18" charset="0"/>
                                    </a:rPr>
                                  </m:ctrlPr>
                                </m:dPr>
                                <m:e>
                                  <m:r>
                                    <a:rPr lang="fr-CA" sz="1350">
                                      <a:solidFill>
                                        <a:srgbClr val="0070C0"/>
                                      </a:solidFill>
                                      <a:latin typeface="Cambria Math" panose="02040503050406030204" pitchFamily="18" charset="0"/>
                                    </a:rPr>
                                    <m:t>1.33</m:t>
                                  </m:r>
                                </m:e>
                              </m:d>
                              <m:r>
                                <a:rPr lang="en-CA" sz="1350" i="1">
                                  <a:solidFill>
                                    <a:srgbClr val="0070C0"/>
                                  </a:solidFill>
                                  <a:latin typeface="Cambria Math" panose="02040503050406030204" pitchFamily="18" charset="0"/>
                                </a:rPr>
                                <m:t>𝑃𝑆</m:t>
                              </m:r>
                            </m:e>
                            <m:sub>
                              <m:r>
                                <a:rPr lang="en-CA" sz="1350" i="1">
                                  <a:solidFill>
                                    <a:srgbClr val="0070C0"/>
                                  </a:solidFill>
                                  <a:latin typeface="Cambria Math" panose="02040503050406030204" pitchFamily="18" charset="0"/>
                                </a:rPr>
                                <m:t>𝑡</m:t>
                              </m:r>
                            </m:sub>
                          </m:sSub>
                          <m:d>
                            <m:dPr>
                              <m:ctrlPr>
                                <a:rPr lang="en-CA" sz="1350" i="1">
                                  <a:solidFill>
                                    <a:srgbClr val="0070C0"/>
                                  </a:solidFill>
                                  <a:latin typeface="Cambria Math" panose="02040503050406030204" pitchFamily="18" charset="0"/>
                                </a:rPr>
                              </m:ctrlPr>
                            </m:dPr>
                            <m:e>
                              <m:r>
                                <a:rPr lang="fr-CA" sz="1350">
                                  <a:solidFill>
                                    <a:srgbClr val="0070C0"/>
                                  </a:solidFill>
                                  <a:latin typeface="Cambria Math" panose="02040503050406030204" pitchFamily="18" charset="0"/>
                                </a:rPr>
                                <m:t>1</m:t>
                              </m:r>
                              <m:r>
                                <a:rPr lang="fr-CA" sz="1350" i="1">
                                  <a:solidFill>
                                    <a:srgbClr val="0070C0"/>
                                  </a:solidFill>
                                  <a:latin typeface="Cambria Math" panose="02040503050406030204" pitchFamily="18" charset="0"/>
                                </a:rPr>
                                <m:t>−</m:t>
                              </m:r>
                              <m:r>
                                <a:rPr lang="en-CA" sz="1350" i="1">
                                  <a:solidFill>
                                    <a:srgbClr val="0070C0"/>
                                  </a:solidFill>
                                  <a:latin typeface="Cambria Math" panose="02040503050406030204" pitchFamily="18" charset="0"/>
                                </a:rPr>
                                <m:t>𝛿</m:t>
                              </m:r>
                            </m:e>
                          </m:d>
                          <m:r>
                            <m:rPr>
                              <m:nor/>
                            </m:rPr>
                            <a:rPr lang="fr-CA" sz="1350" i="1">
                              <a:solidFill>
                                <a:srgbClr val="0070C0"/>
                              </a:solidFill>
                            </a:rPr>
                            <m:t> </m:t>
                          </m:r>
                        </m:e>
                        <m:sup>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𝐴</m:t>
                              </m:r>
                            </m:e>
                            <m:sub>
                              <m:r>
                                <a:rPr lang="en-CA" sz="1350" i="1">
                                  <a:solidFill>
                                    <a:srgbClr val="0070C0"/>
                                  </a:solidFill>
                                  <a:latin typeface="Cambria Math" panose="02040503050406030204" pitchFamily="18" charset="0"/>
                                </a:rPr>
                                <m:t>𝑡𝑛</m:t>
                              </m:r>
                            </m:sub>
                          </m:sSub>
                        </m:sup>
                      </m:sSup>
                      <m:r>
                        <a:rPr lang="fr-CA" sz="1350" i="1">
                          <a:solidFill>
                            <a:srgbClr val="0070C0"/>
                          </a:solidFill>
                          <a:latin typeface="Cambria Math" panose="02040503050406030204" pitchFamily="18" charset="0"/>
                        </a:rPr>
                        <m:t>  </m:t>
                      </m:r>
                      <m:r>
                        <a:rPr lang="fr-CA" sz="1350">
                          <a:solidFill>
                            <a:srgbClr val="0070C0"/>
                          </a:solidFill>
                          <a:latin typeface="Cambria Math" panose="02040503050406030204" pitchFamily="18" charset="0"/>
                        </a:rPr>
                        <m:t>(</m:t>
                      </m:r>
                      <m:nary>
                        <m:naryPr>
                          <m:chr m:val="∑"/>
                          <m:ctrlPr>
                            <a:rPr lang="en-CA" sz="1350" i="1">
                              <a:solidFill>
                                <a:srgbClr val="0070C0"/>
                              </a:solidFill>
                              <a:latin typeface="Cambria Math" panose="02040503050406030204" pitchFamily="18" charset="0"/>
                            </a:rPr>
                          </m:ctrlPr>
                        </m:naryPr>
                        <m:sub>
                          <m:r>
                            <a:rPr lang="en-CA" sz="1350" i="1">
                              <a:solidFill>
                                <a:srgbClr val="0070C0"/>
                              </a:solidFill>
                              <a:latin typeface="Cambria Math" panose="02040503050406030204" pitchFamily="18" charset="0"/>
                            </a:rPr>
                            <m:t>𝑘</m:t>
                          </m:r>
                          <m:r>
                            <a:rPr lang="fr-CA" sz="1350">
                              <a:solidFill>
                                <a:srgbClr val="0070C0"/>
                              </a:solidFill>
                              <a:latin typeface="Cambria Math" panose="02040503050406030204" pitchFamily="18" charset="0"/>
                            </a:rPr>
                            <m:t>=1</m:t>
                          </m:r>
                        </m:sub>
                        <m:sup>
                          <m:r>
                            <a:rPr lang="fr-CA" sz="1350">
                              <a:solidFill>
                                <a:srgbClr val="0070C0"/>
                              </a:solidFill>
                              <a:latin typeface="Cambria Math" panose="02040503050406030204" pitchFamily="18" charset="0"/>
                            </a:rPr>
                            <m:t>4</m:t>
                          </m:r>
                        </m:sup>
                        <m:e>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𝜏</m:t>
                              </m:r>
                            </m:e>
                            <m:sub>
                              <m:r>
                                <a:rPr lang="en-CA" sz="1350" i="1">
                                  <a:solidFill>
                                    <a:srgbClr val="0070C0"/>
                                  </a:solidFill>
                                  <a:latin typeface="Cambria Math" panose="02040503050406030204" pitchFamily="18" charset="0"/>
                                </a:rPr>
                                <m:t>𝑘</m:t>
                              </m:r>
                            </m:sub>
                          </m:sSub>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𝐵𝐷</m:t>
                              </m:r>
                            </m:e>
                            <m:sub>
                              <m:r>
                                <a:rPr lang="en-CA" sz="1350" i="1">
                                  <a:solidFill>
                                    <a:srgbClr val="0070C0"/>
                                  </a:solidFill>
                                  <a:latin typeface="Cambria Math" panose="02040503050406030204" pitchFamily="18" charset="0"/>
                                </a:rPr>
                                <m:t>𝑡𝑛</m:t>
                              </m:r>
                              <m:r>
                                <a:rPr lang="fr-CA" sz="1350">
                                  <a:solidFill>
                                    <a:srgbClr val="0070C0"/>
                                  </a:solidFill>
                                  <a:latin typeface="Cambria Math" panose="02040503050406030204" pitchFamily="18" charset="0"/>
                                </a:rPr>
                                <m:t>,</m:t>
                              </m:r>
                              <m:r>
                                <a:rPr lang="en-CA" sz="1350" i="1">
                                  <a:solidFill>
                                    <a:srgbClr val="0070C0"/>
                                  </a:solidFill>
                                  <a:latin typeface="Cambria Math" panose="02040503050406030204" pitchFamily="18" charset="0"/>
                                </a:rPr>
                                <m:t>𝑘</m:t>
                              </m:r>
                            </m:sub>
                          </m:sSub>
                        </m:e>
                      </m:nary>
                      <m:r>
                        <a:rPr lang="fr-CA" sz="1350">
                          <a:solidFill>
                            <a:srgbClr val="0070C0"/>
                          </a:solidFill>
                          <a:latin typeface="Cambria Math" panose="02040503050406030204" pitchFamily="18" charset="0"/>
                        </a:rPr>
                        <m:t>)(</m:t>
                      </m:r>
                      <m:nary>
                        <m:naryPr>
                          <m:chr m:val="∑"/>
                          <m:ctrlPr>
                            <a:rPr lang="en-CA" sz="1350" i="1">
                              <a:solidFill>
                                <a:srgbClr val="0070C0"/>
                              </a:solidFill>
                              <a:latin typeface="Cambria Math" panose="02040503050406030204" pitchFamily="18" charset="0"/>
                            </a:rPr>
                          </m:ctrlPr>
                        </m:naryPr>
                        <m:sub>
                          <m:r>
                            <a:rPr lang="en-CA" sz="1350" i="1">
                              <a:solidFill>
                                <a:srgbClr val="0070C0"/>
                              </a:solidFill>
                              <a:latin typeface="Cambria Math" panose="02040503050406030204" pitchFamily="18" charset="0"/>
                            </a:rPr>
                            <m:t>𝑐</m:t>
                          </m:r>
                          <m:r>
                            <a:rPr lang="fr-CA" sz="1350">
                              <a:solidFill>
                                <a:srgbClr val="0070C0"/>
                              </a:solidFill>
                              <a:latin typeface="Cambria Math" panose="02040503050406030204" pitchFamily="18" charset="0"/>
                            </a:rPr>
                            <m:t>=1</m:t>
                          </m:r>
                        </m:sub>
                        <m:sup>
                          <m:r>
                            <a:rPr lang="fr-CA" sz="1350">
                              <a:solidFill>
                                <a:srgbClr val="0070C0"/>
                              </a:solidFill>
                              <a:latin typeface="Cambria Math" panose="02040503050406030204" pitchFamily="18" charset="0"/>
                            </a:rPr>
                            <m:t>3</m:t>
                          </m:r>
                        </m:sup>
                        <m:e>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𝜑</m:t>
                              </m:r>
                            </m:e>
                            <m:sub>
                              <m:r>
                                <a:rPr lang="en-CA" sz="1350" i="1">
                                  <a:solidFill>
                                    <a:srgbClr val="0070C0"/>
                                  </a:solidFill>
                                  <a:latin typeface="Cambria Math" panose="02040503050406030204" pitchFamily="18" charset="0"/>
                                </a:rPr>
                                <m:t>𝑐</m:t>
                              </m:r>
                            </m:sub>
                          </m:sSub>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𝐵𝑇</m:t>
                              </m:r>
                            </m:e>
                            <m:sub>
                              <m:r>
                                <a:rPr lang="en-CA" sz="1350" i="1">
                                  <a:solidFill>
                                    <a:srgbClr val="0070C0"/>
                                  </a:solidFill>
                                  <a:latin typeface="Cambria Math" panose="02040503050406030204" pitchFamily="18" charset="0"/>
                                </a:rPr>
                                <m:t>𝑡𝑛</m:t>
                              </m:r>
                              <m:r>
                                <a:rPr lang="fr-CA" sz="1350">
                                  <a:solidFill>
                                    <a:srgbClr val="0070C0"/>
                                  </a:solidFill>
                                  <a:latin typeface="Cambria Math" panose="02040503050406030204" pitchFamily="18" charset="0"/>
                                </a:rPr>
                                <m:t>,</m:t>
                              </m:r>
                              <m:r>
                                <a:rPr lang="en-CA" sz="1350" i="1">
                                  <a:solidFill>
                                    <a:srgbClr val="0070C0"/>
                                  </a:solidFill>
                                  <a:latin typeface="Cambria Math" panose="02040503050406030204" pitchFamily="18" charset="0"/>
                                </a:rPr>
                                <m:t>𝑐</m:t>
                              </m:r>
                            </m:sub>
                          </m:sSub>
                          <m:r>
                            <a:rPr lang="fr-CA" sz="1350">
                              <a:solidFill>
                                <a:srgbClr val="0070C0"/>
                              </a:solidFill>
                              <a:latin typeface="Cambria Math" panose="02040503050406030204" pitchFamily="18" charset="0"/>
                            </a:rPr>
                            <m:t>)</m:t>
                          </m:r>
                        </m:e>
                      </m:nary>
                      <m:r>
                        <a:rPr lang="fr-CA" sz="1350">
                          <a:solidFill>
                            <a:srgbClr val="0070C0"/>
                          </a:solidFill>
                          <a:latin typeface="Cambria Math" panose="02040503050406030204" pitchFamily="18" charset="0"/>
                        </a:rPr>
                        <m:t>(</m:t>
                      </m:r>
                      <m:nary>
                        <m:naryPr>
                          <m:chr m:val="∑"/>
                          <m:ctrlPr>
                            <a:rPr lang="en-CA" sz="1350" i="1">
                              <a:solidFill>
                                <a:srgbClr val="0070C0"/>
                              </a:solidFill>
                              <a:latin typeface="Cambria Math" panose="02040503050406030204" pitchFamily="18" charset="0"/>
                            </a:rPr>
                          </m:ctrlPr>
                        </m:naryPr>
                        <m:sub>
                          <m:r>
                            <a:rPr lang="en-CA" sz="1350" i="1">
                              <a:solidFill>
                                <a:srgbClr val="0070C0"/>
                              </a:solidFill>
                              <a:latin typeface="Cambria Math" panose="02040503050406030204" pitchFamily="18" charset="0"/>
                            </a:rPr>
                            <m:t>𝑧</m:t>
                          </m:r>
                          <m:r>
                            <a:rPr lang="fr-CA" sz="1350">
                              <a:solidFill>
                                <a:srgbClr val="0070C0"/>
                              </a:solidFill>
                              <a:latin typeface="Cambria Math" panose="02040503050406030204" pitchFamily="18" charset="0"/>
                            </a:rPr>
                            <m:t>=1</m:t>
                          </m:r>
                        </m:sub>
                        <m:sup>
                          <m:r>
                            <a:rPr lang="fr-CA" sz="1350">
                              <a:solidFill>
                                <a:srgbClr val="0070C0"/>
                              </a:solidFill>
                              <a:latin typeface="Cambria Math" panose="02040503050406030204" pitchFamily="18" charset="0"/>
                            </a:rPr>
                            <m:t>2</m:t>
                          </m:r>
                        </m:sup>
                        <m:e>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𝜖</m:t>
                              </m:r>
                            </m:e>
                            <m:sub>
                              <m:r>
                                <a:rPr lang="en-CA" sz="1350" i="1">
                                  <a:solidFill>
                                    <a:srgbClr val="0070C0"/>
                                  </a:solidFill>
                                  <a:latin typeface="Cambria Math" panose="02040503050406030204" pitchFamily="18" charset="0"/>
                                </a:rPr>
                                <m:t>𝑧</m:t>
                              </m:r>
                            </m:sub>
                          </m:sSub>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𝐶𝑀</m:t>
                              </m:r>
                            </m:e>
                            <m:sub>
                              <m:r>
                                <a:rPr lang="en-CA" sz="1350" i="1">
                                  <a:solidFill>
                                    <a:srgbClr val="0070C0"/>
                                  </a:solidFill>
                                  <a:latin typeface="Cambria Math" panose="02040503050406030204" pitchFamily="18" charset="0"/>
                                </a:rPr>
                                <m:t>𝑡𝑛</m:t>
                              </m:r>
                              <m:r>
                                <a:rPr lang="fr-CA" sz="1350">
                                  <a:solidFill>
                                    <a:srgbClr val="0070C0"/>
                                  </a:solidFill>
                                  <a:latin typeface="Cambria Math" panose="02040503050406030204" pitchFamily="18" charset="0"/>
                                </a:rPr>
                                <m:t>,</m:t>
                              </m:r>
                              <m:r>
                                <a:rPr lang="en-CA" sz="1350" i="1">
                                  <a:solidFill>
                                    <a:srgbClr val="0070C0"/>
                                  </a:solidFill>
                                  <a:latin typeface="Cambria Math" panose="02040503050406030204" pitchFamily="18" charset="0"/>
                                </a:rPr>
                                <m:t>𝑧</m:t>
                              </m:r>
                            </m:sub>
                          </m:sSub>
                          <m:r>
                            <a:rPr lang="fr-CA" sz="1350">
                              <a:solidFill>
                                <a:srgbClr val="0070C0"/>
                              </a:solidFill>
                              <a:latin typeface="Cambria Math" panose="02040503050406030204" pitchFamily="18" charset="0"/>
                            </a:rPr>
                            <m:t>)</m:t>
                          </m:r>
                        </m:e>
                      </m:nary>
                      <m:sSub>
                        <m:sSubPr>
                          <m:ctrlPr>
                            <a:rPr lang="en-CA" sz="1350" i="1">
                              <a:solidFill>
                                <a:srgbClr val="0070C0"/>
                              </a:solidFill>
                              <a:latin typeface="Cambria Math" panose="02040503050406030204" pitchFamily="18" charset="0"/>
                            </a:rPr>
                          </m:ctrlPr>
                        </m:sSubPr>
                        <m:e>
                          <m:r>
                            <a:rPr lang="en-CA" sz="1350" i="1">
                              <a:solidFill>
                                <a:srgbClr val="0070C0"/>
                              </a:solidFill>
                              <a:latin typeface="Cambria Math" panose="02040503050406030204" pitchFamily="18" charset="0"/>
                            </a:rPr>
                            <m:t>𝑆</m:t>
                          </m:r>
                        </m:e>
                        <m:sub>
                          <m:r>
                            <a:rPr lang="en-CA" sz="1350" i="1">
                              <a:solidFill>
                                <a:srgbClr val="0070C0"/>
                              </a:solidFill>
                              <a:latin typeface="Cambria Math" panose="02040503050406030204" pitchFamily="18" charset="0"/>
                            </a:rPr>
                            <m:t>𝑡𝑛</m:t>
                          </m:r>
                        </m:sub>
                      </m:sSub>
                    </m:oMath>
                  </m:oMathPara>
                </a14:m>
                <a:endParaRPr lang="en-CA" sz="1350" dirty="0">
                  <a:solidFill>
                    <a:srgbClr val="0070C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324464" y="1699494"/>
                <a:ext cx="9202127" cy="4163384"/>
              </a:xfrm>
              <a:prstGeom prst="rect">
                <a:avLst/>
              </a:prstGeom>
              <a:blipFill rotWithShape="0">
                <a:blip r:embed="rId3"/>
                <a:stretch>
                  <a:fillRect/>
                </a:stretch>
              </a:blipFill>
            </p:spPr>
            <p:txBody>
              <a:bodyPr/>
              <a:lstStyle/>
              <a:p>
                <a:r>
                  <a:rPr lang="en-CA">
                    <a:noFill/>
                  </a:rPr>
                  <a:t> </a:t>
                </a:r>
              </a:p>
            </p:txBody>
          </p:sp>
        </mc:Fallback>
      </mc:AlternateContent>
      <p:sp>
        <p:nvSpPr>
          <p:cNvPr id="3" name="Left Brace 2"/>
          <p:cNvSpPr/>
          <p:nvPr/>
        </p:nvSpPr>
        <p:spPr>
          <a:xfrm>
            <a:off x="2228833" y="2815055"/>
            <a:ext cx="216024" cy="1242138"/>
          </a:xfrm>
          <a:prstGeom prst="lef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350">
              <a:solidFill>
                <a:srgbClr val="000000"/>
              </a:solidFill>
            </a:endParaRPr>
          </a:p>
        </p:txBody>
      </p:sp>
      <p:sp>
        <p:nvSpPr>
          <p:cNvPr id="5" name="Left Brace 4"/>
          <p:cNvSpPr/>
          <p:nvPr/>
        </p:nvSpPr>
        <p:spPr>
          <a:xfrm>
            <a:off x="2296340" y="4744262"/>
            <a:ext cx="81009" cy="406995"/>
          </a:xfrm>
          <a:prstGeom prst="lef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sz="1350"/>
          </a:p>
        </p:txBody>
      </p:sp>
      <p:sp>
        <p:nvSpPr>
          <p:cNvPr id="6" name="TextBox 5"/>
          <p:cNvSpPr txBox="1"/>
          <p:nvPr/>
        </p:nvSpPr>
        <p:spPr>
          <a:xfrm>
            <a:off x="1256725" y="3183313"/>
            <a:ext cx="972108" cy="461665"/>
          </a:xfrm>
          <a:prstGeom prst="rect">
            <a:avLst/>
          </a:prstGeom>
          <a:noFill/>
        </p:spPr>
        <p:txBody>
          <a:bodyPr wrap="square" rtlCol="0">
            <a:spAutoFit/>
          </a:bodyPr>
          <a:lstStyle/>
          <a:p>
            <a:r>
              <a:rPr lang="en-CA" sz="1200" dirty="0">
                <a:solidFill>
                  <a:schemeClr val="accent6"/>
                </a:solidFill>
              </a:rPr>
              <a:t>Land Component</a:t>
            </a:r>
          </a:p>
        </p:txBody>
      </p:sp>
      <p:sp>
        <p:nvSpPr>
          <p:cNvPr id="7" name="TextBox 6"/>
          <p:cNvSpPr txBox="1"/>
          <p:nvPr/>
        </p:nvSpPr>
        <p:spPr>
          <a:xfrm>
            <a:off x="1159889" y="4728469"/>
            <a:ext cx="972108" cy="461665"/>
          </a:xfrm>
          <a:prstGeom prst="rect">
            <a:avLst/>
          </a:prstGeom>
          <a:noFill/>
        </p:spPr>
        <p:txBody>
          <a:bodyPr wrap="square" rtlCol="0">
            <a:spAutoFit/>
          </a:bodyPr>
          <a:lstStyle/>
          <a:p>
            <a:r>
              <a:rPr lang="en-CA" sz="1200" dirty="0">
                <a:solidFill>
                  <a:srgbClr val="0070C0"/>
                </a:solidFill>
              </a:rPr>
              <a:t>Structure Component</a:t>
            </a:r>
          </a:p>
        </p:txBody>
      </p:sp>
      <mc:AlternateContent xmlns:mc="http://schemas.openxmlformats.org/markup-compatibility/2006" xmlns:a14="http://schemas.microsoft.com/office/drawing/2010/main">
        <mc:Choice Requires="a14">
          <p:sp>
            <p:nvSpPr>
              <p:cNvPr id="8" name="Rectangle 7"/>
              <p:cNvSpPr/>
              <p:nvPr/>
            </p:nvSpPr>
            <p:spPr>
              <a:xfrm>
                <a:off x="4997003" y="5431597"/>
                <a:ext cx="575735"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1350">
                          <a:solidFill>
                            <a:srgbClr val="000000"/>
                          </a:solidFill>
                          <a:latin typeface="Cambria Math" panose="02040503050406030204" pitchFamily="18" charset="0"/>
                        </a:rPr>
                        <m:t>+</m:t>
                      </m:r>
                      <m:sSub>
                        <m:sSubPr>
                          <m:ctrlPr>
                            <a:rPr lang="en-CA" sz="1350" i="1">
                              <a:solidFill>
                                <a:srgbClr val="000000"/>
                              </a:solidFill>
                              <a:latin typeface="Cambria Math" panose="02040503050406030204" pitchFamily="18" charset="0"/>
                            </a:rPr>
                          </m:ctrlPr>
                        </m:sSubPr>
                        <m:e>
                          <m:r>
                            <a:rPr lang="en-CA" sz="1350" i="1">
                              <a:solidFill>
                                <a:srgbClr val="000000"/>
                              </a:solidFill>
                              <a:latin typeface="Cambria Math" panose="02040503050406030204" pitchFamily="18" charset="0"/>
                            </a:rPr>
                            <m:t>𝜀</m:t>
                          </m:r>
                        </m:e>
                        <m:sub>
                          <m:r>
                            <a:rPr lang="en-CA" sz="1350" i="1">
                              <a:solidFill>
                                <a:srgbClr val="000000"/>
                              </a:solidFill>
                              <a:latin typeface="Cambria Math" panose="02040503050406030204" pitchFamily="18" charset="0"/>
                            </a:rPr>
                            <m:t>𝑡𝑛</m:t>
                          </m:r>
                        </m:sub>
                      </m:sSub>
                    </m:oMath>
                  </m:oMathPara>
                </a14:m>
                <a:endParaRPr lang="en-CA" sz="1350" dirty="0"/>
              </a:p>
            </p:txBody>
          </p:sp>
        </mc:Choice>
        <mc:Fallback xmlns="">
          <p:sp>
            <p:nvSpPr>
              <p:cNvPr id="8" name="Rectangle 7"/>
              <p:cNvSpPr>
                <a:spLocks noRot="1" noChangeAspect="1" noMove="1" noResize="1" noEditPoints="1" noAdjustHandles="1" noChangeArrowheads="1" noChangeShapeType="1" noTextEdit="1"/>
              </p:cNvSpPr>
              <p:nvPr/>
            </p:nvSpPr>
            <p:spPr>
              <a:xfrm>
                <a:off x="6662671" y="6099130"/>
                <a:ext cx="718851" cy="369332"/>
              </a:xfrm>
              <a:prstGeom prst="rect">
                <a:avLst/>
              </a:prstGeom>
              <a:blipFill rotWithShape="0">
                <a:blip r:embed="rId4"/>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158341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Important Model Results</a:t>
            </a:r>
            <a:endParaRPr lang="en-CA" sz="1800" dirty="0"/>
          </a:p>
        </p:txBody>
      </p:sp>
      <p:sp>
        <p:nvSpPr>
          <p:cNvPr id="3" name="Content Placeholder 2"/>
          <p:cNvSpPr>
            <a:spLocks noGrp="1"/>
          </p:cNvSpPr>
          <p:nvPr>
            <p:ph idx="1"/>
          </p:nvPr>
        </p:nvSpPr>
        <p:spPr/>
        <p:txBody>
          <a:bodyPr/>
          <a:lstStyle/>
          <a:p>
            <a:r>
              <a:rPr lang="en-CA" dirty="0" smtClean="0"/>
              <a:t>90% </a:t>
            </a:r>
            <a:r>
              <a:rPr lang="en-CA" dirty="0" smtClean="0"/>
              <a:t>of the imputed land value is estimated by the equal distribution of land</a:t>
            </a:r>
          </a:p>
          <a:p>
            <a:r>
              <a:rPr lang="en-CA" dirty="0" smtClean="0"/>
              <a:t>The depreciation rate is </a:t>
            </a:r>
            <a:r>
              <a:rPr lang="en-CA" dirty="0" smtClean="0"/>
              <a:t>2.4%</a:t>
            </a:r>
            <a:endParaRPr lang="en-CA" dirty="0" smtClean="0"/>
          </a:p>
          <a:p>
            <a:r>
              <a:rPr lang="en-CA" dirty="0" smtClean="0"/>
              <a:t>Coefficient </a:t>
            </a:r>
            <a:r>
              <a:rPr lang="en-CA" dirty="0" smtClean="0"/>
              <a:t>estimates for excess land decreases when excess land increases</a:t>
            </a:r>
            <a:endParaRPr lang="en-CA" dirty="0"/>
          </a:p>
        </p:txBody>
      </p:sp>
    </p:spTree>
    <p:extLst>
      <p:ext uri="{BB962C8B-B14F-4D97-AF65-F5344CB8AC3E}">
        <p14:creationId xmlns:p14="http://schemas.microsoft.com/office/powerpoint/2010/main" val="3765996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CA" dirty="0" smtClean="0"/>
              <a:t>Index Results</a:t>
            </a:r>
            <a:endParaRPr lang="en-CA" dirty="0"/>
          </a:p>
        </p:txBody>
      </p:sp>
      <p:sp>
        <p:nvSpPr>
          <p:cNvPr id="11" name="Text Placeholder 10"/>
          <p:cNvSpPr>
            <a:spLocks noGrp="1"/>
          </p:cNvSpPr>
          <p:nvPr>
            <p:ph type="body" idx="1"/>
          </p:nvPr>
        </p:nvSpPr>
        <p:spPr/>
        <p:txBody>
          <a:bodyPr/>
          <a:lstStyle/>
          <a:p>
            <a:endParaRPr lang="en-CA"/>
          </a:p>
        </p:txBody>
      </p:sp>
    </p:spTree>
    <p:extLst>
      <p:ext uri="{BB962C8B-B14F-4D97-AF65-F5344CB8AC3E}">
        <p14:creationId xmlns:p14="http://schemas.microsoft.com/office/powerpoint/2010/main" val="4104361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A" sz="1800" dirty="0" smtClean="0"/>
              <a:t>Land, Structure and Total Indexes</a:t>
            </a:r>
            <a:endParaRPr lang="en-CA"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52907698"/>
              </p:ext>
            </p:extLst>
          </p:nvPr>
        </p:nvGraphicFramePr>
        <p:xfrm>
          <a:off x="628650" y="2336283"/>
          <a:ext cx="7886699" cy="36098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19101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Land and Structure Value Shares </a:t>
            </a:r>
            <a:endParaRPr lang="en-CA"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72624989"/>
              </p:ext>
            </p:extLst>
          </p:nvPr>
        </p:nvGraphicFramePr>
        <p:xfrm>
          <a:off x="628650" y="2453487"/>
          <a:ext cx="7350617" cy="33027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9239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Background</a:t>
            </a:r>
            <a:endParaRPr lang="en-CA" sz="1800" dirty="0"/>
          </a:p>
        </p:txBody>
      </p:sp>
      <p:sp>
        <p:nvSpPr>
          <p:cNvPr id="3" name="Content Placeholder 2"/>
          <p:cNvSpPr>
            <a:spLocks noGrp="1"/>
          </p:cNvSpPr>
          <p:nvPr>
            <p:ph idx="1"/>
          </p:nvPr>
        </p:nvSpPr>
        <p:spPr>
          <a:xfrm>
            <a:off x="878983" y="2357157"/>
            <a:ext cx="7823916" cy="3096754"/>
          </a:xfrm>
        </p:spPr>
        <p:txBody>
          <a:bodyPr>
            <a:normAutofit/>
          </a:bodyPr>
          <a:lstStyle/>
          <a:p>
            <a:r>
              <a:rPr lang="en-CA" dirty="0"/>
              <a:t>Accurately measuring condominium apartment economic activity requires breaking down the prices of condominium apartment units into land and structure components </a:t>
            </a:r>
          </a:p>
          <a:p>
            <a:r>
              <a:rPr lang="en-CA" dirty="0"/>
              <a:t>Land and structure decomposition of condominium apartment prices does not currently exist</a:t>
            </a:r>
          </a:p>
          <a:p>
            <a:r>
              <a:rPr lang="en-CA" dirty="0"/>
              <a:t>Internationally, there is not yet a standard framework or guideline to create this land-structure split. </a:t>
            </a:r>
          </a:p>
          <a:p>
            <a:r>
              <a:rPr lang="en-CA" dirty="0"/>
              <a:t>We explore the use of hedonic methods that tease out the land and structure components of condominium apartment values and in turn, construct separate land and structure price indexes, as well as a total property price index.</a:t>
            </a:r>
          </a:p>
        </p:txBody>
      </p:sp>
    </p:spTree>
    <p:extLst>
      <p:ext uri="{BB962C8B-B14F-4D97-AF65-F5344CB8AC3E}">
        <p14:creationId xmlns:p14="http://schemas.microsoft.com/office/powerpoint/2010/main" val="1481011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Comparison with Other Models</a:t>
            </a:r>
            <a:endParaRPr lang="en-CA"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86343502"/>
              </p:ext>
            </p:extLst>
          </p:nvPr>
        </p:nvGraphicFramePr>
        <p:xfrm>
          <a:off x="483276" y="2476958"/>
          <a:ext cx="7790914" cy="33019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0833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Conclusions</a:t>
            </a:r>
            <a:endParaRPr lang="en-CA" sz="1800" dirty="0"/>
          </a:p>
        </p:txBody>
      </p:sp>
      <p:sp>
        <p:nvSpPr>
          <p:cNvPr id="3" name="Content Placeholder 2"/>
          <p:cNvSpPr>
            <a:spLocks noGrp="1"/>
          </p:cNvSpPr>
          <p:nvPr>
            <p:ph idx="1"/>
          </p:nvPr>
        </p:nvSpPr>
        <p:spPr/>
        <p:txBody>
          <a:bodyPr>
            <a:normAutofit/>
          </a:bodyPr>
          <a:lstStyle/>
          <a:p>
            <a:r>
              <a:rPr lang="en-CA" dirty="0">
                <a:ea typeface="+mj-ea"/>
                <a:cs typeface="+mj-cs"/>
              </a:rPr>
              <a:t>We now have an index for land prices</a:t>
            </a:r>
          </a:p>
          <a:p>
            <a:r>
              <a:rPr lang="en-CA" dirty="0">
                <a:ea typeface="+mj-ea"/>
                <a:cs typeface="+mj-cs"/>
              </a:rPr>
              <a:t>Similarities between the Fisher indexes created from the Builder’s Model and other hedonic and stratification methods</a:t>
            </a:r>
          </a:p>
          <a:p>
            <a:r>
              <a:rPr lang="en-CA" dirty="0">
                <a:ea typeface="+mj-ea"/>
                <a:cs typeface="+mj-cs"/>
              </a:rPr>
              <a:t>Determined significant land and structure variables that </a:t>
            </a:r>
            <a:r>
              <a:rPr lang="en-CA" dirty="0" smtClean="0">
                <a:ea typeface="+mj-ea"/>
                <a:cs typeface="+mj-cs"/>
              </a:rPr>
              <a:t>could be helpful </a:t>
            </a:r>
            <a:r>
              <a:rPr lang="en-CA" dirty="0">
                <a:ea typeface="+mj-ea"/>
                <a:cs typeface="+mj-cs"/>
              </a:rPr>
              <a:t>for designing a survey to effectively collect required information </a:t>
            </a:r>
          </a:p>
          <a:p>
            <a:r>
              <a:rPr lang="en-CA" dirty="0">
                <a:ea typeface="+mj-ea"/>
                <a:cs typeface="+mj-cs"/>
              </a:rPr>
              <a:t>Builder’s Model provide additional statistics for National Accounts </a:t>
            </a:r>
          </a:p>
        </p:txBody>
      </p:sp>
    </p:spTree>
    <p:extLst>
      <p:ext uri="{BB962C8B-B14F-4D97-AF65-F5344CB8AC3E}">
        <p14:creationId xmlns:p14="http://schemas.microsoft.com/office/powerpoint/2010/main" val="481612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smtClean="0"/>
              <a:t>The Data</a:t>
            </a:r>
            <a:endParaRPr lang="en-CA" dirty="0"/>
          </a:p>
        </p:txBody>
      </p:sp>
      <p:sp>
        <p:nvSpPr>
          <p:cNvPr id="5" name="Text Placeholder 4"/>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1823587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r-CA" sz="1800" dirty="0" smtClean="0"/>
              <a:t>The Data</a:t>
            </a:r>
            <a:endParaRPr lang="en-CA" sz="1800" dirty="0"/>
          </a:p>
        </p:txBody>
      </p:sp>
      <p:sp>
        <p:nvSpPr>
          <p:cNvPr id="5" name="Content Placeholder 4"/>
          <p:cNvSpPr>
            <a:spLocks noGrp="1"/>
          </p:cNvSpPr>
          <p:nvPr>
            <p:ph idx="1"/>
          </p:nvPr>
        </p:nvSpPr>
        <p:spPr>
          <a:xfrm>
            <a:off x="759280" y="2234112"/>
            <a:ext cx="7075886" cy="3410824"/>
          </a:xfrm>
        </p:spPr>
        <p:txBody>
          <a:bodyPr>
            <a:normAutofit/>
          </a:bodyPr>
          <a:lstStyle/>
          <a:p>
            <a:pPr>
              <a:lnSpc>
                <a:spcPct val="110000"/>
              </a:lnSpc>
              <a:spcBef>
                <a:spcPct val="0"/>
              </a:spcBef>
            </a:pPr>
            <a:r>
              <a:rPr lang="en-CA" dirty="0">
                <a:ea typeface="+mj-ea"/>
                <a:cs typeface="+mj-cs"/>
              </a:rPr>
              <a:t>The source of data for this study is a combination of a residential property price research dataset, City of Ottawa building characteristics data set and some internet data sources. </a:t>
            </a:r>
          </a:p>
          <a:p>
            <a:pPr>
              <a:lnSpc>
                <a:spcPct val="110000"/>
              </a:lnSpc>
              <a:spcBef>
                <a:spcPct val="0"/>
              </a:spcBef>
            </a:pPr>
            <a:r>
              <a:rPr lang="en-CA" dirty="0">
                <a:ea typeface="+mj-ea"/>
                <a:cs typeface="+mj-cs"/>
              </a:rPr>
              <a:t>For new and resale condo apartments in Ottawa for the period of Q1 1996 to Q3 2009</a:t>
            </a:r>
          </a:p>
          <a:p>
            <a:pPr>
              <a:lnSpc>
                <a:spcPct val="110000"/>
              </a:lnSpc>
              <a:spcBef>
                <a:spcPct val="0"/>
              </a:spcBef>
            </a:pPr>
            <a:r>
              <a:rPr lang="en-CA" dirty="0">
                <a:ea typeface="+mj-ea"/>
                <a:cs typeface="+mj-cs"/>
              </a:rPr>
              <a:t>Only contains condo buildings with 5 or more </a:t>
            </a:r>
            <a:r>
              <a:rPr lang="en-CA" dirty="0" smtClean="0">
                <a:ea typeface="+mj-ea"/>
                <a:cs typeface="+mj-cs"/>
              </a:rPr>
              <a:t>stories</a:t>
            </a:r>
          </a:p>
          <a:p>
            <a:pPr>
              <a:lnSpc>
                <a:spcPct val="110000"/>
              </a:lnSpc>
              <a:spcBef>
                <a:spcPct val="0"/>
              </a:spcBef>
            </a:pPr>
            <a:r>
              <a:rPr lang="en-CA" dirty="0" smtClean="0">
                <a:ea typeface="+mj-ea"/>
                <a:cs typeface="+mj-cs"/>
              </a:rPr>
              <a:t>Statistics Canada’s Apartment Building Construction Price Index (ABCPI)</a:t>
            </a:r>
            <a:endParaRPr lang="en-CA" dirty="0">
              <a:ea typeface="+mj-ea"/>
              <a:cs typeface="+mj-cs"/>
            </a:endParaRPr>
          </a:p>
          <a:p>
            <a:pPr>
              <a:lnSpc>
                <a:spcPct val="110000"/>
              </a:lnSpc>
              <a:spcBef>
                <a:spcPct val="0"/>
              </a:spcBef>
            </a:pPr>
            <a:r>
              <a:rPr lang="en-CA" dirty="0">
                <a:ea typeface="+mj-ea"/>
                <a:cs typeface="+mj-cs"/>
              </a:rPr>
              <a:t>Unit characteristic variables </a:t>
            </a:r>
          </a:p>
          <a:p>
            <a:pPr>
              <a:lnSpc>
                <a:spcPct val="110000"/>
              </a:lnSpc>
              <a:spcBef>
                <a:spcPct val="0"/>
              </a:spcBef>
            </a:pPr>
            <a:r>
              <a:rPr lang="en-CA" dirty="0">
                <a:ea typeface="+mj-ea"/>
                <a:cs typeface="+mj-cs"/>
              </a:rPr>
              <a:t>Land characteristics </a:t>
            </a:r>
          </a:p>
          <a:p>
            <a:pPr>
              <a:lnSpc>
                <a:spcPct val="110000"/>
              </a:lnSpc>
              <a:spcBef>
                <a:spcPct val="0"/>
              </a:spcBef>
            </a:pPr>
            <a:r>
              <a:rPr lang="en-CA" dirty="0">
                <a:ea typeface="+mj-ea"/>
                <a:cs typeface="+mj-cs"/>
              </a:rPr>
              <a:t>Building characteristics</a:t>
            </a:r>
          </a:p>
        </p:txBody>
      </p:sp>
    </p:spTree>
    <p:extLst>
      <p:ext uri="{BB962C8B-B14F-4D97-AF65-F5344CB8AC3E}">
        <p14:creationId xmlns:p14="http://schemas.microsoft.com/office/powerpoint/2010/main" val="183062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z="1800" dirty="0" smtClean="0"/>
              <a:t>Data inclusions</a:t>
            </a:r>
            <a:r>
              <a:rPr lang="fr-CA" dirty="0" smtClean="0"/>
              <a:t>	</a:t>
            </a:r>
            <a:endParaRPr lang="en-CA" dirty="0"/>
          </a:p>
        </p:txBody>
      </p:sp>
      <p:sp>
        <p:nvSpPr>
          <p:cNvPr id="3" name="Content Placeholder 2"/>
          <p:cNvSpPr>
            <a:spLocks noGrp="1"/>
          </p:cNvSpPr>
          <p:nvPr>
            <p:ph idx="1"/>
          </p:nvPr>
        </p:nvSpPr>
        <p:spPr/>
        <p:txBody>
          <a:bodyPr/>
          <a:lstStyle/>
          <a:p>
            <a:r>
              <a:rPr lang="fr-CA" dirty="0">
                <a:ea typeface="+mj-ea"/>
                <a:cs typeface="+mj-cs"/>
              </a:rPr>
              <a:t>The data </a:t>
            </a:r>
            <a:r>
              <a:rPr lang="fr-CA" dirty="0" err="1">
                <a:ea typeface="+mj-ea"/>
                <a:cs typeface="+mj-cs"/>
              </a:rPr>
              <a:t>includes</a:t>
            </a:r>
            <a:r>
              <a:rPr lang="fr-CA" dirty="0">
                <a:ea typeface="+mj-ea"/>
                <a:cs typeface="+mj-cs"/>
              </a:rPr>
              <a:t>:</a:t>
            </a:r>
          </a:p>
          <a:p>
            <a:pPr lvl="1"/>
            <a:r>
              <a:rPr lang="fr-CA" sz="1500" dirty="0">
                <a:ea typeface="+mj-ea"/>
                <a:cs typeface="+mj-cs"/>
              </a:rPr>
              <a:t>Living area </a:t>
            </a:r>
            <a:r>
              <a:rPr lang="fr-CA" sz="1500" dirty="0" err="1">
                <a:ea typeface="+mj-ea"/>
                <a:cs typeface="+mj-cs"/>
              </a:rPr>
              <a:t>between</a:t>
            </a:r>
            <a:r>
              <a:rPr lang="fr-CA" sz="1500" dirty="0">
                <a:ea typeface="+mj-ea"/>
                <a:cs typeface="+mj-cs"/>
              </a:rPr>
              <a:t> 300 and 1500 square </a:t>
            </a:r>
            <a:r>
              <a:rPr lang="fr-CA" sz="1500" dirty="0" err="1">
                <a:ea typeface="+mj-ea"/>
                <a:cs typeface="+mj-cs"/>
              </a:rPr>
              <a:t>feet</a:t>
            </a:r>
            <a:endParaRPr lang="fr-CA" sz="1500" dirty="0">
              <a:ea typeface="+mj-ea"/>
              <a:cs typeface="+mj-cs"/>
            </a:endParaRPr>
          </a:p>
          <a:p>
            <a:pPr lvl="1"/>
            <a:r>
              <a:rPr lang="fr-CA" sz="1500" dirty="0" err="1" smtClean="0">
                <a:ea typeface="+mj-ea"/>
                <a:cs typeface="+mj-cs"/>
              </a:rPr>
              <a:t>Selling</a:t>
            </a:r>
            <a:r>
              <a:rPr lang="fr-CA" sz="1500" dirty="0" smtClean="0">
                <a:ea typeface="+mj-ea"/>
                <a:cs typeface="+mj-cs"/>
              </a:rPr>
              <a:t> </a:t>
            </a:r>
            <a:r>
              <a:rPr lang="fr-CA" sz="1500" dirty="0" err="1" smtClean="0">
                <a:ea typeface="+mj-ea"/>
                <a:cs typeface="+mj-cs"/>
              </a:rPr>
              <a:t>price</a:t>
            </a:r>
            <a:r>
              <a:rPr lang="fr-CA" sz="1500" dirty="0" smtClean="0">
                <a:ea typeface="+mj-ea"/>
                <a:cs typeface="+mj-cs"/>
              </a:rPr>
              <a:t> </a:t>
            </a:r>
            <a:r>
              <a:rPr lang="fr-CA" sz="1500" dirty="0" err="1" smtClean="0">
                <a:ea typeface="+mj-ea"/>
                <a:cs typeface="+mj-cs"/>
              </a:rPr>
              <a:t>outlier</a:t>
            </a:r>
            <a:r>
              <a:rPr lang="fr-CA" sz="1500" dirty="0" smtClean="0">
                <a:ea typeface="+mj-ea"/>
                <a:cs typeface="+mj-cs"/>
              </a:rPr>
              <a:t> detection by year</a:t>
            </a:r>
          </a:p>
          <a:p>
            <a:pPr lvl="1"/>
            <a:r>
              <a:rPr lang="fr-CA" sz="1500" dirty="0" smtClean="0">
                <a:ea typeface="+mj-ea"/>
                <a:cs typeface="+mj-cs"/>
              </a:rPr>
              <a:t>1 </a:t>
            </a:r>
            <a:r>
              <a:rPr lang="fr-CA" sz="1500" dirty="0">
                <a:ea typeface="+mj-ea"/>
                <a:cs typeface="+mj-cs"/>
              </a:rPr>
              <a:t>to 4 </a:t>
            </a:r>
            <a:r>
              <a:rPr lang="fr-CA" sz="1500" dirty="0" err="1">
                <a:ea typeface="+mj-ea"/>
                <a:cs typeface="+mj-cs"/>
              </a:rPr>
              <a:t>bedrooms</a:t>
            </a:r>
            <a:endParaRPr lang="fr-CA" sz="1500" dirty="0">
              <a:ea typeface="+mj-ea"/>
              <a:cs typeface="+mj-cs"/>
            </a:endParaRPr>
          </a:p>
          <a:p>
            <a:pPr lvl="1"/>
            <a:r>
              <a:rPr lang="fr-CA" sz="1500" dirty="0">
                <a:ea typeface="+mj-ea"/>
                <a:cs typeface="+mj-cs"/>
              </a:rPr>
              <a:t>1 to 3 </a:t>
            </a:r>
            <a:r>
              <a:rPr lang="fr-CA" sz="1500" dirty="0" err="1">
                <a:ea typeface="+mj-ea"/>
                <a:cs typeface="+mj-cs"/>
              </a:rPr>
              <a:t>bathrooms</a:t>
            </a:r>
            <a:endParaRPr lang="fr-CA" sz="1500" dirty="0">
              <a:ea typeface="+mj-ea"/>
              <a:cs typeface="+mj-cs"/>
            </a:endParaRPr>
          </a:p>
          <a:p>
            <a:pPr lvl="1"/>
            <a:r>
              <a:rPr lang="fr-CA" sz="1500" dirty="0">
                <a:ea typeface="+mj-ea"/>
                <a:cs typeface="+mj-cs"/>
              </a:rPr>
              <a:t>Age &lt;50 </a:t>
            </a:r>
            <a:r>
              <a:rPr lang="fr-CA" sz="1500" dirty="0" err="1">
                <a:ea typeface="+mj-ea"/>
                <a:cs typeface="+mj-cs"/>
              </a:rPr>
              <a:t>years</a:t>
            </a:r>
            <a:endParaRPr lang="fr-CA" sz="1500" dirty="0">
              <a:ea typeface="+mj-ea"/>
              <a:cs typeface="+mj-cs"/>
            </a:endParaRPr>
          </a:p>
          <a:p>
            <a:pPr lvl="1"/>
            <a:endParaRPr lang="en-CA" dirty="0"/>
          </a:p>
        </p:txBody>
      </p:sp>
    </p:spTree>
    <p:extLst>
      <p:ext uri="{BB962C8B-B14F-4D97-AF65-F5344CB8AC3E}">
        <p14:creationId xmlns:p14="http://schemas.microsoft.com/office/powerpoint/2010/main" val="2833313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CA" dirty="0" smtClean="0"/>
              <a:t>Methodology</a:t>
            </a:r>
            <a:endParaRPr lang="en-CA" dirty="0"/>
          </a:p>
        </p:txBody>
      </p:sp>
      <p:sp>
        <p:nvSpPr>
          <p:cNvPr id="8" name="Text Placeholder 7"/>
          <p:cNvSpPr>
            <a:spLocks noGrp="1"/>
          </p:cNvSpPr>
          <p:nvPr>
            <p:ph type="body" idx="1"/>
          </p:nvPr>
        </p:nvSpPr>
        <p:spPr/>
        <p:txBody>
          <a:bodyPr/>
          <a:lstStyle/>
          <a:p>
            <a:r>
              <a:rPr lang="en-CA" dirty="0" smtClean="0"/>
              <a:t>The Builder’s Model</a:t>
            </a:r>
            <a:endParaRPr lang="en-CA" dirty="0"/>
          </a:p>
        </p:txBody>
      </p:sp>
    </p:spTree>
    <p:extLst>
      <p:ext uri="{BB962C8B-B14F-4D97-AF65-F5344CB8AC3E}">
        <p14:creationId xmlns:p14="http://schemas.microsoft.com/office/powerpoint/2010/main" val="1551859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75096"/>
            <a:ext cx="7886700" cy="994172"/>
          </a:xfrm>
        </p:spPr>
        <p:txBody>
          <a:bodyPr>
            <a:normAutofit/>
          </a:bodyPr>
          <a:lstStyle/>
          <a:p>
            <a:r>
              <a:rPr lang="en-CA" sz="1800" dirty="0" smtClean="0"/>
              <a:t>Builder’s Model</a:t>
            </a:r>
            <a:endParaRPr lang="en-CA" sz="1800" dirty="0"/>
          </a:p>
        </p:txBody>
      </p:sp>
      <p:sp>
        <p:nvSpPr>
          <p:cNvPr id="3" name="Content Placeholder 2"/>
          <p:cNvSpPr>
            <a:spLocks noGrp="1"/>
          </p:cNvSpPr>
          <p:nvPr>
            <p:ph idx="1"/>
          </p:nvPr>
        </p:nvSpPr>
        <p:spPr>
          <a:xfrm>
            <a:off x="-1180773" y="3192160"/>
            <a:ext cx="6207919" cy="548506"/>
          </a:xfrm>
        </p:spPr>
        <p:txBody>
          <a:bodyPr>
            <a:normAutofit/>
          </a:bodyPr>
          <a:lstStyle/>
          <a:p>
            <a:pPr marL="0" indent="0" algn="ctr">
              <a:buNone/>
            </a:pPr>
            <a:r>
              <a:rPr lang="fr-CA" sz="1600" i="1" dirty="0">
                <a:latin typeface="Cambria Math" panose="02040503050406030204" pitchFamily="18" charset="0"/>
              </a:rPr>
              <a:t>Price= Land + Structure</a:t>
            </a:r>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4001971484"/>
                  </p:ext>
                </p:extLst>
              </p:nvPr>
            </p:nvGraphicFramePr>
            <p:xfrm>
              <a:off x="3818374" y="2623314"/>
              <a:ext cx="5134709" cy="2372489"/>
            </p:xfrm>
            <a:graphic>
              <a:graphicData uri="http://schemas.openxmlformats.org/drawingml/2006/table">
                <a:tbl>
                  <a:tblPr firstRow="1" bandRow="1">
                    <a:tableStyleId>{72833802-FEF1-4C79-8D5D-14CF1EAF98D9}</a:tableStyleId>
                  </a:tblPr>
                  <a:tblGrid>
                    <a:gridCol w="1145288"/>
                    <a:gridCol w="868510"/>
                    <a:gridCol w="3120911"/>
                  </a:tblGrid>
                  <a:tr h="251460">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Component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Variable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Description</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a:txBody>
                        <a:bodyPr/>
                        <a:lstStyle/>
                        <a:p>
                          <a:pPr algn="l" defTabSz="685800" rtl="0" eaLnBrk="1" latinLnBrk="0" hangingPunct="1">
                            <a:lnSpc>
                              <a:spcPct val="90000"/>
                            </a:lnSpc>
                            <a:spcBef>
                              <a:spcPct val="0"/>
                            </a:spcBef>
                            <a:buNone/>
                          </a:pP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𝑃</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Selling price of unit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081">
                    <a:tc rowSpan="2">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nchor="ct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𝛼</m:t>
                                    </m:r>
                                  </m:e>
                                  <m:sub>
                                    <m:r>
                                      <a:rPr lang="fr-CA" sz="1200" u="none" kern="1200">
                                        <a:solidFill>
                                          <a:schemeClr val="tx1"/>
                                        </a:solidFill>
                                        <a:latin typeface="Cambria Math" panose="02040503050406030204" pitchFamily="18" charset="0"/>
                                        <a:ea typeface="+mj-ea"/>
                                        <a:cs typeface="+mj-cs"/>
                                      </a:rPr>
                                      <m:t>𝑡</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Quality adjusted price per square foot of 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081">
                    <a:tc vMerge="1">
                      <a:txBody>
                        <a:bodyPr/>
                        <a:lstStyle/>
                        <a:p>
                          <a:endParaRPr lang="en-CA" sz="1600" dirty="0"/>
                        </a:p>
                      </a:txBody>
                      <a:tcP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𝐿</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marL="0" marR="0" indent="0" algn="l" defTabSz="685800" rtl="0" eaLnBrk="1" fontAlgn="auto" latinLnBrk="0" hangingPunct="1">
                            <a:lnSpc>
                              <a:spcPct val="90000"/>
                            </a:lnSpc>
                            <a:spcBef>
                              <a:spcPct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Land size</a:t>
                          </a:r>
                        </a:p>
                      </a:txBody>
                      <a:tcPr marL="68580" marR="68580" marT="34290" marB="34290"/>
                    </a:tc>
                  </a:tr>
                  <a:tr h="251081">
                    <a:tc rowSpan="4">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Structure</a:t>
                          </a:r>
                          <a:endParaRPr lang="en-CA" sz="1200" u="none" kern="1200" dirty="0">
                            <a:solidFill>
                              <a:schemeClr val="tx1"/>
                            </a:solidFill>
                            <a:latin typeface="Arial MT Std" panose="020B0402020200020204" pitchFamily="34" charset="0"/>
                            <a:ea typeface="+mj-ea"/>
                            <a:cs typeface="+mj-cs"/>
                          </a:endParaRPr>
                        </a:p>
                      </a:txBody>
                      <a:tcPr marL="68580" marR="68580" marT="34290" marB="34290" anchor="ct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𝛽</m:t>
                                    </m:r>
                                  </m:e>
                                  <m:sub>
                                    <m:r>
                                      <a:rPr lang="fr-CA" sz="1200" u="none" kern="1200">
                                        <a:solidFill>
                                          <a:schemeClr val="tx1"/>
                                        </a:solidFill>
                                        <a:latin typeface="Cambria Math" panose="02040503050406030204" pitchFamily="18" charset="0"/>
                                        <a:ea typeface="+mj-ea"/>
                                        <a:cs typeface="+mj-cs"/>
                                      </a:rPr>
                                      <m:t>𝑡</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Quality adjusted price per square foot of structure floor space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pPr algn="l"/>
                          <a:endParaRPr lang="en-CA" sz="1600" dirty="0"/>
                        </a:p>
                      </a:txBody>
                      <a:tcP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𝛿</m:t>
                                    </m:r>
                                  </m:e>
                                  <m:sub>
                                    <m:r>
                                      <a:rPr lang="fr-CA" sz="1200" u="none" kern="1200">
                                        <a:solidFill>
                                          <a:schemeClr val="tx1"/>
                                        </a:solidFill>
                                        <a:latin typeface="Cambria Math" panose="02040503050406030204" pitchFamily="18" charset="0"/>
                                        <a:ea typeface="+mj-ea"/>
                                        <a:cs typeface="+mj-cs"/>
                                      </a:rPr>
                                      <m:t>𝑡</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Depreciation rate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endParaRPr lang="en-CA" sz="1600" dirty="0"/>
                        </a:p>
                      </a:txBody>
                      <a:tcP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𝐴</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Age of building</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endParaRPr lang="en-CA" sz="1600" dirty="0"/>
                        </a:p>
                      </a:txBody>
                      <a:tcPr/>
                    </a:tc>
                    <a:tc>
                      <a:txBody>
                        <a:bodyPr/>
                        <a:lstStyle/>
                        <a:p>
                          <a:pPr algn="l" defTabSz="685800" rtl="0" eaLnBrk="1" latinLnBrk="0" hangingPunct="1">
                            <a:lnSpc>
                              <a:spcPct val="90000"/>
                            </a:lnSpc>
                            <a:spcBef>
                              <a:spcPct val="0"/>
                            </a:spcBef>
                            <a:buNone/>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𝑆</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Condo unit floor size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4001971484"/>
                  </p:ext>
                </p:extLst>
              </p:nvPr>
            </p:nvGraphicFramePr>
            <p:xfrm>
              <a:off x="3818374" y="2623314"/>
              <a:ext cx="5134709" cy="2372489"/>
            </p:xfrm>
            <a:graphic>
              <a:graphicData uri="http://schemas.openxmlformats.org/drawingml/2006/table">
                <a:tbl>
                  <a:tblPr firstRow="1" bandRow="1">
                    <a:tableStyleId>{72833802-FEF1-4C79-8D5D-14CF1EAF98D9}</a:tableStyleId>
                  </a:tblPr>
                  <a:tblGrid>
                    <a:gridCol w="1145288"/>
                    <a:gridCol w="868510"/>
                    <a:gridCol w="3120911"/>
                  </a:tblGrid>
                  <a:tr h="251460">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Component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Variable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Description</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a:txBody>
                        <a:bodyPr/>
                        <a:lstStyle/>
                        <a:p>
                          <a:pPr algn="l" defTabSz="685800" rtl="0" eaLnBrk="1" latinLnBrk="0" hangingPunct="1">
                            <a:lnSpc>
                              <a:spcPct val="90000"/>
                            </a:lnSpc>
                            <a:spcBef>
                              <a:spcPct val="0"/>
                            </a:spcBef>
                            <a:buNone/>
                          </a:pP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endParaRPr lang="en-US"/>
                        </a:p>
                      </a:txBody>
                      <a:tcPr marL="68580" marR="68580" marT="34290" marB="34290">
                        <a:blipFill rotWithShape="0">
                          <a:blip r:embed="rId3"/>
                          <a:stretch>
                            <a:fillRect l="-132168" t="-109524" r="-358741" b="-735714"/>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Selling price of unit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397764">
                    <a:tc rowSpan="2">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nchor="ctr"/>
                    </a:tc>
                    <a:tc>
                      <a:txBody>
                        <a:bodyPr/>
                        <a:lstStyle/>
                        <a:p>
                          <a:endParaRPr lang="en-US"/>
                        </a:p>
                      </a:txBody>
                      <a:tcPr marL="68580" marR="68580" marT="34290" marB="34290">
                        <a:blipFill rotWithShape="0">
                          <a:blip r:embed="rId3"/>
                          <a:stretch>
                            <a:fillRect l="-132168" t="-135385" r="-358741" b="-375385"/>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Quality adjusted price per square foot of 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081">
                    <a:tc vMerge="1">
                      <a:txBody>
                        <a:bodyPr/>
                        <a:lstStyle/>
                        <a:p>
                          <a:endParaRPr lang="en-CA" sz="1600" dirty="0"/>
                        </a:p>
                      </a:txBody>
                      <a:tcPr/>
                    </a:tc>
                    <a:tc>
                      <a:txBody>
                        <a:bodyPr/>
                        <a:lstStyle/>
                        <a:p>
                          <a:endParaRPr lang="en-US"/>
                        </a:p>
                      </a:txBody>
                      <a:tcPr marL="68580" marR="68580" marT="34290" marB="34290">
                        <a:blipFill rotWithShape="0">
                          <a:blip r:embed="rId3"/>
                          <a:stretch>
                            <a:fillRect l="-132168" t="-373171" r="-358741" b="-495122"/>
                          </a:stretch>
                        </a:blipFill>
                      </a:tcPr>
                    </a:tc>
                    <a:tc>
                      <a:txBody>
                        <a:bodyPr/>
                        <a:lstStyle/>
                        <a:p>
                          <a:pPr marL="0" marR="0" indent="0" algn="l" defTabSz="685800" rtl="0" eaLnBrk="1" fontAlgn="auto" latinLnBrk="0" hangingPunct="1">
                            <a:lnSpc>
                              <a:spcPct val="90000"/>
                            </a:lnSpc>
                            <a:spcBef>
                              <a:spcPct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Land size</a:t>
                          </a:r>
                        </a:p>
                      </a:txBody>
                      <a:tcPr marL="68580" marR="68580" marT="34290" marB="34290"/>
                    </a:tc>
                  </a:tr>
                  <a:tr h="397764">
                    <a:tc rowSpan="4">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Structure</a:t>
                          </a:r>
                          <a:endParaRPr lang="en-CA" sz="1200" u="none" kern="1200" dirty="0">
                            <a:solidFill>
                              <a:schemeClr val="tx1"/>
                            </a:solidFill>
                            <a:latin typeface="Arial MT Std" panose="020B0402020200020204" pitchFamily="34" charset="0"/>
                            <a:ea typeface="+mj-ea"/>
                            <a:cs typeface="+mj-cs"/>
                          </a:endParaRPr>
                        </a:p>
                      </a:txBody>
                      <a:tcPr marL="68580" marR="68580" marT="34290" marB="34290" anchor="ctr"/>
                    </a:tc>
                    <a:tc>
                      <a:txBody>
                        <a:bodyPr/>
                        <a:lstStyle/>
                        <a:p>
                          <a:endParaRPr lang="en-US"/>
                        </a:p>
                      </a:txBody>
                      <a:tcPr marL="68580" marR="68580" marT="34290" marB="34290">
                        <a:blipFill rotWithShape="0">
                          <a:blip r:embed="rId3"/>
                          <a:stretch>
                            <a:fillRect l="-132168" t="-293939" r="-358741" b="-207576"/>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Quality adjusted price per square foot of structure floor space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pPr algn="l"/>
                          <a:endParaRPr lang="en-CA" sz="1600" dirty="0"/>
                        </a:p>
                      </a:txBody>
                      <a:tcPr/>
                    </a:tc>
                    <a:tc>
                      <a:txBody>
                        <a:bodyPr/>
                        <a:lstStyle/>
                        <a:p>
                          <a:endParaRPr lang="en-US"/>
                        </a:p>
                      </a:txBody>
                      <a:tcPr marL="68580" marR="68580" marT="34290" marB="34290">
                        <a:blipFill rotWithShape="0">
                          <a:blip r:embed="rId3"/>
                          <a:stretch>
                            <a:fillRect l="-132168" t="-577778" r="-358741" b="-204444"/>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Depreciation rate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endParaRPr lang="en-CA" sz="1600" dirty="0"/>
                        </a:p>
                      </a:txBody>
                      <a:tcPr/>
                    </a:tc>
                    <a:tc>
                      <a:txBody>
                        <a:bodyPr/>
                        <a:lstStyle/>
                        <a:p>
                          <a:endParaRPr lang="en-US"/>
                        </a:p>
                      </a:txBody>
                      <a:tcPr marL="68580" marR="68580" marT="34290" marB="34290">
                        <a:blipFill rotWithShape="0">
                          <a:blip r:embed="rId3"/>
                          <a:stretch>
                            <a:fillRect l="-132168" t="-677778" r="-358741" b="-104444"/>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Age of building</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74320">
                    <a:tc vMerge="1">
                      <a:txBody>
                        <a:bodyPr/>
                        <a:lstStyle/>
                        <a:p>
                          <a:endParaRPr lang="en-CA" sz="1600" dirty="0"/>
                        </a:p>
                      </a:txBody>
                      <a:tcPr/>
                    </a:tc>
                    <a:tc>
                      <a:txBody>
                        <a:bodyPr/>
                        <a:lstStyle/>
                        <a:p>
                          <a:endParaRPr lang="en-US"/>
                        </a:p>
                      </a:txBody>
                      <a:tcPr marL="68580" marR="68580" marT="34290" marB="34290">
                        <a:blipFill rotWithShape="0">
                          <a:blip r:embed="rId3"/>
                          <a:stretch>
                            <a:fillRect l="-132168" t="-777778" r="-358741" b="-4444"/>
                          </a:stretch>
                        </a:blipFill>
                      </a:tcPr>
                    </a:tc>
                    <a:tc>
                      <a:txBody>
                        <a:bodyPr/>
                        <a:lstStyle/>
                        <a:p>
                          <a:pPr algn="l" defTabSz="685800" rtl="0" eaLnBrk="1" latinLnBrk="0" hangingPunct="1">
                            <a:lnSpc>
                              <a:spcPct val="90000"/>
                            </a:lnSpc>
                            <a:spcBef>
                              <a:spcPct val="0"/>
                            </a:spcBef>
                            <a:buNone/>
                          </a:pPr>
                          <a:r>
                            <a:rPr lang="en-CA" sz="1200" u="none" kern="1200" dirty="0" smtClean="0">
                              <a:solidFill>
                                <a:schemeClr val="tx1"/>
                              </a:solidFill>
                              <a:latin typeface="Arial MT Std" panose="020B0402020200020204" pitchFamily="34" charset="0"/>
                              <a:ea typeface="+mj-ea"/>
                              <a:cs typeface="+mj-cs"/>
                            </a:rPr>
                            <a:t>Condo unit floor size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bl>
              </a:graphicData>
            </a:graphic>
          </p:graphicFrame>
        </mc:Fallback>
      </mc:AlternateContent>
      <mc:AlternateContent xmlns:mc="http://schemas.openxmlformats.org/markup-compatibility/2006" xmlns:a14="http://schemas.microsoft.com/office/drawing/2010/main">
        <mc:Choice Requires="a14">
          <p:sp>
            <p:nvSpPr>
              <p:cNvPr id="8" name="TextBox 7"/>
              <p:cNvSpPr txBox="1"/>
              <p:nvPr/>
            </p:nvSpPr>
            <p:spPr>
              <a:xfrm>
                <a:off x="-504564" y="3796659"/>
                <a:ext cx="5076564" cy="36279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CA" sz="1600" i="1" smtClean="0">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rPr>
                            <m:t>𝑃</m:t>
                          </m:r>
                        </m:e>
                        <m:sub>
                          <m:r>
                            <a:rPr lang="fr-CA" sz="1600" i="1">
                              <a:solidFill>
                                <a:srgbClr val="000000"/>
                              </a:solidFill>
                              <a:latin typeface="Cambria Math" panose="02040503050406030204" pitchFamily="18" charset="0"/>
                            </a:rPr>
                            <m:t>𝑡𝑛</m:t>
                          </m:r>
                        </m:sub>
                      </m:sSub>
                      <m:r>
                        <a:rPr lang="fr-CA" sz="1600" i="1">
                          <a:solidFill>
                            <a:srgbClr val="000000"/>
                          </a:solidFill>
                          <a:latin typeface="Cambria Math" panose="02040503050406030204" pitchFamily="18" charset="0"/>
                        </a:rPr>
                        <m:t>=</m:t>
                      </m:r>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ea typeface="Cambria Math" panose="02040503050406030204" pitchFamily="18" charset="0"/>
                            </a:rPr>
                            <m:t>𝛼</m:t>
                          </m:r>
                        </m:e>
                        <m:sub>
                          <m:r>
                            <a:rPr lang="fr-CA" sz="1600" i="1">
                              <a:solidFill>
                                <a:srgbClr val="000000"/>
                              </a:solidFill>
                              <a:latin typeface="Cambria Math" panose="02040503050406030204" pitchFamily="18" charset="0"/>
                            </a:rPr>
                            <m:t>𝑡</m:t>
                          </m:r>
                        </m:sub>
                      </m:sSub>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rPr>
                            <m:t>𝐿</m:t>
                          </m:r>
                        </m:e>
                        <m:sub>
                          <m:r>
                            <a:rPr lang="fr-CA" sz="1600" i="1">
                              <a:solidFill>
                                <a:srgbClr val="000000"/>
                              </a:solidFill>
                              <a:latin typeface="Cambria Math" panose="02040503050406030204" pitchFamily="18" charset="0"/>
                            </a:rPr>
                            <m:t>𝑡𝑛</m:t>
                          </m:r>
                        </m:sub>
                      </m:sSub>
                      <m:r>
                        <a:rPr lang="fr-CA" sz="1600" i="1">
                          <a:solidFill>
                            <a:srgbClr val="000000"/>
                          </a:solidFill>
                          <a:latin typeface="Cambria Math" panose="02040503050406030204" pitchFamily="18" charset="0"/>
                        </a:rPr>
                        <m:t>+</m:t>
                      </m:r>
                      <m:sSup>
                        <m:sSupPr>
                          <m:ctrlPr>
                            <a:rPr lang="fr-CA" sz="1600" i="1">
                              <a:solidFill>
                                <a:srgbClr val="000000"/>
                              </a:solidFill>
                              <a:latin typeface="Cambria Math" panose="02040503050406030204" pitchFamily="18" charset="0"/>
                            </a:rPr>
                          </m:ctrlPr>
                        </m:sSupPr>
                        <m:e>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ea typeface="Cambria Math" panose="02040503050406030204" pitchFamily="18" charset="0"/>
                                </a:rPr>
                                <m:t>𝛽</m:t>
                              </m:r>
                            </m:e>
                            <m:sub>
                              <m:r>
                                <a:rPr lang="fr-CA" sz="1600" i="1">
                                  <a:solidFill>
                                    <a:srgbClr val="000000"/>
                                  </a:solidFill>
                                  <a:latin typeface="Cambria Math" panose="02040503050406030204" pitchFamily="18" charset="0"/>
                                </a:rPr>
                                <m:t>𝑡</m:t>
                              </m:r>
                            </m:sub>
                          </m:sSub>
                          <m:r>
                            <a:rPr lang="fr-CA" sz="1600" i="1">
                              <a:solidFill>
                                <a:srgbClr val="000000"/>
                              </a:solidFill>
                              <a:latin typeface="Cambria Math" panose="02040503050406030204" pitchFamily="18" charset="0"/>
                            </a:rPr>
                            <m:t> (1−</m:t>
                          </m:r>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ea typeface="Cambria Math" panose="02040503050406030204" pitchFamily="18" charset="0"/>
                                </a:rPr>
                                <m:t>𝛿</m:t>
                              </m:r>
                            </m:e>
                            <m:sub>
                              <m:r>
                                <a:rPr lang="fr-CA" sz="1600" i="1">
                                  <a:solidFill>
                                    <a:srgbClr val="000000"/>
                                  </a:solidFill>
                                  <a:latin typeface="Cambria Math" panose="02040503050406030204" pitchFamily="18" charset="0"/>
                                </a:rPr>
                                <m:t>𝑡</m:t>
                              </m:r>
                            </m:sub>
                          </m:sSub>
                          <m:r>
                            <a:rPr lang="fr-CA" sz="1600" i="1">
                              <a:solidFill>
                                <a:srgbClr val="000000"/>
                              </a:solidFill>
                              <a:latin typeface="Cambria Math" panose="02040503050406030204" pitchFamily="18" charset="0"/>
                              <a:ea typeface="Cambria Math" panose="02040503050406030204" pitchFamily="18" charset="0"/>
                            </a:rPr>
                            <m:t>)</m:t>
                          </m:r>
                          <m:r>
                            <m:rPr>
                              <m:nor/>
                            </m:rPr>
                            <a:rPr lang="en-CA" sz="1600" dirty="0">
                              <a:solidFill>
                                <a:srgbClr val="000000"/>
                              </a:solidFill>
                            </a:rPr>
                            <m:t> </m:t>
                          </m:r>
                        </m:e>
                        <m:sup>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rPr>
                                <m:t>𝐴</m:t>
                              </m:r>
                            </m:e>
                            <m:sub>
                              <m:r>
                                <a:rPr lang="fr-CA" sz="1600" i="1">
                                  <a:solidFill>
                                    <a:srgbClr val="000000"/>
                                  </a:solidFill>
                                  <a:latin typeface="Cambria Math" panose="02040503050406030204" pitchFamily="18" charset="0"/>
                                </a:rPr>
                                <m:t>𝑡𝑛</m:t>
                              </m:r>
                            </m:sub>
                          </m:sSub>
                        </m:sup>
                      </m:sSup>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rPr>
                            <m:t>𝑆</m:t>
                          </m:r>
                        </m:e>
                        <m:sub>
                          <m:r>
                            <a:rPr lang="fr-CA" sz="1600" i="1">
                              <a:solidFill>
                                <a:srgbClr val="000000"/>
                              </a:solidFill>
                              <a:latin typeface="Cambria Math" panose="02040503050406030204" pitchFamily="18" charset="0"/>
                            </a:rPr>
                            <m:t>𝑡𝑛</m:t>
                          </m:r>
                        </m:sub>
                      </m:sSub>
                      <m:r>
                        <a:rPr lang="fr-CA" sz="1600" i="1">
                          <a:solidFill>
                            <a:srgbClr val="000000"/>
                          </a:solidFill>
                          <a:latin typeface="Cambria Math" panose="02040503050406030204" pitchFamily="18" charset="0"/>
                        </a:rPr>
                        <m:t>+</m:t>
                      </m:r>
                      <m:sSub>
                        <m:sSubPr>
                          <m:ctrlPr>
                            <a:rPr lang="fr-CA" sz="1600" i="1">
                              <a:solidFill>
                                <a:srgbClr val="000000"/>
                              </a:solidFill>
                              <a:latin typeface="Cambria Math" panose="02040503050406030204" pitchFamily="18" charset="0"/>
                            </a:rPr>
                          </m:ctrlPr>
                        </m:sSubPr>
                        <m:e>
                          <m:r>
                            <a:rPr lang="fr-CA" sz="1600" i="1">
                              <a:solidFill>
                                <a:srgbClr val="000000"/>
                              </a:solidFill>
                              <a:latin typeface="Cambria Math" panose="02040503050406030204" pitchFamily="18" charset="0"/>
                              <a:ea typeface="Cambria Math" panose="02040503050406030204" pitchFamily="18" charset="0"/>
                            </a:rPr>
                            <m:t>𝜀</m:t>
                          </m:r>
                        </m:e>
                        <m:sub>
                          <m:r>
                            <a:rPr lang="fr-CA" sz="1600" i="1">
                              <a:solidFill>
                                <a:srgbClr val="000000"/>
                              </a:solidFill>
                              <a:latin typeface="Cambria Math" panose="02040503050406030204" pitchFamily="18" charset="0"/>
                            </a:rPr>
                            <m:t>𝑡</m:t>
                          </m:r>
                        </m:sub>
                      </m:sSub>
                    </m:oMath>
                  </m:oMathPara>
                </a14:m>
                <a:endParaRPr lang="en-CA" sz="1600"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04564" y="3796659"/>
                <a:ext cx="5076564" cy="362792"/>
              </a:xfrm>
              <a:prstGeom prst="rect">
                <a:avLst/>
              </a:prstGeom>
              <a:blipFill rotWithShape="0">
                <a:blip r:embed="rId4"/>
                <a:stretch>
                  <a:fillRect b="-10169"/>
                </a:stretch>
              </a:blipFill>
            </p:spPr>
            <p:txBody>
              <a:bodyPr/>
              <a:lstStyle/>
              <a:p>
                <a:r>
                  <a:rPr lang="en-CA">
                    <a:noFill/>
                  </a:rPr>
                  <a:t> </a:t>
                </a:r>
              </a:p>
            </p:txBody>
          </p:sp>
        </mc:Fallback>
      </mc:AlternateContent>
    </p:spTree>
    <p:extLst>
      <p:ext uri="{BB962C8B-B14F-4D97-AF65-F5344CB8AC3E}">
        <p14:creationId xmlns:p14="http://schemas.microsoft.com/office/powerpoint/2010/main" val="301309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1800" dirty="0" smtClean="0"/>
              <a:t>Considerations for Condominiums</a:t>
            </a:r>
            <a:endParaRPr lang="en-CA" sz="1800" dirty="0"/>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3151843451"/>
              </p:ext>
            </p:extLst>
          </p:nvPr>
        </p:nvGraphicFramePr>
        <p:xfrm>
          <a:off x="1452562" y="2313944"/>
          <a:ext cx="6238875" cy="3633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1346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192" y="1593057"/>
            <a:ext cx="7242312" cy="531019"/>
          </a:xfrm>
        </p:spPr>
        <p:txBody>
          <a:bodyPr>
            <a:normAutofit/>
          </a:bodyPr>
          <a:lstStyle/>
          <a:p>
            <a:r>
              <a:rPr lang="en-CA" sz="1800" dirty="0"/>
              <a:t>Builder’s Model with </a:t>
            </a:r>
            <a:r>
              <a:rPr lang="en-CA" sz="1800" dirty="0" smtClean="0"/>
              <a:t>Land </a:t>
            </a:r>
            <a:r>
              <a:rPr lang="en-CA" sz="1800" dirty="0"/>
              <a:t>Size and Communal Space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35843" y="2272323"/>
                <a:ext cx="6207919" cy="548506"/>
              </a:xfrm>
            </p:spPr>
            <p:txBody>
              <a:bodyPr>
                <a:normAutofit fontScale="62500" lnSpcReduction="20000"/>
              </a:bodyPr>
              <a:lstStyle/>
              <a:p>
                <a:pPr marL="0" indent="0">
                  <a:buNone/>
                </a:pPr>
                <a14:m>
                  <m:oMathPara xmlns:m="http://schemas.openxmlformats.org/officeDocument/2006/math">
                    <m:oMathParaPr>
                      <m:jc m:val="centerGroup"/>
                    </m:oMathParaPr>
                    <m:oMath xmlns:m="http://schemas.openxmlformats.org/officeDocument/2006/math">
                      <m:sSub>
                        <m:sSubPr>
                          <m:ctrlPr>
                            <a:rPr lang="fr-CA" sz="2400" i="1">
                              <a:latin typeface="Cambria Math" panose="02040503050406030204" pitchFamily="18" charset="0"/>
                            </a:rPr>
                          </m:ctrlPr>
                        </m:sSubPr>
                        <m:e>
                          <m:r>
                            <a:rPr lang="fr-CA" sz="2400" i="1">
                              <a:latin typeface="Cambria Math" panose="02040503050406030204" pitchFamily="18" charset="0"/>
                            </a:rPr>
                            <m:t>𝑃</m:t>
                          </m:r>
                        </m:e>
                        <m:sub>
                          <m:r>
                            <a:rPr lang="fr-CA" sz="2400" i="1">
                              <a:latin typeface="Cambria Math" panose="02040503050406030204" pitchFamily="18" charset="0"/>
                            </a:rPr>
                            <m:t>𝑡𝑛</m:t>
                          </m:r>
                        </m:sub>
                      </m:sSub>
                      <m:r>
                        <a:rPr lang="fr-CA" sz="2400" i="1">
                          <a:latin typeface="Cambria Math" panose="02040503050406030204" pitchFamily="18" charset="0"/>
                        </a:rPr>
                        <m:t>=</m:t>
                      </m:r>
                      <m:sSub>
                        <m:sSubPr>
                          <m:ctrlPr>
                            <a:rPr lang="fr-CA" sz="2400" i="1">
                              <a:latin typeface="Cambria Math" panose="02040503050406030204" pitchFamily="18" charset="0"/>
                            </a:rPr>
                          </m:ctrlPr>
                        </m:sSubPr>
                        <m:e>
                          <m:r>
                            <a:rPr lang="fr-CA" sz="2400" i="1">
                              <a:latin typeface="Cambria Math" panose="02040503050406030204" pitchFamily="18" charset="0"/>
                              <a:ea typeface="Cambria Math" panose="02040503050406030204" pitchFamily="18" charset="0"/>
                            </a:rPr>
                            <m:t>𝛼</m:t>
                          </m:r>
                        </m:e>
                        <m:sub>
                          <m:r>
                            <a:rPr lang="fr-CA" sz="2400" i="1">
                              <a:latin typeface="Cambria Math" panose="02040503050406030204" pitchFamily="18" charset="0"/>
                            </a:rPr>
                            <m:t>𝑡</m:t>
                          </m:r>
                        </m:sub>
                      </m:sSub>
                      <m:f>
                        <m:fPr>
                          <m:ctrlPr>
                            <a:rPr lang="fr-CA" sz="2400" i="1">
                              <a:latin typeface="Cambria Math" panose="02040503050406030204" pitchFamily="18" charset="0"/>
                            </a:rPr>
                          </m:ctrlPr>
                        </m:fPr>
                        <m:num>
                          <m:r>
                            <a:rPr lang="fr-CA" sz="2400" i="1">
                              <a:latin typeface="Cambria Math" panose="02040503050406030204" pitchFamily="18" charset="0"/>
                            </a:rPr>
                            <m:t>𝑇</m:t>
                          </m:r>
                          <m:sSub>
                            <m:sSubPr>
                              <m:ctrlPr>
                                <a:rPr lang="fr-CA" sz="2400" i="1">
                                  <a:latin typeface="Cambria Math" panose="02040503050406030204" pitchFamily="18" charset="0"/>
                                </a:rPr>
                              </m:ctrlPr>
                            </m:sSubPr>
                            <m:e>
                              <m:r>
                                <a:rPr lang="fr-CA" sz="2400" i="1">
                                  <a:latin typeface="Cambria Math" panose="02040503050406030204" pitchFamily="18" charset="0"/>
                                </a:rPr>
                                <m:t>𝐿</m:t>
                              </m:r>
                            </m:e>
                            <m:sub>
                              <m:r>
                                <a:rPr lang="fr-CA" sz="2400" i="1">
                                  <a:latin typeface="Cambria Math" panose="02040503050406030204" pitchFamily="18" charset="0"/>
                                </a:rPr>
                                <m:t>𝑡𝑛</m:t>
                              </m:r>
                            </m:sub>
                          </m:sSub>
                        </m:num>
                        <m:den>
                          <m:sSub>
                            <m:sSubPr>
                              <m:ctrlPr>
                                <a:rPr lang="fr-CA" sz="2400" i="1">
                                  <a:latin typeface="Cambria Math" panose="02040503050406030204" pitchFamily="18" charset="0"/>
                                </a:rPr>
                              </m:ctrlPr>
                            </m:sSubPr>
                            <m:e>
                              <m:r>
                                <a:rPr lang="fr-CA" sz="2400" i="1">
                                  <a:latin typeface="Cambria Math" panose="02040503050406030204" pitchFamily="18" charset="0"/>
                                </a:rPr>
                                <m:t>𝑇𝑈</m:t>
                              </m:r>
                            </m:e>
                            <m:sub>
                              <m:r>
                                <a:rPr lang="fr-CA" sz="2400" i="1">
                                  <a:latin typeface="Cambria Math" panose="02040503050406030204" pitchFamily="18" charset="0"/>
                                </a:rPr>
                                <m:t>𝑡𝑛</m:t>
                              </m:r>
                            </m:sub>
                          </m:sSub>
                        </m:den>
                      </m:f>
                      <m:r>
                        <a:rPr lang="fr-CA" sz="2400" i="1">
                          <a:latin typeface="Cambria Math" panose="02040503050406030204" pitchFamily="18" charset="0"/>
                        </a:rPr>
                        <m:t>+</m:t>
                      </m:r>
                      <m:sSup>
                        <m:sSupPr>
                          <m:ctrlPr>
                            <a:rPr lang="fr-CA" sz="2400" i="1">
                              <a:latin typeface="Cambria Math" panose="02040503050406030204" pitchFamily="18" charset="0"/>
                            </a:rPr>
                          </m:ctrlPr>
                        </m:sSupPr>
                        <m:e>
                          <m:d>
                            <m:dPr>
                              <m:ctrlPr>
                                <a:rPr lang="fr-CA" sz="2400" i="1">
                                  <a:latin typeface="Cambria Math" panose="02040503050406030204" pitchFamily="18" charset="0"/>
                                </a:rPr>
                              </m:ctrlPr>
                            </m:dPr>
                            <m:e>
                              <m:r>
                                <a:rPr lang="fr-CA" sz="2400" i="1">
                                  <a:latin typeface="Cambria Math" panose="02040503050406030204" pitchFamily="18" charset="0"/>
                                </a:rPr>
                                <m:t>1.33</m:t>
                              </m:r>
                            </m:e>
                          </m:d>
                          <m:r>
                            <a:rPr lang="fr-CA" sz="2400" i="1">
                              <a:latin typeface="Cambria Math" panose="02040503050406030204" pitchFamily="18" charset="0"/>
                              <a:ea typeface="Cambria Math" panose="02040503050406030204" pitchFamily="18" charset="0"/>
                            </a:rPr>
                            <m:t>𝛽</m:t>
                          </m:r>
                          <m:sSub>
                            <m:sSubPr>
                              <m:ctrlPr>
                                <a:rPr lang="fr-CA" sz="2400" i="1">
                                  <a:latin typeface="Cambria Math" panose="02040503050406030204" pitchFamily="18" charset="0"/>
                                </a:rPr>
                              </m:ctrlPr>
                            </m:sSubPr>
                            <m:e>
                              <m:r>
                                <a:rPr lang="fr-CA" sz="2400" i="1">
                                  <a:latin typeface="Cambria Math" panose="02040503050406030204" pitchFamily="18" charset="0"/>
                                </a:rPr>
                                <m:t>𝑃𝑆</m:t>
                              </m:r>
                            </m:e>
                            <m:sub>
                              <m:r>
                                <a:rPr lang="fr-CA" sz="2400" i="1">
                                  <a:latin typeface="Cambria Math" panose="02040503050406030204" pitchFamily="18" charset="0"/>
                                </a:rPr>
                                <m:t>𝑡</m:t>
                              </m:r>
                            </m:sub>
                          </m:sSub>
                          <m:r>
                            <a:rPr lang="fr-CA" sz="2400" i="1">
                              <a:latin typeface="Cambria Math" panose="02040503050406030204" pitchFamily="18" charset="0"/>
                            </a:rPr>
                            <m:t>(1−</m:t>
                          </m:r>
                          <m:r>
                            <a:rPr lang="fr-CA" sz="2400" i="1">
                              <a:latin typeface="Cambria Math" panose="02040503050406030204" pitchFamily="18" charset="0"/>
                              <a:ea typeface="Cambria Math" panose="02040503050406030204" pitchFamily="18" charset="0"/>
                            </a:rPr>
                            <m:t>0.02)</m:t>
                          </m:r>
                          <m:r>
                            <m:rPr>
                              <m:nor/>
                            </m:rPr>
                            <a:rPr lang="en-CA" sz="2400" dirty="0"/>
                            <m:t> </m:t>
                          </m:r>
                        </m:e>
                        <m:sup>
                          <m:sSub>
                            <m:sSubPr>
                              <m:ctrlPr>
                                <a:rPr lang="fr-CA" sz="2400" i="1">
                                  <a:latin typeface="Cambria Math" panose="02040503050406030204" pitchFamily="18" charset="0"/>
                                </a:rPr>
                              </m:ctrlPr>
                            </m:sSubPr>
                            <m:e>
                              <m:r>
                                <a:rPr lang="fr-CA" sz="2400" i="1">
                                  <a:latin typeface="Cambria Math" panose="02040503050406030204" pitchFamily="18" charset="0"/>
                                </a:rPr>
                                <m:t>𝐴</m:t>
                              </m:r>
                            </m:e>
                            <m:sub>
                              <m:r>
                                <a:rPr lang="fr-CA" sz="2400" i="1">
                                  <a:latin typeface="Cambria Math" panose="02040503050406030204" pitchFamily="18" charset="0"/>
                                </a:rPr>
                                <m:t>𝑡𝑛</m:t>
                              </m:r>
                            </m:sub>
                          </m:sSub>
                        </m:sup>
                      </m:sSup>
                      <m:sSub>
                        <m:sSubPr>
                          <m:ctrlPr>
                            <a:rPr lang="fr-CA" sz="2400" i="1">
                              <a:latin typeface="Cambria Math" panose="02040503050406030204" pitchFamily="18" charset="0"/>
                            </a:rPr>
                          </m:ctrlPr>
                        </m:sSubPr>
                        <m:e>
                          <m:r>
                            <a:rPr lang="fr-CA" sz="2400" i="1">
                              <a:latin typeface="Cambria Math" panose="02040503050406030204" pitchFamily="18" charset="0"/>
                            </a:rPr>
                            <m:t>𝑆</m:t>
                          </m:r>
                        </m:e>
                        <m:sub>
                          <m:r>
                            <a:rPr lang="fr-CA" sz="2400" i="1">
                              <a:latin typeface="Cambria Math" panose="02040503050406030204" pitchFamily="18" charset="0"/>
                            </a:rPr>
                            <m:t>𝑡𝑛</m:t>
                          </m:r>
                        </m:sub>
                      </m:sSub>
                    </m:oMath>
                  </m:oMathPara>
                </a14:m>
                <a:endParaRPr lang="en-C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35843" y="2272323"/>
                <a:ext cx="6207919" cy="548506"/>
              </a:xfrm>
              <a:blipFill rotWithShape="0">
                <a:blip r:embed="rId3"/>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330063635"/>
                  </p:ext>
                </p:extLst>
              </p:nvPr>
            </p:nvGraphicFramePr>
            <p:xfrm>
              <a:off x="827129" y="2900290"/>
              <a:ext cx="7611579" cy="2960242"/>
            </p:xfrm>
            <a:graphic>
              <a:graphicData uri="http://schemas.openxmlformats.org/drawingml/2006/table">
                <a:tbl>
                  <a:tblPr firstRow="1" bandRow="1">
                    <a:tableStyleId>{72833802-FEF1-4C79-8D5D-14CF1EAF98D9}</a:tableStyleId>
                  </a:tblPr>
                  <a:tblGrid>
                    <a:gridCol w="1312259"/>
                    <a:gridCol w="979068"/>
                    <a:gridCol w="5320252"/>
                  </a:tblGrid>
                  <a:tr h="251460">
                    <a:tc>
                      <a:txBody>
                        <a:bodyPr/>
                        <a:lstStyle/>
                        <a:p>
                          <a:r>
                            <a:rPr lang="en-CA" sz="1200" u="none" kern="1200" dirty="0" smtClean="0">
                              <a:solidFill>
                                <a:schemeClr val="tx1"/>
                              </a:solidFill>
                              <a:latin typeface="Arial MT Std" panose="020B0402020200020204" pitchFamily="34" charset="0"/>
                              <a:ea typeface="+mj-ea"/>
                              <a:cs typeface="+mj-cs"/>
                            </a:rPr>
                            <a:t>Component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Variable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Description</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a:txBody>
                        <a:bodyPr/>
                        <a:lstStyle/>
                        <a:p>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𝑃</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Selling price of unit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rowSpan="3">
                      <a:txBody>
                        <a:bodyPr/>
                        <a:lstStyle/>
                        <a:p>
                          <a:r>
                            <a:rPr lang="en-CA" sz="1200" u="none" kern="1200" dirty="0" smtClean="0">
                              <a:solidFill>
                                <a:schemeClr val="tx1"/>
                              </a:solidFill>
                              <a:latin typeface="Arial MT Std" panose="020B0402020200020204" pitchFamily="34" charset="0"/>
                              <a:ea typeface="+mj-ea"/>
                              <a:cs typeface="+mj-cs"/>
                            </a:rPr>
                            <a:t>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𝛼</m:t>
                                    </m:r>
                                  </m:e>
                                  <m:sub>
                                    <m:r>
                                      <a:rPr lang="fr-CA" sz="1200" u="none" kern="1200">
                                        <a:solidFill>
                                          <a:schemeClr val="tx1"/>
                                        </a:solidFill>
                                        <a:latin typeface="Cambria Math" panose="02040503050406030204" pitchFamily="18" charset="0"/>
                                        <a:ea typeface="+mj-ea"/>
                                        <a:cs typeface="+mj-cs"/>
                                      </a:rPr>
                                      <m:t>𝑡</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Quality adjusted price per square foot of 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𝑇</m:t>
                                    </m:r>
                                    <m:r>
                                      <a:rPr lang="fr-CA" sz="1200" u="none" kern="1200">
                                        <a:solidFill>
                                          <a:schemeClr val="tx1"/>
                                        </a:solidFill>
                                        <a:latin typeface="Cambria Math" panose="02040503050406030204" pitchFamily="18" charset="0"/>
                                        <a:ea typeface="+mj-ea"/>
                                        <a:cs typeface="+mj-cs"/>
                                      </a:rPr>
                                      <m:t>𝐿</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Total land size for the building</a:t>
                          </a:r>
                        </a:p>
                      </a:txBody>
                      <a:tcPr marL="68580" marR="68580" marT="34290" marB="34290"/>
                    </a:tc>
                  </a:tr>
                  <a:tr h="251460">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𝑇𝑈</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Total units in the buildings</a:t>
                          </a:r>
                        </a:p>
                      </a:txBody>
                      <a:tcPr marL="68580" marR="68580" marT="34290" marB="34290"/>
                    </a:tc>
                  </a:tr>
                  <a:tr h="251460">
                    <a:tc rowSpan="6">
                      <a:txBody>
                        <a:bodyPr/>
                        <a:lstStyle/>
                        <a:p>
                          <a:pPr algn="l"/>
                          <a:r>
                            <a:rPr lang="en-CA" sz="1200" u="none" kern="1200" dirty="0" smtClean="0">
                              <a:solidFill>
                                <a:schemeClr val="tx1"/>
                              </a:solidFill>
                              <a:latin typeface="Arial MT Std" panose="020B0402020200020204" pitchFamily="34" charset="0"/>
                              <a:ea typeface="+mj-ea"/>
                              <a:cs typeface="+mj-cs"/>
                            </a:rPr>
                            <a:t>Structure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ctr"/>
                          <a:r>
                            <a:rPr lang="en-CA" sz="1200" u="none" kern="1200" dirty="0" smtClean="0">
                              <a:solidFill>
                                <a:schemeClr val="tx1"/>
                              </a:solidFill>
                              <a:latin typeface="Arial MT Std" panose="020B0402020200020204" pitchFamily="34" charset="0"/>
                              <a:ea typeface="+mj-ea"/>
                              <a:cs typeface="+mj-cs"/>
                            </a:rPr>
                            <a:t>1.33</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Blow up factor for communal space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62762">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r>
                                  <a:rPr lang="fr-CA" sz="1200" u="none" kern="1200" smtClean="0">
                                    <a:solidFill>
                                      <a:schemeClr val="tx1"/>
                                    </a:solidFill>
                                    <a:latin typeface="Cambria Math" panose="02040503050406030204" pitchFamily="18" charset="0"/>
                                    <a:ea typeface="+mj-ea"/>
                                    <a:cs typeface="+mj-cs"/>
                                  </a:rPr>
                                  <m:t>𝛽</m:t>
                                </m:r>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General structural quality adjustment factor</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434340">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𝑃𝑆</m:t>
                                    </m:r>
                                  </m:e>
                                  <m:sub>
                                    <m:r>
                                      <a:rPr lang="fr-CA" sz="1200" u="none" kern="1200">
                                        <a:solidFill>
                                          <a:schemeClr val="tx1"/>
                                        </a:solidFill>
                                        <a:latin typeface="Cambria Math" panose="02040503050406030204" pitchFamily="18" charset="0"/>
                                        <a:ea typeface="+mj-ea"/>
                                        <a:cs typeface="+mj-cs"/>
                                      </a:rPr>
                                      <m:t>𝑡</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Price per square foot of structure floor space determined by ABCPI</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r>
                                  <a:rPr lang="fr-CA" sz="1200" u="none" kern="1200" smtClean="0">
                                    <a:solidFill>
                                      <a:schemeClr val="tx1"/>
                                    </a:solidFill>
                                    <a:latin typeface="Cambria Math" panose="02040503050406030204" pitchFamily="18" charset="0"/>
                                    <a:ea typeface="+mj-ea"/>
                                    <a:cs typeface="+mj-cs"/>
                                  </a:rPr>
                                  <m:t>0.02</m:t>
                                </m:r>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Net geometric depreciation rate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smtClean="0">
                                        <a:solidFill>
                                          <a:schemeClr val="tx1"/>
                                        </a:solidFill>
                                        <a:latin typeface="Cambria Math" panose="02040503050406030204" pitchFamily="18" charset="0"/>
                                        <a:ea typeface="+mj-ea"/>
                                        <a:cs typeface="+mj-cs"/>
                                      </a:rPr>
                                      <m:t>𝐴</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Age of building</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i="1" kern="1200" dirty="0">
                            <a:solidFill>
                              <a:schemeClr val="dk1"/>
                            </a:solidFill>
                            <a:latin typeface="Cambria Math" panose="02040503050406030204" pitchFamily="18" charset="0"/>
                            <a:ea typeface="+mn-ea"/>
                            <a:cs typeface="+mn-cs"/>
                          </a:endParaRPr>
                        </a:p>
                      </a:txBody>
                      <a:tcPr/>
                    </a:tc>
                    <a:tc>
                      <a:txBody>
                        <a:bodyPr/>
                        <a:lstStyle/>
                        <a:p>
                          <a:pPr/>
                          <a14:m>
                            <m:oMathPara xmlns:m="http://schemas.openxmlformats.org/officeDocument/2006/math">
                              <m:oMathParaPr>
                                <m:jc m:val="centerGroup"/>
                              </m:oMathParaPr>
                              <m:oMath xmlns:m="http://schemas.openxmlformats.org/officeDocument/2006/math">
                                <m:sSub>
                                  <m:sSubPr>
                                    <m:ctrlPr>
                                      <a:rPr lang="fr-CA" sz="1200" i="1" u="none" kern="1200" smtClean="0">
                                        <a:solidFill>
                                          <a:schemeClr val="tx1"/>
                                        </a:solidFill>
                                        <a:latin typeface="Cambria Math" panose="02040503050406030204" pitchFamily="18" charset="0"/>
                                        <a:ea typeface="+mj-ea"/>
                                        <a:cs typeface="+mj-cs"/>
                                      </a:rPr>
                                    </m:ctrlPr>
                                  </m:sSubPr>
                                  <m:e>
                                    <m:r>
                                      <a:rPr lang="fr-CA" sz="1200" u="none" kern="1200">
                                        <a:solidFill>
                                          <a:schemeClr val="tx1"/>
                                        </a:solidFill>
                                        <a:latin typeface="Cambria Math" panose="02040503050406030204" pitchFamily="18" charset="0"/>
                                        <a:ea typeface="+mj-ea"/>
                                        <a:cs typeface="+mj-cs"/>
                                      </a:rPr>
                                      <m:t>𝑆</m:t>
                                    </m:r>
                                  </m:e>
                                  <m:sub>
                                    <m:r>
                                      <a:rPr lang="fr-CA" sz="1200" u="none" kern="1200">
                                        <a:solidFill>
                                          <a:schemeClr val="tx1"/>
                                        </a:solidFill>
                                        <a:latin typeface="Cambria Math" panose="02040503050406030204" pitchFamily="18" charset="0"/>
                                        <a:ea typeface="+mj-ea"/>
                                        <a:cs typeface="+mj-cs"/>
                                      </a:rPr>
                                      <m:t>𝑡𝑛</m:t>
                                    </m:r>
                                  </m:sub>
                                </m:sSub>
                              </m:oMath>
                            </m:oMathPara>
                          </a14:m>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Condo unit living area</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330063635"/>
                  </p:ext>
                </p:extLst>
              </p:nvPr>
            </p:nvGraphicFramePr>
            <p:xfrm>
              <a:off x="827129" y="2900290"/>
              <a:ext cx="7611579" cy="2960242"/>
            </p:xfrm>
            <a:graphic>
              <a:graphicData uri="http://schemas.openxmlformats.org/drawingml/2006/table">
                <a:tbl>
                  <a:tblPr firstRow="1" bandRow="1">
                    <a:tableStyleId>{72833802-FEF1-4C79-8D5D-14CF1EAF98D9}</a:tableStyleId>
                  </a:tblPr>
                  <a:tblGrid>
                    <a:gridCol w="1312259"/>
                    <a:gridCol w="979068"/>
                    <a:gridCol w="5320252"/>
                  </a:tblGrid>
                  <a:tr h="251460">
                    <a:tc>
                      <a:txBody>
                        <a:bodyPr/>
                        <a:lstStyle/>
                        <a:p>
                          <a:r>
                            <a:rPr lang="en-CA" sz="1200" u="none" kern="1200" dirty="0" smtClean="0">
                              <a:solidFill>
                                <a:schemeClr val="tx1"/>
                              </a:solidFill>
                              <a:latin typeface="Arial MT Std" panose="020B0402020200020204" pitchFamily="34" charset="0"/>
                              <a:ea typeface="+mj-ea"/>
                              <a:cs typeface="+mj-cs"/>
                            </a:rPr>
                            <a:t>Component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Variable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Description</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a:txBody>
                        <a:bodyPr/>
                        <a:lstStyle/>
                        <a:p>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endParaRPr lang="en-US"/>
                        </a:p>
                      </a:txBody>
                      <a:tcPr marL="68580" marR="68580" marT="34290" marB="34290">
                        <a:blipFill rotWithShape="0">
                          <a:blip r:embed="rId4"/>
                          <a:stretch>
                            <a:fillRect l="-135000" t="-102381" r="-546875" b="-980952"/>
                          </a:stretch>
                        </a:blipFill>
                      </a:tcPr>
                    </a:tc>
                    <a:tc>
                      <a:txBody>
                        <a:bodyPr/>
                        <a:lstStyle/>
                        <a:p>
                          <a:r>
                            <a:rPr lang="en-CA" sz="1200" u="none" kern="1200" dirty="0" smtClean="0">
                              <a:solidFill>
                                <a:schemeClr val="tx1"/>
                              </a:solidFill>
                              <a:latin typeface="Arial MT Std" panose="020B0402020200020204" pitchFamily="34" charset="0"/>
                              <a:ea typeface="+mj-ea"/>
                              <a:cs typeface="+mj-cs"/>
                            </a:rPr>
                            <a:t>Selling price of unit</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rowSpan="3">
                      <a:txBody>
                        <a:bodyPr/>
                        <a:lstStyle/>
                        <a:p>
                          <a:r>
                            <a:rPr lang="en-CA" sz="1200" u="none" kern="1200" dirty="0" smtClean="0">
                              <a:solidFill>
                                <a:schemeClr val="tx1"/>
                              </a:solidFill>
                              <a:latin typeface="Arial MT Std" panose="020B0402020200020204" pitchFamily="34" charset="0"/>
                              <a:ea typeface="+mj-ea"/>
                              <a:cs typeface="+mj-cs"/>
                            </a:rPr>
                            <a:t>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endParaRPr lang="en-US"/>
                        </a:p>
                      </a:txBody>
                      <a:tcPr marL="68580" marR="68580" marT="34290" marB="34290">
                        <a:blipFill rotWithShape="0">
                          <a:blip r:embed="rId4"/>
                          <a:stretch>
                            <a:fillRect l="-135000" t="-207317" r="-546875" b="-904878"/>
                          </a:stretch>
                        </a:blipFill>
                      </a:tcPr>
                    </a:tc>
                    <a:tc>
                      <a:txBody>
                        <a:bodyPr/>
                        <a:lstStyle/>
                        <a:p>
                          <a:r>
                            <a:rPr lang="en-CA" sz="1200" u="none" kern="1200" dirty="0" smtClean="0">
                              <a:solidFill>
                                <a:schemeClr val="tx1"/>
                              </a:solidFill>
                              <a:latin typeface="Arial MT Std" panose="020B0402020200020204" pitchFamily="34" charset="0"/>
                              <a:ea typeface="+mj-ea"/>
                              <a:cs typeface="+mj-cs"/>
                            </a:rPr>
                            <a:t>Quality adjusted price per square foot of land</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endParaRPr lang="en-US"/>
                        </a:p>
                      </a:txBody>
                      <a:tcPr marL="68580" marR="68580" marT="34290" marB="34290">
                        <a:blipFill rotWithShape="0">
                          <a:blip r:embed="rId4"/>
                          <a:stretch>
                            <a:fillRect l="-135000" t="-307317" r="-546875" b="-804878"/>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Total land size for the building</a:t>
                          </a:r>
                        </a:p>
                      </a:txBody>
                      <a:tcPr marL="68580" marR="68580" marT="34290" marB="34290"/>
                    </a:tc>
                  </a:tr>
                  <a:tr h="251460">
                    <a:tc vMerge="1">
                      <a:txBody>
                        <a:bodyPr/>
                        <a:lstStyle/>
                        <a:p>
                          <a:endParaRPr lang="en-CA" sz="1600" dirty="0"/>
                        </a:p>
                      </a:txBody>
                      <a:tcPr/>
                    </a:tc>
                    <a:tc>
                      <a:txBody>
                        <a:bodyPr/>
                        <a:lstStyle/>
                        <a:p>
                          <a:endParaRPr lang="en-US"/>
                        </a:p>
                      </a:txBody>
                      <a:tcPr marL="68580" marR="68580" marT="34290" marB="34290">
                        <a:blipFill rotWithShape="0">
                          <a:blip r:embed="rId4"/>
                          <a:stretch>
                            <a:fillRect l="-135000" t="-397619" r="-546875" b="-685714"/>
                          </a:stretch>
                        </a:blip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u="none" kern="1200" dirty="0" smtClean="0">
                              <a:solidFill>
                                <a:schemeClr val="tx1"/>
                              </a:solidFill>
                              <a:latin typeface="Arial MT Std" panose="020B0402020200020204" pitchFamily="34" charset="0"/>
                              <a:ea typeface="+mj-ea"/>
                              <a:cs typeface="+mj-cs"/>
                            </a:rPr>
                            <a:t>Total units in the buildings</a:t>
                          </a:r>
                        </a:p>
                      </a:txBody>
                      <a:tcPr marL="68580" marR="68580" marT="34290" marB="34290"/>
                    </a:tc>
                  </a:tr>
                  <a:tr h="251460">
                    <a:tc rowSpan="6">
                      <a:txBody>
                        <a:bodyPr/>
                        <a:lstStyle/>
                        <a:p>
                          <a:pPr algn="l"/>
                          <a:r>
                            <a:rPr lang="en-CA" sz="1200" u="none" kern="1200" dirty="0" smtClean="0">
                              <a:solidFill>
                                <a:schemeClr val="tx1"/>
                              </a:solidFill>
                              <a:latin typeface="Arial MT Std" panose="020B0402020200020204" pitchFamily="34" charset="0"/>
                              <a:ea typeface="+mj-ea"/>
                              <a:cs typeface="+mj-cs"/>
                            </a:rPr>
                            <a:t>Structure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pPr algn="ctr"/>
                          <a:r>
                            <a:rPr lang="en-CA" sz="1200" u="none" kern="1200" dirty="0" smtClean="0">
                              <a:solidFill>
                                <a:schemeClr val="tx1"/>
                              </a:solidFill>
                              <a:latin typeface="Arial MT Std" panose="020B0402020200020204" pitchFamily="34" charset="0"/>
                              <a:ea typeface="+mj-ea"/>
                              <a:cs typeface="+mj-cs"/>
                            </a:rPr>
                            <a:t>1.33</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c>
                      <a:txBody>
                        <a:bodyPr/>
                        <a:lstStyle/>
                        <a:p>
                          <a:r>
                            <a:rPr lang="en-CA" sz="1200" u="none" kern="1200" dirty="0" smtClean="0">
                              <a:solidFill>
                                <a:schemeClr val="tx1"/>
                              </a:solidFill>
                              <a:latin typeface="Arial MT Std" panose="020B0402020200020204" pitchFamily="34" charset="0"/>
                              <a:ea typeface="+mj-ea"/>
                              <a:cs typeface="+mj-cs"/>
                            </a:rPr>
                            <a:t>Blow up factor for communal space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62762">
                    <a:tc vMerge="1">
                      <a:txBody>
                        <a:bodyPr/>
                        <a:lstStyle/>
                        <a:p>
                          <a:endParaRPr lang="en-CA" sz="1600" dirty="0"/>
                        </a:p>
                      </a:txBody>
                      <a:tcPr/>
                    </a:tc>
                    <a:tc>
                      <a:txBody>
                        <a:bodyPr/>
                        <a:lstStyle/>
                        <a:p>
                          <a:endParaRPr lang="en-US"/>
                        </a:p>
                      </a:txBody>
                      <a:tcPr marL="68580" marR="68580" marT="34290" marB="34290">
                        <a:blipFill rotWithShape="0">
                          <a:blip r:embed="rId4"/>
                          <a:stretch>
                            <a:fillRect l="-135000" t="-581395" r="-546875" b="-474419"/>
                          </a:stretch>
                        </a:blipFill>
                      </a:tcPr>
                    </a:tc>
                    <a:tc>
                      <a:txBody>
                        <a:bodyPr/>
                        <a:lstStyle/>
                        <a:p>
                          <a:r>
                            <a:rPr lang="en-CA" sz="1200" u="none" kern="1200" dirty="0" smtClean="0">
                              <a:solidFill>
                                <a:schemeClr val="tx1"/>
                              </a:solidFill>
                              <a:latin typeface="Arial MT Std" panose="020B0402020200020204" pitchFamily="34" charset="0"/>
                              <a:ea typeface="+mj-ea"/>
                              <a:cs typeface="+mj-cs"/>
                            </a:rPr>
                            <a:t>General structural quality adjustment factor</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434340">
                    <a:tc vMerge="1">
                      <a:txBody>
                        <a:bodyPr/>
                        <a:lstStyle/>
                        <a:p>
                          <a:endParaRPr lang="en-CA" sz="1600" dirty="0"/>
                        </a:p>
                      </a:txBody>
                      <a:tcPr/>
                    </a:tc>
                    <a:tc>
                      <a:txBody>
                        <a:bodyPr/>
                        <a:lstStyle/>
                        <a:p>
                          <a:endParaRPr lang="en-US"/>
                        </a:p>
                      </a:txBody>
                      <a:tcPr marL="68580" marR="68580" marT="34290" marB="34290">
                        <a:blipFill rotWithShape="0">
                          <a:blip r:embed="rId4"/>
                          <a:stretch>
                            <a:fillRect l="-135000" t="-406944" r="-546875" b="-183333"/>
                          </a:stretch>
                        </a:blipFill>
                      </a:tcPr>
                    </a:tc>
                    <a:tc>
                      <a:txBody>
                        <a:bodyPr/>
                        <a:lstStyle/>
                        <a:p>
                          <a:r>
                            <a:rPr lang="en-CA" sz="1200" u="none" kern="1200" dirty="0" smtClean="0">
                              <a:solidFill>
                                <a:schemeClr val="tx1"/>
                              </a:solidFill>
                              <a:latin typeface="Arial MT Std" panose="020B0402020200020204" pitchFamily="34" charset="0"/>
                              <a:ea typeface="+mj-ea"/>
                              <a:cs typeface="+mj-cs"/>
                            </a:rPr>
                            <a:t>Price per square foot of structure floor space determined by ABCPI</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endParaRPr lang="en-US"/>
                        </a:p>
                      </a:txBody>
                      <a:tcPr marL="68580" marR="68580" marT="34290" marB="34290">
                        <a:blipFill rotWithShape="0">
                          <a:blip r:embed="rId4"/>
                          <a:stretch>
                            <a:fillRect l="-135000" t="-890244" r="-546875" b="-221951"/>
                          </a:stretch>
                        </a:blipFill>
                      </a:tcPr>
                    </a:tc>
                    <a:tc>
                      <a:txBody>
                        <a:bodyPr/>
                        <a:lstStyle/>
                        <a:p>
                          <a:r>
                            <a:rPr lang="en-CA" sz="1200" u="none" kern="1200" dirty="0" smtClean="0">
                              <a:solidFill>
                                <a:schemeClr val="tx1"/>
                              </a:solidFill>
                              <a:latin typeface="Arial MT Std" panose="020B0402020200020204" pitchFamily="34" charset="0"/>
                              <a:ea typeface="+mj-ea"/>
                              <a:cs typeface="+mj-cs"/>
                            </a:rPr>
                            <a:t>Net geometric depreciation rate</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dirty="0"/>
                        </a:p>
                      </a:txBody>
                      <a:tcPr/>
                    </a:tc>
                    <a:tc>
                      <a:txBody>
                        <a:bodyPr/>
                        <a:lstStyle/>
                        <a:p>
                          <a:endParaRPr lang="en-US"/>
                        </a:p>
                      </a:txBody>
                      <a:tcPr marL="68580" marR="68580" marT="34290" marB="34290">
                        <a:blipFill rotWithShape="0">
                          <a:blip r:embed="rId4"/>
                          <a:stretch>
                            <a:fillRect l="-135000" t="-966667" r="-546875" b="-116667"/>
                          </a:stretch>
                        </a:blipFill>
                      </a:tcPr>
                    </a:tc>
                    <a:tc>
                      <a:txBody>
                        <a:bodyPr/>
                        <a:lstStyle/>
                        <a:p>
                          <a:r>
                            <a:rPr lang="en-CA" sz="1200" u="none" kern="1200" dirty="0" smtClean="0">
                              <a:solidFill>
                                <a:schemeClr val="tx1"/>
                              </a:solidFill>
                              <a:latin typeface="Arial MT Std" panose="020B0402020200020204" pitchFamily="34" charset="0"/>
                              <a:ea typeface="+mj-ea"/>
                              <a:cs typeface="+mj-cs"/>
                            </a:rPr>
                            <a:t>Age of building</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r h="251460">
                    <a:tc vMerge="1">
                      <a:txBody>
                        <a:bodyPr/>
                        <a:lstStyle/>
                        <a:p>
                          <a:endParaRPr lang="en-CA" sz="1600" i="1" kern="1200" dirty="0">
                            <a:solidFill>
                              <a:schemeClr val="dk1"/>
                            </a:solidFill>
                            <a:latin typeface="Cambria Math" panose="02040503050406030204" pitchFamily="18" charset="0"/>
                            <a:ea typeface="+mn-ea"/>
                            <a:cs typeface="+mn-cs"/>
                          </a:endParaRPr>
                        </a:p>
                      </a:txBody>
                      <a:tcPr/>
                    </a:tc>
                    <a:tc>
                      <a:txBody>
                        <a:bodyPr/>
                        <a:lstStyle/>
                        <a:p>
                          <a:endParaRPr lang="en-US"/>
                        </a:p>
                      </a:txBody>
                      <a:tcPr marL="68580" marR="68580" marT="34290" marB="34290">
                        <a:blipFill rotWithShape="0">
                          <a:blip r:embed="rId4"/>
                          <a:stretch>
                            <a:fillRect l="-135000" t="-1092683" r="-546875" b="-19512"/>
                          </a:stretch>
                        </a:blipFill>
                      </a:tcPr>
                    </a:tc>
                    <a:tc>
                      <a:txBody>
                        <a:bodyPr/>
                        <a:lstStyle/>
                        <a:p>
                          <a:r>
                            <a:rPr lang="en-CA" sz="1200" u="none" kern="1200" dirty="0" smtClean="0">
                              <a:solidFill>
                                <a:schemeClr val="tx1"/>
                              </a:solidFill>
                              <a:latin typeface="Arial MT Std" panose="020B0402020200020204" pitchFamily="34" charset="0"/>
                              <a:ea typeface="+mj-ea"/>
                              <a:cs typeface="+mj-cs"/>
                            </a:rPr>
                            <a:t>Condo unit living area</a:t>
                          </a:r>
                          <a:endParaRPr lang="en-CA" sz="1200" u="none" kern="1200" dirty="0">
                            <a:solidFill>
                              <a:schemeClr val="tx1"/>
                            </a:solidFill>
                            <a:latin typeface="Arial MT Std" panose="020B0402020200020204" pitchFamily="34" charset="0"/>
                            <a:ea typeface="+mj-ea"/>
                            <a:cs typeface="+mj-cs"/>
                          </a:endParaRPr>
                        </a:p>
                      </a:txBody>
                      <a:tcPr marL="68580" marR="68580" marT="34290" marB="34290"/>
                    </a:tc>
                  </a:tr>
                </a:tbl>
              </a:graphicData>
            </a:graphic>
          </p:graphicFrame>
        </mc:Fallback>
      </mc:AlternateContent>
    </p:spTree>
    <p:extLst>
      <p:ext uri="{BB962C8B-B14F-4D97-AF65-F5344CB8AC3E}">
        <p14:creationId xmlns:p14="http://schemas.microsoft.com/office/powerpoint/2010/main" val="3754953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7" id="{BD594ACF-DCAA-C348-AC19-A3304C58235C}" vid="{D0A088F5-6BAC-FC46-8186-2E858E48B9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38-225 Stats Can Corporate Powerpoint Template_Standard_EN</Template>
  <TotalTime>730</TotalTime>
  <Words>727</Words>
  <Application>Microsoft Office PowerPoint</Application>
  <PresentationFormat>On-screen Show (4:3)</PresentationFormat>
  <Paragraphs>223</Paragraphs>
  <Slides>21</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MT Std</vt:lpstr>
      <vt:lpstr>Calibri</vt:lpstr>
      <vt:lpstr>Cambria Math</vt:lpstr>
      <vt:lpstr>Times New Roman</vt:lpstr>
      <vt:lpstr>Thème Office</vt:lpstr>
      <vt:lpstr>Developing Land and Structure Price Indexes for Ottawa Condominium Apartments </vt:lpstr>
      <vt:lpstr>Background</vt:lpstr>
      <vt:lpstr>The Data</vt:lpstr>
      <vt:lpstr>The Data</vt:lpstr>
      <vt:lpstr>Data inclusions </vt:lpstr>
      <vt:lpstr>Methodology</vt:lpstr>
      <vt:lpstr>Builder’s Model</vt:lpstr>
      <vt:lpstr>Considerations for Condominiums</vt:lpstr>
      <vt:lpstr>Builder’s Model with Land Size and Communal Space</vt:lpstr>
      <vt:lpstr>Preliminary Results of Builder’s Model</vt:lpstr>
      <vt:lpstr>Determinants of Land Prices</vt:lpstr>
      <vt:lpstr>Determinants of Land Prices</vt:lpstr>
      <vt:lpstr>Adding Structure to Builder’s Model</vt:lpstr>
      <vt:lpstr>Structural Explanatory Variables</vt:lpstr>
      <vt:lpstr>Full Model</vt:lpstr>
      <vt:lpstr>Important Model Results</vt:lpstr>
      <vt:lpstr>Index Results</vt:lpstr>
      <vt:lpstr>Land, Structure and Total Indexes</vt:lpstr>
      <vt:lpstr>Land and Structure Value Shares </vt:lpstr>
      <vt:lpstr>Comparison with Other Models</vt:lpstr>
      <vt:lpstr>Conclusions</vt:lpstr>
    </vt:vector>
  </TitlesOfParts>
  <Company>StatCan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Cover page</dc:title>
  <dc:creator>Christine Léger</dc:creator>
  <cp:lastModifiedBy>Burnett-Isaacs, Kate - PPD/DPP</cp:lastModifiedBy>
  <cp:revision>37</cp:revision>
  <dcterms:created xsi:type="dcterms:W3CDTF">2018-12-21T14:49:17Z</dcterms:created>
  <dcterms:modified xsi:type="dcterms:W3CDTF">2019-05-01T15:46:01Z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-276843559</vt:i4>
  </property>
  <property fmtid="{D5CDD505-2E9C-101B-9397-08002B2CF9AE}" pid="3" name="_NewReviewCycle">
    <vt:lpwstr/>
  </property>
  <property fmtid="{D5CDD505-2E9C-101B-9397-08002B2CF9AE}" pid="4" name="_EmailSubject">
    <vt:lpwstr>Presentation for Ottawa Group</vt:lpwstr>
  </property>
  <property fmtid="{D5CDD505-2E9C-101B-9397-08002B2CF9AE}" pid="5" name="_AuthorEmail">
    <vt:lpwstr>kate.burnett-isaacs@canada.ca</vt:lpwstr>
  </property>
  <property fmtid="{D5CDD505-2E9C-101B-9397-08002B2CF9AE}" pid="6" name="_AuthorEmailDisplayName">
    <vt:lpwstr>Burnett-Isaacs, Kate (STATCAN)</vt:lpwstr>
  </property>
</Properties>
</file>