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2" r:id="rId1"/>
  </p:sldMasterIdLst>
  <p:notesMasterIdLst>
    <p:notesMasterId r:id="rId11"/>
  </p:notesMasterIdLst>
  <p:sldIdLst>
    <p:sldId id="273" r:id="rId2"/>
    <p:sldId id="258" r:id="rId3"/>
    <p:sldId id="279" r:id="rId4"/>
    <p:sldId id="277" r:id="rId5"/>
    <p:sldId id="262" r:id="rId6"/>
    <p:sldId id="278" r:id="rId7"/>
    <p:sldId id="272" r:id="rId8"/>
    <p:sldId id="274" r:id="rId9"/>
    <p:sldId id="276" r:id="rId10"/>
  </p:sldIdLst>
  <p:sldSz cx="9144000" cy="5143500" type="screen16x9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1D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28" autoAdjust="0"/>
    <p:restoredTop sz="94688" autoAdjust="0"/>
  </p:normalViewPr>
  <p:slideViewPr>
    <p:cSldViewPr>
      <p:cViewPr varScale="1">
        <p:scale>
          <a:sx n="109" d="100"/>
          <a:sy n="109" d="100"/>
        </p:scale>
        <p:origin x="564" y="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63A025-B680-4046-800B-5A6B5AC6AF73}" type="datetimeFigureOut">
              <a:rPr lang="nl-NL" smtClean="0"/>
              <a:t>2-5-2019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FEE08-4F1D-4773-84E0-0730640F7E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3303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92201" y="766684"/>
            <a:ext cx="2236528" cy="343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4337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e 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‹nr.›</a:t>
            </a:fld>
            <a:endParaRPr lang="nl-NL" sz="1200" dirty="0"/>
          </a:p>
        </p:txBody>
      </p:sp>
      <p:sp>
        <p:nvSpPr>
          <p:cNvPr id="9" name="Tijdelijke aanduiding voor tekst 8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3" y="1203325"/>
            <a:ext cx="7704087" cy="3455988"/>
          </a:xfrm>
          <a:prstGeom prst="rect">
            <a:avLst/>
          </a:prstGeom>
        </p:spPr>
        <p:txBody>
          <a:bodyPr/>
          <a:lstStyle>
            <a:lvl1pPr marL="342900" indent="-342900">
              <a:buFont typeface="Calibri" pitchFamily="34" charset="0"/>
              <a:buChar char="─"/>
              <a:defRPr lang="nl-NL" sz="2400" b="0" kern="1200" spc="40" baseline="0" dirty="0" smtClean="0">
                <a:solidFill>
                  <a:srgbClr val="271D6C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>
              <a:buFont typeface="Calibri" pitchFamily="34" charset="0"/>
              <a:buChar char="-"/>
              <a:defRPr sz="2400" baseline="0">
                <a:solidFill>
                  <a:srgbClr val="271D6C"/>
                </a:solidFill>
                <a:latin typeface="Calibri" pitchFamily="34" charset="0"/>
              </a:defRPr>
            </a:lvl2pPr>
            <a:lvl3pPr marL="1143000" indent="-228600">
              <a:buFont typeface="Calibri" pitchFamily="34" charset="0"/>
              <a:buChar char="-"/>
              <a:defRPr sz="2400" baseline="0">
                <a:solidFill>
                  <a:srgbClr val="271D6C"/>
                </a:solidFill>
                <a:latin typeface="Calibri" pitchFamily="34" charset="0"/>
              </a:defRPr>
            </a:lvl3pPr>
            <a:lvl4pPr marL="1600200" indent="-228600">
              <a:buFont typeface="Calibri" pitchFamily="34" charset="0"/>
              <a:buChar char="-"/>
              <a:defRPr sz="2400" baseline="0">
                <a:solidFill>
                  <a:srgbClr val="271D6C"/>
                </a:solidFill>
                <a:latin typeface="Calibri" pitchFamily="34" charset="0"/>
              </a:defRPr>
            </a:lvl4pPr>
            <a:lvl5pPr marL="2057400" indent="-228600">
              <a:buFont typeface="Calibri" pitchFamily="34" charset="0"/>
              <a:buChar char="-"/>
              <a:defRPr sz="2400" baseline="0">
                <a:solidFill>
                  <a:srgbClr val="271D6C"/>
                </a:solidFill>
                <a:latin typeface="Calibri" pitchFamily="34" charset="0"/>
              </a:defRPr>
            </a:lvl5pPr>
          </a:lstStyle>
          <a:p>
            <a:pPr lvl="0"/>
            <a:r>
              <a:rPr lang="nl-NL" sz="2400" dirty="0" smtClean="0">
                <a:solidFill>
                  <a:srgbClr val="271D6C"/>
                </a:solidFill>
              </a:rPr>
              <a:t>Korte opsomming van conclusies</a:t>
            </a:r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195263"/>
            <a:ext cx="7704087" cy="9363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 spc="60" baseline="0">
                <a:solidFill>
                  <a:srgbClr val="00A1CD"/>
                </a:solidFill>
                <a:latin typeface="Calibri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nl-NL" dirty="0" smtClean="0"/>
              <a:t>Conclusie / trends / …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96824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inde_N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52914" y="1028651"/>
            <a:ext cx="1431167" cy="219893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300" y="3672000"/>
            <a:ext cx="7166794" cy="842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5838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inde_U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52914" y="1028651"/>
            <a:ext cx="1431167" cy="219893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735" y="3672000"/>
            <a:ext cx="7167542" cy="84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6337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 userDrawn="1"/>
        </p:nvSpPr>
        <p:spPr>
          <a:xfrm>
            <a:off x="8890224" y="0"/>
            <a:ext cx="253776" cy="5143500"/>
          </a:xfrm>
          <a:prstGeom prst="rect">
            <a:avLst/>
          </a:prstGeom>
          <a:solidFill>
            <a:srgbClr val="00A1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13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5" t="2279" r="85717" b="67123"/>
          <a:stretch/>
        </p:blipFill>
        <p:spPr>
          <a:xfrm>
            <a:off x="355278" y="121024"/>
            <a:ext cx="1511243" cy="2072915"/>
          </a:xfrm>
          <a:prstGeom prst="rect">
            <a:avLst/>
          </a:prstGeom>
        </p:spPr>
      </p:pic>
      <p:sp>
        <p:nvSpPr>
          <p:cNvPr id="9" name="Tijdelijke aanduiding voor tekst 6"/>
          <p:cNvSpPr>
            <a:spLocks noGrp="1"/>
          </p:cNvSpPr>
          <p:nvPr>
            <p:ph type="body" sz="quarter" idx="12" hasCustomPrompt="1"/>
          </p:nvPr>
        </p:nvSpPr>
        <p:spPr>
          <a:xfrm>
            <a:off x="539552" y="4227934"/>
            <a:ext cx="7992690" cy="288032"/>
          </a:xfrm>
          <a:prstGeom prst="rect">
            <a:avLst/>
          </a:prstGeom>
        </p:spPr>
        <p:txBody>
          <a:bodyPr lIns="0"/>
          <a:lstStyle>
            <a:lvl1pPr marL="0" indent="0">
              <a:spcBef>
                <a:spcPts val="0"/>
              </a:spcBef>
              <a:buNone/>
              <a:defRPr lang="nl-NL" sz="1600" b="0" kern="1200" spc="40" baseline="0" dirty="0">
                <a:solidFill>
                  <a:srgbClr val="271D6C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nl-NL" dirty="0" smtClean="0"/>
              <a:t>Naam auteur</a:t>
            </a:r>
          </a:p>
        </p:txBody>
      </p:sp>
      <p:sp>
        <p:nvSpPr>
          <p:cNvPr id="10" name="Tijdelijke aanduiding voor tekst 6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4515966"/>
            <a:ext cx="7992690" cy="288032"/>
          </a:xfrm>
          <a:prstGeom prst="rect">
            <a:avLst/>
          </a:prstGeom>
        </p:spPr>
        <p:txBody>
          <a:bodyPr lIns="0"/>
          <a:lstStyle>
            <a:lvl1pPr marL="0" indent="0">
              <a:spcBef>
                <a:spcPts val="0"/>
              </a:spcBef>
              <a:buNone/>
              <a:defRPr lang="nl-NL" sz="1600" b="0" kern="1200" spc="40" baseline="0" dirty="0">
                <a:solidFill>
                  <a:srgbClr val="271D6C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nl-NL" dirty="0" smtClean="0"/>
              <a:t>Optioneel datum</a:t>
            </a:r>
            <a:endParaRPr lang="nl-NL" dirty="0"/>
          </a:p>
        </p:txBody>
      </p:sp>
      <p:sp>
        <p:nvSpPr>
          <p:cNvPr id="11" name="Tijdelijke aanduiding voor tekst 6"/>
          <p:cNvSpPr>
            <a:spLocks noGrp="1"/>
          </p:cNvSpPr>
          <p:nvPr>
            <p:ph type="body" sz="quarter" idx="14" hasCustomPrompt="1"/>
          </p:nvPr>
        </p:nvSpPr>
        <p:spPr>
          <a:xfrm>
            <a:off x="539552" y="2283718"/>
            <a:ext cx="7992690" cy="1025897"/>
          </a:xfrm>
          <a:prstGeom prst="rect">
            <a:avLst/>
          </a:prstGeom>
        </p:spPr>
        <p:txBody>
          <a:bodyPr lIns="0"/>
          <a:lstStyle>
            <a:lvl1pPr marL="0" indent="0">
              <a:spcBef>
                <a:spcPts val="0"/>
              </a:spcBef>
              <a:buNone/>
              <a:defRPr lang="nl-NL" sz="3000" b="1" kern="1200" spc="60" baseline="0" dirty="0">
                <a:solidFill>
                  <a:srgbClr val="271D6C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nl-NL" dirty="0" smtClean="0"/>
              <a:t>Titel</a:t>
            </a:r>
          </a:p>
          <a:p>
            <a:pPr lvl="0"/>
            <a:r>
              <a:rPr lang="nl-NL" dirty="0" smtClean="0"/>
              <a:t>regel2</a:t>
            </a:r>
            <a:endParaRPr lang="nl-NL" dirty="0"/>
          </a:p>
        </p:txBody>
      </p:sp>
      <p:sp>
        <p:nvSpPr>
          <p:cNvPr id="12" name="Tijdelijke aanduiding voor tekst 6"/>
          <p:cNvSpPr>
            <a:spLocks noGrp="1"/>
          </p:cNvSpPr>
          <p:nvPr>
            <p:ph type="body" sz="quarter" idx="15" hasCustomPrompt="1"/>
          </p:nvPr>
        </p:nvSpPr>
        <p:spPr>
          <a:xfrm>
            <a:off x="539552" y="3363838"/>
            <a:ext cx="7992690" cy="792088"/>
          </a:xfrm>
          <a:prstGeom prst="rect">
            <a:avLst/>
          </a:prstGeom>
        </p:spPr>
        <p:txBody>
          <a:bodyPr lIns="0"/>
          <a:lstStyle>
            <a:lvl1pPr marL="0" indent="0">
              <a:spcBef>
                <a:spcPts val="0"/>
              </a:spcBef>
              <a:buNone/>
              <a:defRPr lang="nl-NL" sz="2400" b="0" kern="1200" spc="40" baseline="0" dirty="0">
                <a:solidFill>
                  <a:srgbClr val="00A1CD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nl-NL" dirty="0" smtClean="0"/>
              <a:t>Titel</a:t>
            </a:r>
          </a:p>
          <a:p>
            <a:pPr lvl="0"/>
            <a:r>
              <a:rPr lang="nl-NL" dirty="0" smtClean="0"/>
              <a:t>regel2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741253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 anchor="ctr"/>
          <a:lstStyle/>
          <a:p>
            <a:pPr algn="ctr"/>
            <a:fld id="{845CA951-4815-4987-9CD6-BB5D6648C0B5}" type="slidenum">
              <a:rPr lang="nl-NL" sz="1200" smtClean="0"/>
              <a:pPr algn="ctr"/>
              <a:t>‹nr.›</a:t>
            </a:fld>
            <a:endParaRPr lang="nl-NL" sz="1200" dirty="0"/>
          </a:p>
        </p:txBody>
      </p:sp>
      <p:sp>
        <p:nvSpPr>
          <p:cNvPr id="10" name="Tijdelijke aanduiding voor tekst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1059582"/>
            <a:ext cx="7776864" cy="93610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spc="40" baseline="0">
                <a:solidFill>
                  <a:srgbClr val="271D6C"/>
                </a:solidFill>
                <a:latin typeface="Calibri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nl-NL" dirty="0" smtClean="0"/>
              <a:t>Tekst</a:t>
            </a:r>
          </a:p>
        </p:txBody>
      </p:sp>
      <p:sp>
        <p:nvSpPr>
          <p:cNvPr id="12" name="Tijdelijke aanduiding voor tekst 9"/>
          <p:cNvSpPr>
            <a:spLocks noGrp="1"/>
          </p:cNvSpPr>
          <p:nvPr>
            <p:ph type="body" sz="quarter" idx="13" hasCustomPrompt="1"/>
          </p:nvPr>
        </p:nvSpPr>
        <p:spPr>
          <a:xfrm>
            <a:off x="467544" y="2211710"/>
            <a:ext cx="7776864" cy="244827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spc="40" baseline="0">
                <a:solidFill>
                  <a:srgbClr val="271D6C"/>
                </a:solidFill>
                <a:latin typeface="Calibri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nl-NL" dirty="0" smtClean="0"/>
              <a:t>Tekst</a:t>
            </a:r>
          </a:p>
        </p:txBody>
      </p:sp>
      <p:sp>
        <p:nvSpPr>
          <p:cNvPr id="13" name="Tijdelijke aanduiding voor tekst 9"/>
          <p:cNvSpPr>
            <a:spLocks noGrp="1"/>
          </p:cNvSpPr>
          <p:nvPr>
            <p:ph type="body" sz="quarter" idx="14" hasCustomPrompt="1"/>
          </p:nvPr>
        </p:nvSpPr>
        <p:spPr>
          <a:xfrm>
            <a:off x="467544" y="339502"/>
            <a:ext cx="7776864" cy="5760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 spc="60" baseline="0">
                <a:solidFill>
                  <a:srgbClr val="00A1CD"/>
                </a:solidFill>
                <a:latin typeface="Calibri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nl-NL" dirty="0" smtClean="0"/>
              <a:t>Titel</a:t>
            </a:r>
          </a:p>
        </p:txBody>
      </p:sp>
    </p:spTree>
    <p:extLst>
      <p:ext uri="{BB962C8B-B14F-4D97-AF65-F5344CB8AC3E}">
        <p14:creationId xmlns:p14="http://schemas.microsoft.com/office/powerpoint/2010/main" val="3087049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‹nr.›</a:t>
            </a:fld>
            <a:endParaRPr lang="nl-NL" sz="1200" dirty="0"/>
          </a:p>
        </p:txBody>
      </p:sp>
      <p:sp>
        <p:nvSpPr>
          <p:cNvPr id="10" name="Tijdelijke aanduiding voor tekst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1563638"/>
            <a:ext cx="7632848" cy="309634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spc="40" baseline="0">
                <a:solidFill>
                  <a:srgbClr val="271D6C"/>
                </a:solidFill>
                <a:latin typeface="Calibri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nl-NL" dirty="0" smtClean="0"/>
              <a:t>Tekst</a:t>
            </a:r>
          </a:p>
        </p:txBody>
      </p:sp>
      <p:sp>
        <p:nvSpPr>
          <p:cNvPr id="13" name="Tijdelijke aanduiding voor tekst 9"/>
          <p:cNvSpPr>
            <a:spLocks noGrp="1"/>
          </p:cNvSpPr>
          <p:nvPr>
            <p:ph type="body" sz="quarter" idx="14" hasCustomPrompt="1"/>
          </p:nvPr>
        </p:nvSpPr>
        <p:spPr>
          <a:xfrm>
            <a:off x="467544" y="339502"/>
            <a:ext cx="7632848" cy="10801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 spc="60" baseline="0">
                <a:solidFill>
                  <a:srgbClr val="00A1CD"/>
                </a:solidFill>
                <a:latin typeface="Calibri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nl-NL" dirty="0" smtClean="0"/>
              <a:t>Titel over 2 regels</a:t>
            </a:r>
          </a:p>
          <a:p>
            <a:pPr lvl="0"/>
            <a:r>
              <a:rPr lang="nl-NL" dirty="0" err="1" smtClean="0"/>
              <a:t>Calibri</a:t>
            </a:r>
            <a:r>
              <a:rPr lang="nl-NL" dirty="0" smtClean="0"/>
              <a:t> </a:t>
            </a:r>
            <a:r>
              <a:rPr lang="nl-NL" dirty="0" err="1" smtClean="0"/>
              <a:t>bold</a:t>
            </a:r>
            <a:r>
              <a:rPr lang="nl-NL" dirty="0" smtClean="0"/>
              <a:t> 30</a:t>
            </a:r>
          </a:p>
        </p:txBody>
      </p:sp>
    </p:spTree>
    <p:extLst>
      <p:ext uri="{BB962C8B-B14F-4D97-AF65-F5344CB8AC3E}">
        <p14:creationId xmlns:p14="http://schemas.microsoft.com/office/powerpoint/2010/main" val="1389383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‹nr.›</a:t>
            </a:fld>
            <a:endParaRPr lang="nl-NL" sz="1200" dirty="0"/>
          </a:p>
        </p:txBody>
      </p:sp>
      <p:sp>
        <p:nvSpPr>
          <p:cNvPr id="10" name="Tijdelijke aanduiding voor tekst 9"/>
          <p:cNvSpPr>
            <a:spLocks noGrp="1"/>
          </p:cNvSpPr>
          <p:nvPr>
            <p:ph type="body" sz="quarter" idx="11" hasCustomPrompt="1"/>
          </p:nvPr>
        </p:nvSpPr>
        <p:spPr>
          <a:xfrm>
            <a:off x="467544" y="987574"/>
            <a:ext cx="7632848" cy="36724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spc="40" baseline="0">
                <a:solidFill>
                  <a:srgbClr val="271D6C"/>
                </a:solidFill>
                <a:latin typeface="Calibri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nl-NL" dirty="0" smtClean="0"/>
              <a:t>Tekst</a:t>
            </a:r>
          </a:p>
        </p:txBody>
      </p:sp>
      <p:sp>
        <p:nvSpPr>
          <p:cNvPr id="13" name="Tijdelijke aanduiding voor tekst 9"/>
          <p:cNvSpPr>
            <a:spLocks noGrp="1"/>
          </p:cNvSpPr>
          <p:nvPr>
            <p:ph type="body" sz="quarter" idx="14" hasCustomPrompt="1"/>
          </p:nvPr>
        </p:nvSpPr>
        <p:spPr>
          <a:xfrm>
            <a:off x="467544" y="339502"/>
            <a:ext cx="7632848" cy="50405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 spc="60" baseline="0">
                <a:solidFill>
                  <a:srgbClr val="00A1CD"/>
                </a:solidFill>
                <a:latin typeface="Calibri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nl-NL" dirty="0" smtClean="0"/>
              <a:t>Titel 1 regel</a:t>
            </a:r>
          </a:p>
        </p:txBody>
      </p:sp>
    </p:spTree>
    <p:extLst>
      <p:ext uri="{BB962C8B-B14F-4D97-AF65-F5344CB8AC3E}">
        <p14:creationId xmlns:p14="http://schemas.microsoft.com/office/powerpoint/2010/main" val="2218985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oofdstuktitel blau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 userDrawn="1"/>
        </p:nvSpPr>
        <p:spPr>
          <a:xfrm>
            <a:off x="-3398" y="0"/>
            <a:ext cx="9144000" cy="5143500"/>
          </a:xfrm>
          <a:prstGeom prst="rect">
            <a:avLst/>
          </a:prstGeom>
          <a:solidFill>
            <a:srgbClr val="00A1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13"/>
          </a:p>
        </p:txBody>
      </p:sp>
      <p:sp>
        <p:nvSpPr>
          <p:cNvPr id="5" name="Rechthoek 4"/>
          <p:cNvSpPr/>
          <p:nvPr userDrawn="1"/>
        </p:nvSpPr>
        <p:spPr>
          <a:xfrm>
            <a:off x="8890224" y="0"/>
            <a:ext cx="253776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13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0494" y="4049744"/>
            <a:ext cx="589730" cy="546416"/>
          </a:xfrm>
          <a:prstGeom prst="rect">
            <a:avLst/>
          </a:prstGeom>
        </p:spPr>
      </p:pic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300494" y="4708252"/>
            <a:ext cx="589730" cy="324000"/>
          </a:xfrm>
          <a:prstGeom prst="rect">
            <a:avLst/>
          </a:prstGeom>
        </p:spPr>
        <p:txBody>
          <a:bodyPr/>
          <a:lstStyle/>
          <a:p>
            <a:pPr algn="ctr"/>
            <a:fld id="{845CA951-4815-4987-9CD6-BB5D6648C0B5}" type="slidenum">
              <a:rPr lang="nl-NL" sz="1200">
                <a:solidFill>
                  <a:schemeClr val="bg1"/>
                </a:solidFill>
              </a:rPr>
              <a:pPr algn="ctr"/>
              <a:t>‹nr.›</a:t>
            </a:fld>
            <a:endParaRPr lang="nl-NL" sz="1200" dirty="0">
              <a:solidFill>
                <a:schemeClr val="bg1"/>
              </a:solidFill>
            </a:endParaRP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611560" y="2006575"/>
            <a:ext cx="7776863" cy="565175"/>
          </a:xfrm>
          <a:prstGeom prst="rect">
            <a:avLst/>
          </a:prstGeom>
        </p:spPr>
        <p:txBody>
          <a:bodyPr/>
          <a:lstStyle>
            <a:lvl1pPr algn="l">
              <a:defRPr lang="nl-NL" sz="3000" b="1" kern="1200" spc="6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 sz="3000" b="1" dirty="0" smtClean="0">
                <a:solidFill>
                  <a:schemeClr val="bg1"/>
                </a:solidFill>
              </a:rPr>
              <a:t>Hoofdstuk titel</a:t>
            </a:r>
            <a:endParaRPr lang="nl-NL" sz="3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246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somming stree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‹nr.›</a:t>
            </a:fld>
            <a:endParaRPr lang="nl-NL" sz="1200" dirty="0"/>
          </a:p>
        </p:txBody>
      </p:sp>
      <p:sp>
        <p:nvSpPr>
          <p:cNvPr id="9" name="Tijdelijke aanduiding voor tekst 8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3" y="1203598"/>
            <a:ext cx="7632079" cy="3455715"/>
          </a:xfrm>
          <a:prstGeom prst="rect">
            <a:avLst/>
          </a:prstGeom>
        </p:spPr>
        <p:txBody>
          <a:bodyPr/>
          <a:lstStyle>
            <a:lvl1pPr marL="342900" indent="-342900">
              <a:buFont typeface="Calibri" pitchFamily="34" charset="0"/>
              <a:buChar char="─"/>
              <a:defRPr sz="2400" spc="40" baseline="0">
                <a:solidFill>
                  <a:srgbClr val="271D6C"/>
                </a:solidFill>
                <a:latin typeface="Calibri" pitchFamily="34" charset="0"/>
              </a:defRPr>
            </a:lvl1pPr>
            <a:lvl2pPr marL="742950" indent="-285750">
              <a:buFont typeface="Calibri" pitchFamily="34" charset="0"/>
              <a:buChar char="-"/>
              <a:defRPr sz="2400" baseline="0">
                <a:solidFill>
                  <a:srgbClr val="271D6C"/>
                </a:solidFill>
                <a:latin typeface="Calibri" pitchFamily="34" charset="0"/>
              </a:defRPr>
            </a:lvl2pPr>
            <a:lvl3pPr marL="1143000" indent="-228600">
              <a:buFont typeface="Calibri" pitchFamily="34" charset="0"/>
              <a:buChar char="-"/>
              <a:defRPr sz="2400" baseline="0">
                <a:solidFill>
                  <a:srgbClr val="271D6C"/>
                </a:solidFill>
                <a:latin typeface="Calibri" pitchFamily="34" charset="0"/>
              </a:defRPr>
            </a:lvl3pPr>
            <a:lvl4pPr marL="1600200" indent="-228600">
              <a:buFont typeface="Calibri" pitchFamily="34" charset="0"/>
              <a:buChar char="-"/>
              <a:defRPr sz="2400" baseline="0">
                <a:solidFill>
                  <a:srgbClr val="271D6C"/>
                </a:solidFill>
                <a:latin typeface="Calibri" pitchFamily="34" charset="0"/>
              </a:defRPr>
            </a:lvl4pPr>
            <a:lvl5pPr marL="2057400" indent="-228600">
              <a:buFont typeface="Calibri" pitchFamily="34" charset="0"/>
              <a:buChar char="-"/>
              <a:defRPr sz="2400" baseline="0">
                <a:solidFill>
                  <a:srgbClr val="271D6C"/>
                </a:solidFill>
                <a:latin typeface="Calibri" pitchFamily="34" charset="0"/>
              </a:defRPr>
            </a:lvl5pPr>
          </a:lstStyle>
          <a:p>
            <a:pPr lvl="0"/>
            <a:r>
              <a:rPr lang="nl-NL" sz="2400" dirty="0" smtClean="0">
                <a:solidFill>
                  <a:srgbClr val="271D6C"/>
                </a:solidFill>
              </a:rPr>
              <a:t>Opsomming tekst</a:t>
            </a:r>
          </a:p>
        </p:txBody>
      </p:sp>
      <p:sp>
        <p:nvSpPr>
          <p:cNvPr id="6" name="Tijdelijke aanduiding voor tekst 9"/>
          <p:cNvSpPr>
            <a:spLocks noGrp="1"/>
          </p:cNvSpPr>
          <p:nvPr>
            <p:ph type="body" sz="quarter" idx="14" hasCustomPrompt="1"/>
          </p:nvPr>
        </p:nvSpPr>
        <p:spPr>
          <a:xfrm>
            <a:off x="467544" y="339502"/>
            <a:ext cx="7632848" cy="5760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 spc="60" baseline="0">
                <a:solidFill>
                  <a:srgbClr val="00A1CD"/>
                </a:solidFill>
                <a:latin typeface="Calibri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nl-NL" dirty="0" smtClean="0"/>
              <a:t>Titel</a:t>
            </a:r>
          </a:p>
        </p:txBody>
      </p:sp>
    </p:spTree>
    <p:extLst>
      <p:ext uri="{BB962C8B-B14F-4D97-AF65-F5344CB8AC3E}">
        <p14:creationId xmlns:p14="http://schemas.microsoft.com/office/powerpoint/2010/main" val="3237399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somming numme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‹nr.›</a:t>
            </a:fld>
            <a:endParaRPr lang="nl-NL" sz="1200" dirty="0"/>
          </a:p>
        </p:txBody>
      </p:sp>
      <p:sp>
        <p:nvSpPr>
          <p:cNvPr id="9" name="Tijdelijke aanduiding voor tekst 8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3" y="1203599"/>
            <a:ext cx="7632079" cy="3455714"/>
          </a:xfrm>
          <a:prstGeom prst="rect">
            <a:avLst/>
          </a:prstGeom>
        </p:spPr>
        <p:txBody>
          <a:bodyPr/>
          <a:lstStyle>
            <a:lvl1pPr marL="457200" indent="-457200">
              <a:buFont typeface="+mj-lt"/>
              <a:buAutoNum type="arabicPeriod"/>
              <a:defRPr sz="2400" spc="40" baseline="0">
                <a:solidFill>
                  <a:srgbClr val="271D6C"/>
                </a:solidFill>
                <a:latin typeface="Calibri" pitchFamily="34" charset="0"/>
              </a:defRPr>
            </a:lvl1pPr>
            <a:lvl2pPr marL="742950" indent="-285750">
              <a:buFont typeface="Calibri" pitchFamily="34" charset="0"/>
              <a:buChar char="-"/>
              <a:defRPr sz="2400" baseline="0">
                <a:solidFill>
                  <a:srgbClr val="271D6C"/>
                </a:solidFill>
                <a:latin typeface="Calibri" pitchFamily="34" charset="0"/>
              </a:defRPr>
            </a:lvl2pPr>
            <a:lvl3pPr marL="1143000" indent="-228600">
              <a:buFont typeface="Calibri" pitchFamily="34" charset="0"/>
              <a:buChar char="-"/>
              <a:defRPr sz="2400" baseline="0">
                <a:solidFill>
                  <a:srgbClr val="271D6C"/>
                </a:solidFill>
                <a:latin typeface="Calibri" pitchFamily="34" charset="0"/>
              </a:defRPr>
            </a:lvl3pPr>
            <a:lvl4pPr marL="1600200" indent="-228600">
              <a:buFont typeface="Calibri" pitchFamily="34" charset="0"/>
              <a:buChar char="-"/>
              <a:defRPr sz="2400" baseline="0">
                <a:solidFill>
                  <a:srgbClr val="271D6C"/>
                </a:solidFill>
                <a:latin typeface="Calibri" pitchFamily="34" charset="0"/>
              </a:defRPr>
            </a:lvl4pPr>
            <a:lvl5pPr marL="2057400" indent="-228600">
              <a:buFont typeface="Calibri" pitchFamily="34" charset="0"/>
              <a:buChar char="-"/>
              <a:defRPr sz="2400" baseline="0">
                <a:solidFill>
                  <a:srgbClr val="271D6C"/>
                </a:solidFill>
                <a:latin typeface="Calibri" pitchFamily="34" charset="0"/>
              </a:defRPr>
            </a:lvl5pPr>
          </a:lstStyle>
          <a:p>
            <a:pPr lvl="0"/>
            <a:r>
              <a:rPr lang="nl-NL" sz="2400" dirty="0" smtClean="0">
                <a:solidFill>
                  <a:srgbClr val="271D6C"/>
                </a:solidFill>
              </a:rPr>
              <a:t>Opsomming met nummering</a:t>
            </a:r>
          </a:p>
        </p:txBody>
      </p:sp>
      <p:sp>
        <p:nvSpPr>
          <p:cNvPr id="7" name="Tijdelijke aanduiding voor tekst 9"/>
          <p:cNvSpPr>
            <a:spLocks noGrp="1"/>
          </p:cNvSpPr>
          <p:nvPr>
            <p:ph type="body" sz="quarter" idx="14" hasCustomPrompt="1"/>
          </p:nvPr>
        </p:nvSpPr>
        <p:spPr>
          <a:xfrm>
            <a:off x="467544" y="339502"/>
            <a:ext cx="7632848" cy="5760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 spc="60" baseline="0">
                <a:solidFill>
                  <a:srgbClr val="00A1CD"/>
                </a:solidFill>
                <a:latin typeface="Calibri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nl-NL" dirty="0" smtClean="0"/>
              <a:t>Titel</a:t>
            </a:r>
          </a:p>
        </p:txBody>
      </p:sp>
    </p:spTree>
    <p:extLst>
      <p:ext uri="{BB962C8B-B14F-4D97-AF65-F5344CB8AC3E}">
        <p14:creationId xmlns:p14="http://schemas.microsoft.com/office/powerpoint/2010/main" val="1761211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clusie blau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A1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13" dirty="0"/>
          </a:p>
        </p:txBody>
      </p:sp>
      <p:sp>
        <p:nvSpPr>
          <p:cNvPr id="5" name="Rechthoek 4"/>
          <p:cNvSpPr/>
          <p:nvPr userDrawn="1"/>
        </p:nvSpPr>
        <p:spPr>
          <a:xfrm>
            <a:off x="8890224" y="0"/>
            <a:ext cx="253776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13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0494" y="4049744"/>
            <a:ext cx="589730" cy="546416"/>
          </a:xfrm>
          <a:prstGeom prst="rect">
            <a:avLst/>
          </a:prstGeom>
        </p:spPr>
      </p:pic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300494" y="4708252"/>
            <a:ext cx="589730" cy="324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ctr"/>
            <a:fld id="{845CA951-4815-4987-9CD6-BB5D6648C0B5}" type="slidenum">
              <a:rPr lang="nl-NL" sz="1200" smtClean="0"/>
              <a:pPr algn="ctr"/>
              <a:t>‹nr.›</a:t>
            </a:fld>
            <a:endParaRPr lang="nl-NL" sz="120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206374"/>
            <a:ext cx="7715746" cy="936000"/>
          </a:xfrm>
          <a:prstGeom prst="rect">
            <a:avLst/>
          </a:prstGeom>
        </p:spPr>
        <p:txBody>
          <a:bodyPr/>
          <a:lstStyle>
            <a:lvl1pPr algn="l">
              <a:defRPr lang="nl-NL" sz="3000" b="1" kern="1200" spc="6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 sz="3000" b="1" dirty="0" smtClean="0">
                <a:solidFill>
                  <a:schemeClr val="bg1"/>
                </a:solidFill>
              </a:rPr>
              <a:t>Conclusies / trends / …</a:t>
            </a:r>
            <a:endParaRPr lang="nl-NL" sz="3000" b="1" dirty="0">
              <a:solidFill>
                <a:schemeClr val="bg1"/>
              </a:solidFill>
            </a:endParaRPr>
          </a:p>
        </p:txBody>
      </p:sp>
      <p:sp>
        <p:nvSpPr>
          <p:cNvPr id="9" name="Tijdelijke aanduiding voor tekst 8"/>
          <p:cNvSpPr>
            <a:spLocks noGrp="1"/>
          </p:cNvSpPr>
          <p:nvPr>
            <p:ph type="body" sz="quarter" idx="13" hasCustomPrompt="1"/>
          </p:nvPr>
        </p:nvSpPr>
        <p:spPr>
          <a:xfrm>
            <a:off x="467544" y="1214041"/>
            <a:ext cx="7704137" cy="3382963"/>
          </a:xfrm>
          <a:prstGeom prst="rect">
            <a:avLst/>
          </a:prstGeom>
        </p:spPr>
        <p:txBody>
          <a:bodyPr/>
          <a:lstStyle>
            <a:lvl1pPr marL="342900" indent="-342900">
              <a:buFont typeface="Calibri" pitchFamily="34" charset="0"/>
              <a:buChar char="─"/>
              <a:defRPr sz="2400" b="0">
                <a:solidFill>
                  <a:schemeClr val="bg1"/>
                </a:solidFill>
              </a:defRPr>
            </a:lvl1pPr>
            <a:lvl2pPr marL="457200" indent="0">
              <a:buFont typeface="Calibri" pitchFamily="34" charset="0"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 typeface="Calibri" pitchFamily="34" charset="0"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 typeface="Calibri" pitchFamily="34" charset="0"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 typeface="Calibri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 smtClean="0"/>
              <a:t>Korte opsomming van conclusies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96362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/>
          <p:cNvSpPr/>
          <p:nvPr userDrawn="1"/>
        </p:nvSpPr>
        <p:spPr>
          <a:xfrm>
            <a:off x="8890224" y="0"/>
            <a:ext cx="253776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13"/>
          </a:p>
        </p:txBody>
      </p:sp>
      <p:sp>
        <p:nvSpPr>
          <p:cNvPr id="14" name="Rechthoek 13"/>
          <p:cNvSpPr/>
          <p:nvPr userDrawn="1"/>
        </p:nvSpPr>
        <p:spPr>
          <a:xfrm>
            <a:off x="8890224" y="0"/>
            <a:ext cx="253776" cy="5143500"/>
          </a:xfrm>
          <a:prstGeom prst="rect">
            <a:avLst/>
          </a:prstGeom>
          <a:solidFill>
            <a:srgbClr val="00A1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13"/>
          </a:p>
        </p:txBody>
      </p: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300494" y="4708252"/>
            <a:ext cx="589730" cy="324000"/>
          </a:xfrm>
          <a:prstGeom prst="rect">
            <a:avLst/>
          </a:prstGeom>
        </p:spPr>
        <p:txBody>
          <a:bodyPr anchor="ctr"/>
          <a:lstStyle>
            <a:lvl1pPr>
              <a:defRPr baseline="0">
                <a:solidFill>
                  <a:srgbClr val="271D6C"/>
                </a:solidFill>
              </a:defRPr>
            </a:lvl1pPr>
          </a:lstStyle>
          <a:p>
            <a:pPr algn="ctr"/>
            <a:fld id="{845CA951-4815-4987-9CD6-BB5D6648C0B5}" type="slidenum">
              <a:rPr lang="nl-NL" sz="1200" smtClean="0"/>
              <a:pPr algn="ctr"/>
              <a:t>‹nr.›</a:t>
            </a:fld>
            <a:endParaRPr lang="nl-NL" sz="1200" dirty="0"/>
          </a:p>
        </p:txBody>
      </p:sp>
      <p:pic>
        <p:nvPicPr>
          <p:cNvPr id="17" name="Afbeelding 1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0494" y="4049744"/>
            <a:ext cx="589730" cy="546416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552854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3" r:id="rId2"/>
    <p:sldLayoutId id="2147483660" r:id="rId3"/>
    <p:sldLayoutId id="2147483661" r:id="rId4"/>
    <p:sldLayoutId id="2147483665" r:id="rId5"/>
    <p:sldLayoutId id="2147483654" r:id="rId6"/>
    <p:sldLayoutId id="2147483662" r:id="rId7"/>
    <p:sldLayoutId id="2147483663" r:id="rId8"/>
    <p:sldLayoutId id="2147483656" r:id="rId9"/>
    <p:sldLayoutId id="2147483657" r:id="rId10"/>
    <p:sldLayoutId id="2147483655" r:id="rId11"/>
    <p:sldLayoutId id="2147483666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ag.chessa@cbs.n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RS-QU_HairCare.xlsm" TargetMode="External"/><Relationship Id="rId2" Type="http://schemas.openxmlformats.org/officeDocument/2006/relationships/hyperlink" Target="MARS-QU_Bread.xlsm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2"/>
          </p:nvPr>
        </p:nvSpPr>
        <p:spPr/>
        <p:txBody>
          <a:bodyPr anchor="ctr" anchorCtr="1"/>
          <a:lstStyle/>
          <a:p>
            <a:pPr algn="ctr"/>
            <a:r>
              <a:rPr lang="nl-NL" sz="1800">
                <a:hlinkClick r:id="rId2"/>
              </a:rPr>
              <a:t>ag.chessa@cbs.nl</a:t>
            </a:r>
            <a:endParaRPr lang="nl-NL" sz="180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>
          <a:xfrm>
            <a:off x="539552" y="2283718"/>
            <a:ext cx="8208912" cy="1025897"/>
          </a:xfrm>
        </p:spPr>
        <p:txBody>
          <a:bodyPr anchor="ctr" anchorCtr="0"/>
          <a:lstStyle/>
          <a:p>
            <a:pPr algn="ctr"/>
            <a:r>
              <a:rPr lang="en-US"/>
              <a:t>MARS: A method for defining products and linking barcodes of item relaunches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algn="ctr"/>
            <a:r>
              <a:rPr lang="it-IT" b="1"/>
              <a:t>Antonio </a:t>
            </a:r>
            <a:r>
              <a:rPr lang="it-IT" b="1" smtClean="0"/>
              <a:t>Chessa</a:t>
            </a:r>
          </a:p>
          <a:p>
            <a:pPr algn="ctr"/>
            <a:r>
              <a:rPr lang="it-IT" smtClean="0"/>
              <a:t>CPI </a:t>
            </a:r>
            <a:r>
              <a:rPr lang="it-IT"/>
              <a:t>unit, Statistics Netherlands</a:t>
            </a:r>
            <a:endParaRPr lang="nl-NL" smtClean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sz="1400" smtClean="0"/>
              <a:t>16</a:t>
            </a:r>
            <a:r>
              <a:rPr lang="nl-NL" sz="1400" baseline="30000" smtClean="0"/>
              <a:t>th</a:t>
            </a:r>
            <a:r>
              <a:rPr lang="nl-NL" sz="1400" smtClean="0"/>
              <a:t> Ottawa Group meeting</a:t>
            </a:r>
          </a:p>
          <a:p>
            <a:r>
              <a:rPr lang="nl-NL" sz="1400" smtClean="0"/>
              <a:t>Rio de Janeiro, 8-10 May 2019</a:t>
            </a:r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93186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2</a:t>
            </a:fld>
            <a:endParaRPr lang="nl-NL" sz="120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>
          <a:xfrm>
            <a:off x="467544" y="987574"/>
            <a:ext cx="7632848" cy="3816424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mtClean="0"/>
              <a:t>MARS: A new approach to product definition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mtClean="0"/>
              <a:t>Illustration of the method (Excel)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smtClean="0"/>
              <a:t>Outline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544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211710"/>
            <a:ext cx="1649902" cy="1990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3</a:t>
            </a:fld>
            <a:endParaRPr lang="nl-NL" sz="120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smtClean="0"/>
              <a:t>Transaction data</a:t>
            </a:r>
            <a:endParaRPr lang="nl-NL"/>
          </a:p>
        </p:txBody>
      </p:sp>
      <p:graphicFrame>
        <p:nvGraphicFramePr>
          <p:cNvPr id="7" name="Tabel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1753239"/>
              </p:ext>
            </p:extLst>
          </p:nvPr>
        </p:nvGraphicFramePr>
        <p:xfrm>
          <a:off x="611560" y="915566"/>
          <a:ext cx="60960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>
                  <a:extLst>
                    <a:ext uri="{9D8B030D-6E8A-4147-A177-3AD203B41FA5}">
                      <a16:colId xmlns:a16="http://schemas.microsoft.com/office/drawing/2014/main" val="32026785"/>
                    </a:ext>
                  </a:extLst>
                </a:gridCol>
                <a:gridCol w="2135560">
                  <a:extLst>
                    <a:ext uri="{9D8B030D-6E8A-4147-A177-3AD203B41FA5}">
                      <a16:colId xmlns:a16="http://schemas.microsoft.com/office/drawing/2014/main" val="1063276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mtClean="0">
                          <a:solidFill>
                            <a:schemeClr val="bg1"/>
                          </a:solidFill>
                        </a:rPr>
                        <a:t>Variables</a:t>
                      </a:r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mtClean="0"/>
                        <a:t>Values</a:t>
                      </a: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9047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mtClean="0"/>
                        <a:t>Year + week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mtClean="0"/>
                        <a:t>201502</a:t>
                      </a: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1674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mtClean="0">
                          <a:solidFill>
                            <a:schemeClr val="tx1"/>
                          </a:solidFill>
                        </a:rPr>
                        <a:t>GTIN</a:t>
                      </a:r>
                      <a:r>
                        <a:rPr lang="nl-NL" baseline="0" smtClean="0">
                          <a:solidFill>
                            <a:schemeClr val="tx1"/>
                          </a:solidFill>
                        </a:rPr>
                        <a:t> (barcode)</a:t>
                      </a:r>
                      <a:endParaRPr lang="en-GB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smtClean="0">
                          <a:solidFill>
                            <a:schemeClr val="tx1"/>
                          </a:solidFill>
                        </a:rPr>
                        <a:t>5410013119500</a:t>
                      </a:r>
                      <a:endParaRPr lang="en-GB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4897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mtClean="0">
                          <a:solidFill>
                            <a:schemeClr val="tx1"/>
                          </a:solidFill>
                        </a:rPr>
                        <a:t>GTIN description</a:t>
                      </a:r>
                      <a:endParaRPr lang="en-GB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mtClean="0">
                          <a:solidFill>
                            <a:schemeClr val="tx1"/>
                          </a:solidFill>
                        </a:rPr>
                        <a:t>SPA REINE</a:t>
                      </a:r>
                      <a:endParaRPr lang="en-GB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2400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mtClean="0">
                          <a:solidFill>
                            <a:schemeClr val="tx1"/>
                          </a:solidFill>
                        </a:rPr>
                        <a:t>Package size</a:t>
                      </a:r>
                      <a:endParaRPr lang="en-GB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837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mtClean="0">
                          <a:solidFill>
                            <a:schemeClr val="tx1"/>
                          </a:solidFill>
                        </a:rPr>
                        <a:t>Package volume</a:t>
                      </a:r>
                      <a:endParaRPr lang="en-GB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nl-NL" baseline="0" smtClean="0">
                          <a:solidFill>
                            <a:schemeClr val="tx1"/>
                          </a:solidFill>
                        </a:rPr>
                        <a:t> L</a:t>
                      </a:r>
                      <a:endParaRPr lang="en-GB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55746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mtClean="0">
                          <a:solidFill>
                            <a:schemeClr val="tx1"/>
                          </a:solidFill>
                        </a:rPr>
                        <a:t>Item group code</a:t>
                      </a:r>
                      <a:endParaRPr lang="en-GB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mtClean="0">
                          <a:solidFill>
                            <a:schemeClr val="tx1"/>
                          </a:solidFill>
                        </a:rPr>
                        <a:t>343</a:t>
                      </a:r>
                      <a:endParaRPr lang="en-GB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19716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mtClean="0">
                          <a:solidFill>
                            <a:schemeClr val="tx1"/>
                          </a:solidFill>
                        </a:rPr>
                        <a:t>Item group description</a:t>
                      </a:r>
                      <a:endParaRPr lang="en-GB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mtClean="0">
                          <a:solidFill>
                            <a:schemeClr val="tx1"/>
                          </a:solidFill>
                        </a:rPr>
                        <a:t>Water uncarbonated</a:t>
                      </a:r>
                      <a:endParaRPr lang="en-GB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23441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mtClean="0">
                          <a:solidFill>
                            <a:schemeClr val="tx1"/>
                          </a:solidFill>
                        </a:rPr>
                        <a:t>Sales</a:t>
                      </a:r>
                      <a:r>
                        <a:rPr lang="nl-NL" baseline="0" smtClean="0">
                          <a:solidFill>
                            <a:schemeClr val="tx1"/>
                          </a:solidFill>
                        </a:rPr>
                        <a:t> value (expenditure)</a:t>
                      </a:r>
                      <a:endParaRPr lang="en-GB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mtClean="0">
                          <a:solidFill>
                            <a:schemeClr val="tx1"/>
                          </a:solidFill>
                        </a:rPr>
                        <a:t>71,000</a:t>
                      </a:r>
                      <a:endParaRPr lang="en-GB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57050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mtClean="0">
                          <a:solidFill>
                            <a:schemeClr val="tx1"/>
                          </a:solidFill>
                        </a:rPr>
                        <a:t>Sales quantity</a:t>
                      </a:r>
                      <a:endParaRPr lang="en-GB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mtClean="0">
                          <a:solidFill>
                            <a:schemeClr val="tx1"/>
                          </a:solidFill>
                        </a:rPr>
                        <a:t>100,000</a:t>
                      </a:r>
                      <a:endParaRPr lang="en-GB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1251455"/>
                  </a:ext>
                </a:extLst>
              </a:tr>
            </a:tbl>
          </a:graphicData>
        </a:graphic>
      </p:graphicFrame>
      <p:grpSp>
        <p:nvGrpSpPr>
          <p:cNvPr id="9" name="Groep 8"/>
          <p:cNvGrpSpPr/>
          <p:nvPr/>
        </p:nvGrpSpPr>
        <p:grpSpPr>
          <a:xfrm>
            <a:off x="6804248" y="1452203"/>
            <a:ext cx="1593076" cy="792088"/>
            <a:chOff x="6723340" y="2348880"/>
            <a:chExt cx="1593076" cy="792088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3340" y="2348880"/>
              <a:ext cx="1449060" cy="7476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Rechthoek 10"/>
            <p:cNvSpPr/>
            <p:nvPr/>
          </p:nvSpPr>
          <p:spPr>
            <a:xfrm>
              <a:off x="6804248" y="2924944"/>
              <a:ext cx="1512168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75959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211710"/>
            <a:ext cx="1649902" cy="1990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4</a:t>
            </a:fld>
            <a:endParaRPr lang="nl-NL" sz="120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smtClean="0"/>
              <a:t>GTIN and product variables/attributes</a:t>
            </a:r>
            <a:endParaRPr lang="nl-NL"/>
          </a:p>
        </p:txBody>
      </p:sp>
      <p:graphicFrame>
        <p:nvGraphicFramePr>
          <p:cNvPr id="7" name="Tabel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13375"/>
              </p:ext>
            </p:extLst>
          </p:nvPr>
        </p:nvGraphicFramePr>
        <p:xfrm>
          <a:off x="611560" y="915566"/>
          <a:ext cx="60960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>
                  <a:extLst>
                    <a:ext uri="{9D8B030D-6E8A-4147-A177-3AD203B41FA5}">
                      <a16:colId xmlns:a16="http://schemas.microsoft.com/office/drawing/2014/main" val="32026785"/>
                    </a:ext>
                  </a:extLst>
                </a:gridCol>
                <a:gridCol w="2135560">
                  <a:extLst>
                    <a:ext uri="{9D8B030D-6E8A-4147-A177-3AD203B41FA5}">
                      <a16:colId xmlns:a16="http://schemas.microsoft.com/office/drawing/2014/main" val="1063276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mtClean="0">
                          <a:solidFill>
                            <a:schemeClr val="bg1"/>
                          </a:solidFill>
                        </a:rPr>
                        <a:t>Variables</a:t>
                      </a:r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mtClean="0"/>
                        <a:t>Values</a:t>
                      </a: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9047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mtClean="0"/>
                        <a:t>Year + week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mtClean="0"/>
                        <a:t>201502</a:t>
                      </a: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1674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mtClean="0">
                          <a:solidFill>
                            <a:srgbClr val="C00000"/>
                          </a:solidFill>
                        </a:rPr>
                        <a:t>GTIN</a:t>
                      </a:r>
                      <a:r>
                        <a:rPr lang="nl-NL" baseline="0" smtClean="0">
                          <a:solidFill>
                            <a:srgbClr val="C00000"/>
                          </a:solidFill>
                        </a:rPr>
                        <a:t> (barcode)</a:t>
                      </a:r>
                      <a:endParaRPr lang="en-GB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smtClean="0">
                          <a:solidFill>
                            <a:srgbClr val="C00000"/>
                          </a:solidFill>
                        </a:rPr>
                        <a:t>5410013119500</a:t>
                      </a:r>
                      <a:endParaRPr lang="en-GB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4897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mtClean="0"/>
                        <a:t>GTIN description </a:t>
                      </a:r>
                      <a:r>
                        <a:rPr lang="nl-NL" smtClean="0">
                          <a:solidFill>
                            <a:srgbClr val="C00000"/>
                          </a:solidFill>
                        </a:rPr>
                        <a:t>(contains brand name)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mtClean="0">
                          <a:solidFill>
                            <a:srgbClr val="C00000"/>
                          </a:solidFill>
                        </a:rPr>
                        <a:t>SPA REINE</a:t>
                      </a:r>
                      <a:endParaRPr lang="en-GB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2400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mtClean="0"/>
                        <a:t>Package size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mtClean="0"/>
                        <a:t>1</a:t>
                      </a: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837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mtClean="0">
                          <a:solidFill>
                            <a:srgbClr val="C00000"/>
                          </a:solidFill>
                        </a:rPr>
                        <a:t>Package volume</a:t>
                      </a:r>
                      <a:endParaRPr lang="en-GB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mtClean="0">
                          <a:solidFill>
                            <a:srgbClr val="C00000"/>
                          </a:solidFill>
                        </a:rPr>
                        <a:t>1</a:t>
                      </a:r>
                      <a:r>
                        <a:rPr lang="nl-NL" baseline="0" smtClean="0">
                          <a:solidFill>
                            <a:srgbClr val="C00000"/>
                          </a:solidFill>
                        </a:rPr>
                        <a:t> L</a:t>
                      </a:r>
                      <a:endParaRPr lang="en-GB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55746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mtClean="0"/>
                        <a:t>Item group code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mtClean="0"/>
                        <a:t>343</a:t>
                      </a: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19716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mtClean="0">
                          <a:solidFill>
                            <a:srgbClr val="C00000"/>
                          </a:solidFill>
                        </a:rPr>
                        <a:t>Item group description</a:t>
                      </a:r>
                      <a:endParaRPr lang="en-GB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mtClean="0">
                          <a:solidFill>
                            <a:srgbClr val="C00000"/>
                          </a:solidFill>
                        </a:rPr>
                        <a:t>Water uncarbonated</a:t>
                      </a:r>
                      <a:endParaRPr lang="en-GB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23441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mtClean="0"/>
                        <a:t>Sales</a:t>
                      </a:r>
                      <a:r>
                        <a:rPr lang="nl-NL" baseline="0" smtClean="0"/>
                        <a:t> value (expenditure)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mtClean="0"/>
                        <a:t>71,000</a:t>
                      </a: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57050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mtClean="0"/>
                        <a:t>Sales quantity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mtClean="0"/>
                        <a:t>100,000</a:t>
                      </a: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1251455"/>
                  </a:ext>
                </a:extLst>
              </a:tr>
            </a:tbl>
          </a:graphicData>
        </a:graphic>
      </p:graphicFrame>
      <p:grpSp>
        <p:nvGrpSpPr>
          <p:cNvPr id="9" name="Groep 8"/>
          <p:cNvGrpSpPr/>
          <p:nvPr/>
        </p:nvGrpSpPr>
        <p:grpSpPr>
          <a:xfrm>
            <a:off x="6804248" y="1452203"/>
            <a:ext cx="1593076" cy="792088"/>
            <a:chOff x="6723340" y="2348880"/>
            <a:chExt cx="1593076" cy="792088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3340" y="2348880"/>
              <a:ext cx="1449060" cy="7476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Rechthoek 10"/>
            <p:cNvSpPr/>
            <p:nvPr/>
          </p:nvSpPr>
          <p:spPr>
            <a:xfrm>
              <a:off x="6804248" y="2924944"/>
              <a:ext cx="1512168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237941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5</a:t>
            </a:fld>
            <a:endParaRPr lang="nl-NL" sz="120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smtClean="0"/>
              <a:t>GTINs as products: The ‘relaunch’ problem</a:t>
            </a:r>
            <a:endParaRPr lang="nl-NL"/>
          </a:p>
        </p:txBody>
      </p:sp>
      <p:grpSp>
        <p:nvGrpSpPr>
          <p:cNvPr id="25" name="Groep 24"/>
          <p:cNvGrpSpPr/>
          <p:nvPr/>
        </p:nvGrpSpPr>
        <p:grpSpPr>
          <a:xfrm>
            <a:off x="1637233" y="1000643"/>
            <a:ext cx="4247753" cy="2664297"/>
            <a:chOff x="1709241" y="1419625"/>
            <a:chExt cx="4247753" cy="2664297"/>
          </a:xfrm>
        </p:grpSpPr>
        <p:pic>
          <p:nvPicPr>
            <p:cNvPr id="6" name="Afbeelding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9241" y="1419625"/>
              <a:ext cx="3662373" cy="22729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hthoek 6"/>
            <p:cNvSpPr/>
            <p:nvPr/>
          </p:nvSpPr>
          <p:spPr bwMode="auto">
            <a:xfrm>
              <a:off x="3846588" y="3280404"/>
              <a:ext cx="2110406" cy="8035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nl-NL"/>
            </a:p>
          </p:txBody>
        </p:sp>
      </p:grpSp>
      <p:sp>
        <p:nvSpPr>
          <p:cNvPr id="9" name="Tekstvak 8"/>
          <p:cNvSpPr txBox="1">
            <a:spLocks noChangeArrowheads="1"/>
          </p:cNvSpPr>
          <p:nvPr/>
        </p:nvSpPr>
        <p:spPr bwMode="auto">
          <a:xfrm>
            <a:off x="4228802" y="3219822"/>
            <a:ext cx="3511550" cy="9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nl-NL" altLang="nl-NL" sz="1200" smtClean="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Elvive </a:t>
            </a:r>
            <a:r>
              <a:rPr lang="nl-NL" altLang="nl-NL" sz="12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shampoo 2-in-1 multivitamine</a:t>
            </a:r>
          </a:p>
          <a:p>
            <a:pPr eaLnBrk="1" hangingPunct="1">
              <a:lnSpc>
                <a:spcPct val="110000"/>
              </a:lnSpc>
            </a:pPr>
            <a:r>
              <a:rPr lang="nl-NL" altLang="nl-NL" sz="1200" smtClean="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Volume: </a:t>
            </a:r>
            <a:r>
              <a:rPr lang="nl-NL" altLang="nl-NL" sz="12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250 ML</a:t>
            </a:r>
          </a:p>
          <a:p>
            <a:pPr eaLnBrk="1" hangingPunct="1">
              <a:lnSpc>
                <a:spcPct val="110000"/>
              </a:lnSpc>
            </a:pPr>
            <a:r>
              <a:rPr lang="nl-NL" altLang="nl-NL" sz="1200" smtClean="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Not yet sold</a:t>
            </a:r>
          </a:p>
          <a:p>
            <a:pPr eaLnBrk="1" hangingPunct="1">
              <a:lnSpc>
                <a:spcPct val="110000"/>
              </a:lnSpc>
            </a:pPr>
            <a:r>
              <a:rPr lang="nl-NL" altLang="nl-NL" sz="1200" smtClean="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First price, week 39, 2011:  </a:t>
            </a:r>
            <a:r>
              <a:rPr lang="nl-NL" altLang="nl-NL" sz="1200" b="1" smtClean="0">
                <a:solidFill>
                  <a:srgbClr val="C0000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€ 3,98</a:t>
            </a:r>
            <a:endParaRPr lang="nl-NL" altLang="nl-NL" sz="1200" b="1">
              <a:solidFill>
                <a:srgbClr val="C00000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cxnSp>
        <p:nvCxnSpPr>
          <p:cNvPr id="10" name="Rechte verbindingslijn met pijl 9"/>
          <p:cNvCxnSpPr/>
          <p:nvPr/>
        </p:nvCxnSpPr>
        <p:spPr>
          <a:xfrm flipV="1">
            <a:off x="2934321" y="4052677"/>
            <a:ext cx="0" cy="288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met pijl 10"/>
          <p:cNvCxnSpPr/>
          <p:nvPr/>
        </p:nvCxnSpPr>
        <p:spPr>
          <a:xfrm flipV="1">
            <a:off x="6300192" y="4052677"/>
            <a:ext cx="0" cy="288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kstvak 11"/>
          <p:cNvSpPr txBox="1"/>
          <p:nvPr/>
        </p:nvSpPr>
        <p:spPr>
          <a:xfrm>
            <a:off x="2274471" y="4268701"/>
            <a:ext cx="1307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smtClean="0">
                <a:solidFill>
                  <a:srgbClr val="C00000"/>
                </a:solidFill>
              </a:rPr>
              <a:t>Clearance price</a:t>
            </a:r>
            <a:endParaRPr lang="nl-NL" sz="1400">
              <a:solidFill>
                <a:srgbClr val="C00000"/>
              </a:solidFill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5292080" y="4268701"/>
            <a:ext cx="2034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smtClean="0">
                <a:solidFill>
                  <a:srgbClr val="C00000"/>
                </a:solidFill>
              </a:rPr>
              <a:t>Price after reintroduction</a:t>
            </a:r>
            <a:endParaRPr lang="nl-NL" sz="1400">
              <a:solidFill>
                <a:srgbClr val="C00000"/>
              </a:solidFill>
            </a:endParaRPr>
          </a:p>
        </p:txBody>
      </p:sp>
      <p:pic>
        <p:nvPicPr>
          <p:cNvPr id="15" name="Afbeelding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7855" y="2710696"/>
            <a:ext cx="949451" cy="632968"/>
          </a:xfrm>
          <a:prstGeom prst="rect">
            <a:avLst/>
          </a:prstGeom>
        </p:spPr>
      </p:pic>
      <p:sp>
        <p:nvSpPr>
          <p:cNvPr id="16" name="Rechthoek 15"/>
          <p:cNvSpPr/>
          <p:nvPr/>
        </p:nvSpPr>
        <p:spPr>
          <a:xfrm>
            <a:off x="1259632" y="2854712"/>
            <a:ext cx="20623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altLang="nl-NL" sz="1600" b="1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GTIN: </a:t>
            </a:r>
            <a:r>
              <a:rPr lang="nl-NL" altLang="nl-NL" sz="1600" b="1" smtClean="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360052</a:t>
            </a:r>
            <a:r>
              <a:rPr lang="nl-NL" altLang="nl-NL" sz="1600" b="1" smtClean="0">
                <a:solidFill>
                  <a:srgbClr val="C0000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1740767</a:t>
            </a:r>
            <a:endParaRPr lang="en-GB" sz="1600" b="1">
              <a:solidFill>
                <a:srgbClr val="C00000"/>
              </a:solidFill>
            </a:endParaRPr>
          </a:p>
        </p:txBody>
      </p:sp>
      <p:sp>
        <p:nvSpPr>
          <p:cNvPr id="8" name="Tekstvak 4"/>
          <p:cNvSpPr txBox="1">
            <a:spLocks noChangeArrowheads="1"/>
          </p:cNvSpPr>
          <p:nvPr/>
        </p:nvSpPr>
        <p:spPr bwMode="auto">
          <a:xfrm>
            <a:off x="1259632" y="3219822"/>
            <a:ext cx="2987675" cy="9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nl-NL" altLang="nl-NL" sz="1200" smtClean="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Elvive </a:t>
            </a:r>
            <a:r>
              <a:rPr lang="nl-NL" altLang="nl-NL" sz="12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shampoo 2-in-1 multivitamine</a:t>
            </a:r>
          </a:p>
          <a:p>
            <a:pPr eaLnBrk="1" hangingPunct="1">
              <a:lnSpc>
                <a:spcPct val="110000"/>
              </a:lnSpc>
            </a:pPr>
            <a:r>
              <a:rPr lang="nl-NL" altLang="nl-NL" sz="1200" smtClean="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Volume: </a:t>
            </a:r>
            <a:r>
              <a:rPr lang="nl-NL" altLang="nl-NL" sz="12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250 ML</a:t>
            </a:r>
          </a:p>
          <a:p>
            <a:pPr eaLnBrk="1" hangingPunct="1">
              <a:lnSpc>
                <a:spcPct val="110000"/>
              </a:lnSpc>
            </a:pPr>
            <a:r>
              <a:rPr lang="nl-NL" altLang="nl-NL" sz="1200" smtClean="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Price </a:t>
            </a:r>
            <a:r>
              <a:rPr lang="nl-NL" altLang="nl-NL" sz="12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week 38, 2011:  </a:t>
            </a:r>
            <a:r>
              <a:rPr lang="nl-NL" altLang="nl-NL" sz="1200">
                <a:solidFill>
                  <a:srgbClr val="C0000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€ </a:t>
            </a:r>
            <a:r>
              <a:rPr lang="nl-NL" altLang="nl-NL" sz="1200" b="1">
                <a:solidFill>
                  <a:srgbClr val="C0000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3,18</a:t>
            </a:r>
          </a:p>
          <a:p>
            <a:pPr eaLnBrk="1" hangingPunct="1">
              <a:lnSpc>
                <a:spcPct val="110000"/>
              </a:lnSpc>
            </a:pPr>
            <a:r>
              <a:rPr lang="nl-NL" altLang="nl-NL" sz="1200" smtClean="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Price </a:t>
            </a:r>
            <a:r>
              <a:rPr lang="nl-NL" altLang="nl-NL" sz="12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week 39, 2011:  </a:t>
            </a:r>
            <a:r>
              <a:rPr lang="nl-NL" altLang="nl-NL" sz="1200">
                <a:solidFill>
                  <a:srgbClr val="C0000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€ </a:t>
            </a:r>
            <a:r>
              <a:rPr lang="nl-NL" altLang="nl-NL" sz="1200" b="1">
                <a:solidFill>
                  <a:srgbClr val="C0000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2,00</a:t>
            </a:r>
          </a:p>
        </p:txBody>
      </p:sp>
      <p:sp>
        <p:nvSpPr>
          <p:cNvPr id="17" name="Rechthoek 16"/>
          <p:cNvSpPr/>
          <p:nvPr/>
        </p:nvSpPr>
        <p:spPr>
          <a:xfrm>
            <a:off x="4211960" y="2854712"/>
            <a:ext cx="2062359" cy="3495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nl-NL" altLang="nl-NL" sz="1600" b="1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GTIN: </a:t>
            </a:r>
            <a:r>
              <a:rPr lang="nl-NL" altLang="nl-NL" sz="1600" b="1" smtClean="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360052</a:t>
            </a:r>
            <a:r>
              <a:rPr lang="nl-NL" altLang="nl-NL" sz="1600" b="1" smtClean="0">
                <a:solidFill>
                  <a:srgbClr val="C0000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2004998</a:t>
            </a:r>
            <a:endParaRPr lang="nl-NL" altLang="nl-NL" sz="1600" b="1">
              <a:solidFill>
                <a:srgbClr val="C00000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19" name="Rechthoek 18"/>
          <p:cNvSpPr/>
          <p:nvPr/>
        </p:nvSpPr>
        <p:spPr>
          <a:xfrm>
            <a:off x="1414408" y="987574"/>
            <a:ext cx="88357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3200" b="0" cap="none" spc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rPr>
              <a:t>OLD</a:t>
            </a:r>
            <a:endParaRPr lang="nl-NL" sz="3200" b="0" cap="none" spc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2" name="Rechthoek 21"/>
          <p:cNvSpPr/>
          <p:nvPr/>
        </p:nvSpPr>
        <p:spPr>
          <a:xfrm>
            <a:off x="5125820" y="1000640"/>
            <a:ext cx="102784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nl-NL" sz="3200" b="1" cap="none" spc="0" smtClean="0">
                <a:ln/>
                <a:solidFill>
                  <a:schemeClr val="accent3"/>
                </a:solidFill>
                <a:effectLst/>
              </a:rPr>
              <a:t>NEW</a:t>
            </a:r>
            <a:endParaRPr lang="nl-NL" sz="3200" b="1" cap="none" spc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3" name="Rechthoek 22"/>
          <p:cNvSpPr/>
          <p:nvPr/>
        </p:nvSpPr>
        <p:spPr>
          <a:xfrm>
            <a:off x="3203848" y="1936744"/>
            <a:ext cx="965708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37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6</a:t>
            </a:fld>
            <a:endParaRPr lang="nl-NL" sz="120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smtClean="0"/>
              <a:t>An intermediate “product” level is needed</a:t>
            </a:r>
            <a:endParaRPr lang="nl-NL"/>
          </a:p>
        </p:txBody>
      </p:sp>
      <p:grpSp>
        <p:nvGrpSpPr>
          <p:cNvPr id="6" name="Groep 5"/>
          <p:cNvGrpSpPr/>
          <p:nvPr/>
        </p:nvGrpSpPr>
        <p:grpSpPr>
          <a:xfrm>
            <a:off x="971600" y="1347614"/>
            <a:ext cx="2051507" cy="432048"/>
            <a:chOff x="612788" y="1016727"/>
            <a:chExt cx="2051507" cy="223184"/>
          </a:xfrm>
          <a:scene3d>
            <a:camera prst="orthographicFront"/>
            <a:lightRig rig="flat" dir="t"/>
          </a:scene3d>
        </p:grpSpPr>
        <p:sp>
          <p:nvSpPr>
            <p:cNvPr id="7" name="Afgeronde rechthoek 6"/>
            <p:cNvSpPr/>
            <p:nvPr/>
          </p:nvSpPr>
          <p:spPr>
            <a:xfrm>
              <a:off x="612788" y="1016727"/>
              <a:ext cx="2051507" cy="223184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sp>
        <p:sp>
          <p:nvSpPr>
            <p:cNvPr id="8" name="Afgeronde rechthoek 4"/>
            <p:cNvSpPr/>
            <p:nvPr/>
          </p:nvSpPr>
          <p:spPr>
            <a:xfrm>
              <a:off x="619325" y="1023264"/>
              <a:ext cx="1740167" cy="21011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nl-NL" sz="1400" kern="1200" smtClean="0"/>
                <a:t>Elementary aggregate</a:t>
              </a:r>
              <a:endParaRPr lang="nl-NL" sz="1400" kern="1200"/>
            </a:p>
          </p:txBody>
        </p:sp>
      </p:grpSp>
      <p:grpSp>
        <p:nvGrpSpPr>
          <p:cNvPr id="9" name="Groep 8"/>
          <p:cNvGrpSpPr/>
          <p:nvPr/>
        </p:nvGrpSpPr>
        <p:grpSpPr>
          <a:xfrm>
            <a:off x="971600" y="2355726"/>
            <a:ext cx="2051507" cy="432048"/>
            <a:chOff x="612788" y="1016727"/>
            <a:chExt cx="2051507" cy="223184"/>
          </a:xfrm>
          <a:scene3d>
            <a:camera prst="orthographicFront"/>
            <a:lightRig rig="flat" dir="t"/>
          </a:scene3d>
        </p:grpSpPr>
        <p:sp>
          <p:nvSpPr>
            <p:cNvPr id="10" name="Afgeronde rechthoek 9"/>
            <p:cNvSpPr/>
            <p:nvPr/>
          </p:nvSpPr>
          <p:spPr>
            <a:xfrm>
              <a:off x="612788" y="1016727"/>
              <a:ext cx="2051507" cy="223184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sp>
        <p:sp>
          <p:nvSpPr>
            <p:cNvPr id="11" name="Afgeronde rechthoek 4"/>
            <p:cNvSpPr/>
            <p:nvPr/>
          </p:nvSpPr>
          <p:spPr>
            <a:xfrm>
              <a:off x="619325" y="1023264"/>
              <a:ext cx="1937679" cy="21011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nl-NL" sz="1400" i="1" kern="1200" smtClean="0"/>
                <a:t>Homogeneous products</a:t>
              </a:r>
              <a:endParaRPr lang="nl-NL" sz="1400" i="1" kern="1200"/>
            </a:p>
          </p:txBody>
        </p:sp>
      </p:grpSp>
      <p:grpSp>
        <p:nvGrpSpPr>
          <p:cNvPr id="12" name="Groep 11"/>
          <p:cNvGrpSpPr/>
          <p:nvPr/>
        </p:nvGrpSpPr>
        <p:grpSpPr>
          <a:xfrm>
            <a:off x="971600" y="3363838"/>
            <a:ext cx="2051507" cy="432048"/>
            <a:chOff x="612788" y="1016727"/>
            <a:chExt cx="2051507" cy="223184"/>
          </a:xfrm>
          <a:scene3d>
            <a:camera prst="orthographicFront"/>
            <a:lightRig rig="flat" dir="t"/>
          </a:scene3d>
        </p:grpSpPr>
        <p:sp>
          <p:nvSpPr>
            <p:cNvPr id="13" name="Afgeronde rechthoek 12"/>
            <p:cNvSpPr/>
            <p:nvPr/>
          </p:nvSpPr>
          <p:spPr>
            <a:xfrm>
              <a:off x="612788" y="1016727"/>
              <a:ext cx="2051507" cy="223184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sp>
        <p:sp>
          <p:nvSpPr>
            <p:cNvPr id="14" name="Afgeronde rechthoek 4"/>
            <p:cNvSpPr/>
            <p:nvPr/>
          </p:nvSpPr>
          <p:spPr>
            <a:xfrm>
              <a:off x="619325" y="1023264"/>
              <a:ext cx="1740167" cy="21011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nl-NL" sz="1400" kern="1200" smtClean="0"/>
                <a:t>GTINs</a:t>
              </a:r>
              <a:endParaRPr lang="nl-NL" sz="1400" kern="1200"/>
            </a:p>
          </p:txBody>
        </p:sp>
      </p:grpSp>
      <p:grpSp>
        <p:nvGrpSpPr>
          <p:cNvPr id="15" name="Groep 14"/>
          <p:cNvGrpSpPr/>
          <p:nvPr/>
        </p:nvGrpSpPr>
        <p:grpSpPr>
          <a:xfrm>
            <a:off x="3312581" y="1347614"/>
            <a:ext cx="2051507" cy="432048"/>
            <a:chOff x="612788" y="1016727"/>
            <a:chExt cx="2051507" cy="223184"/>
          </a:xfrm>
          <a:scene3d>
            <a:camera prst="orthographicFront"/>
            <a:lightRig rig="flat" dir="t"/>
          </a:scene3d>
        </p:grpSpPr>
        <p:sp>
          <p:nvSpPr>
            <p:cNvPr id="16" name="Afgeronde rechthoek 15"/>
            <p:cNvSpPr/>
            <p:nvPr/>
          </p:nvSpPr>
          <p:spPr>
            <a:xfrm>
              <a:off x="612788" y="1016727"/>
              <a:ext cx="2051507" cy="223184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sp>
        <p:sp>
          <p:nvSpPr>
            <p:cNvPr id="17" name="Afgeronde rechthoek 4"/>
            <p:cNvSpPr/>
            <p:nvPr/>
          </p:nvSpPr>
          <p:spPr>
            <a:xfrm>
              <a:off x="619325" y="1023264"/>
              <a:ext cx="1740167" cy="21011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nl-NL" sz="1400" kern="1200" smtClean="0"/>
                <a:t>Example: Shampoo</a:t>
              </a:r>
              <a:endParaRPr lang="nl-NL" sz="1400" kern="1200"/>
            </a:p>
          </p:txBody>
        </p:sp>
      </p:grpSp>
      <p:grpSp>
        <p:nvGrpSpPr>
          <p:cNvPr id="18" name="Groep 17"/>
          <p:cNvGrpSpPr/>
          <p:nvPr/>
        </p:nvGrpSpPr>
        <p:grpSpPr>
          <a:xfrm>
            <a:off x="3312581" y="2355726"/>
            <a:ext cx="2051507" cy="432048"/>
            <a:chOff x="612788" y="1016727"/>
            <a:chExt cx="2051507" cy="223184"/>
          </a:xfrm>
          <a:scene3d>
            <a:camera prst="orthographicFront"/>
            <a:lightRig rig="flat" dir="t"/>
          </a:scene3d>
        </p:grpSpPr>
        <p:sp>
          <p:nvSpPr>
            <p:cNvPr id="19" name="Afgeronde rechthoek 18"/>
            <p:cNvSpPr/>
            <p:nvPr/>
          </p:nvSpPr>
          <p:spPr>
            <a:xfrm>
              <a:off x="612788" y="1016727"/>
              <a:ext cx="2051507" cy="223184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sp>
        <p:sp>
          <p:nvSpPr>
            <p:cNvPr id="20" name="Afgeronde rechthoek 4"/>
            <p:cNvSpPr/>
            <p:nvPr/>
          </p:nvSpPr>
          <p:spPr>
            <a:xfrm>
              <a:off x="619325" y="1023264"/>
              <a:ext cx="2044970" cy="21011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nl-NL" sz="1200" kern="1200" smtClean="0"/>
                <a:t>Group GTINs by characteristics: Brand, package volume, etc. </a:t>
              </a:r>
              <a:endParaRPr lang="nl-NL" sz="1200" kern="1200"/>
            </a:p>
          </p:txBody>
        </p:sp>
      </p:grpSp>
      <p:grpSp>
        <p:nvGrpSpPr>
          <p:cNvPr id="21" name="Groep 20"/>
          <p:cNvGrpSpPr/>
          <p:nvPr/>
        </p:nvGrpSpPr>
        <p:grpSpPr>
          <a:xfrm>
            <a:off x="3312581" y="3363838"/>
            <a:ext cx="2051507" cy="432048"/>
            <a:chOff x="612788" y="1016727"/>
            <a:chExt cx="2051507" cy="223184"/>
          </a:xfrm>
          <a:scene3d>
            <a:camera prst="orthographicFront"/>
            <a:lightRig rig="flat" dir="t"/>
          </a:scene3d>
        </p:grpSpPr>
        <p:sp>
          <p:nvSpPr>
            <p:cNvPr id="22" name="Afgeronde rechthoek 21"/>
            <p:cNvSpPr/>
            <p:nvPr/>
          </p:nvSpPr>
          <p:spPr>
            <a:xfrm>
              <a:off x="612788" y="1016727"/>
              <a:ext cx="2051507" cy="223184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sp>
        <p:sp>
          <p:nvSpPr>
            <p:cNvPr id="23" name="Afgeronde rechthoek 4"/>
            <p:cNvSpPr/>
            <p:nvPr/>
          </p:nvSpPr>
          <p:spPr>
            <a:xfrm>
              <a:off x="619325" y="1023264"/>
              <a:ext cx="1740167" cy="21011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nl-NL" sz="1400" kern="1200" smtClean="0"/>
                <a:t>GTINs for shampoo</a:t>
              </a:r>
              <a:endParaRPr lang="nl-NL" sz="1400" kern="1200"/>
            </a:p>
          </p:txBody>
        </p:sp>
      </p:grpSp>
      <p:grpSp>
        <p:nvGrpSpPr>
          <p:cNvPr id="24" name="Groep 23"/>
          <p:cNvGrpSpPr/>
          <p:nvPr/>
        </p:nvGrpSpPr>
        <p:grpSpPr>
          <a:xfrm>
            <a:off x="5616837" y="1347614"/>
            <a:ext cx="2051507" cy="432048"/>
            <a:chOff x="612788" y="1016727"/>
            <a:chExt cx="2051507" cy="223184"/>
          </a:xfrm>
          <a:scene3d>
            <a:camera prst="orthographicFront"/>
            <a:lightRig rig="flat" dir="t"/>
          </a:scene3d>
        </p:grpSpPr>
        <p:sp>
          <p:nvSpPr>
            <p:cNvPr id="25" name="Afgeronde rechthoek 24"/>
            <p:cNvSpPr/>
            <p:nvPr/>
          </p:nvSpPr>
          <p:spPr>
            <a:xfrm>
              <a:off x="612788" y="1016727"/>
              <a:ext cx="2051507" cy="223184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sp>
        <p:sp>
          <p:nvSpPr>
            <p:cNvPr id="26" name="Afgeronde rechthoek 4"/>
            <p:cNvSpPr/>
            <p:nvPr/>
          </p:nvSpPr>
          <p:spPr>
            <a:xfrm>
              <a:off x="619325" y="1023264"/>
              <a:ext cx="1740167" cy="21011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nl-NL" sz="1400" kern="1200" smtClean="0"/>
                <a:t>Price index</a:t>
              </a:r>
              <a:endParaRPr lang="nl-NL" sz="1400" kern="1200"/>
            </a:p>
          </p:txBody>
        </p:sp>
      </p:grpSp>
      <p:grpSp>
        <p:nvGrpSpPr>
          <p:cNvPr id="27" name="Groep 26"/>
          <p:cNvGrpSpPr/>
          <p:nvPr/>
        </p:nvGrpSpPr>
        <p:grpSpPr>
          <a:xfrm>
            <a:off x="5616837" y="2355726"/>
            <a:ext cx="2051507" cy="432048"/>
            <a:chOff x="612788" y="1016727"/>
            <a:chExt cx="2051507" cy="223184"/>
          </a:xfrm>
          <a:scene3d>
            <a:camera prst="orthographicFront"/>
            <a:lightRig rig="flat" dir="t"/>
          </a:scene3d>
        </p:grpSpPr>
        <p:sp>
          <p:nvSpPr>
            <p:cNvPr id="28" name="Afgeronde rechthoek 27"/>
            <p:cNvSpPr/>
            <p:nvPr/>
          </p:nvSpPr>
          <p:spPr>
            <a:xfrm>
              <a:off x="612788" y="1016727"/>
              <a:ext cx="2051507" cy="223184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sp>
        <p:sp>
          <p:nvSpPr>
            <p:cNvPr id="29" name="Afgeronde rechthoek 4"/>
            <p:cNvSpPr/>
            <p:nvPr/>
          </p:nvSpPr>
          <p:spPr>
            <a:xfrm>
              <a:off x="619325" y="1023264"/>
              <a:ext cx="1740167" cy="21011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nl-NL" sz="1400" kern="1200" smtClean="0"/>
                <a:t>Unit values</a:t>
              </a:r>
              <a:endParaRPr lang="nl-NL" sz="1400" kern="1200"/>
            </a:p>
          </p:txBody>
        </p:sp>
      </p:grpSp>
      <p:grpSp>
        <p:nvGrpSpPr>
          <p:cNvPr id="30" name="Groep 29"/>
          <p:cNvGrpSpPr/>
          <p:nvPr/>
        </p:nvGrpSpPr>
        <p:grpSpPr>
          <a:xfrm>
            <a:off x="5616837" y="3363838"/>
            <a:ext cx="2051507" cy="432048"/>
            <a:chOff x="612788" y="1016727"/>
            <a:chExt cx="2051507" cy="223184"/>
          </a:xfrm>
          <a:scene3d>
            <a:camera prst="orthographicFront"/>
            <a:lightRig rig="flat" dir="t"/>
          </a:scene3d>
        </p:grpSpPr>
        <p:sp>
          <p:nvSpPr>
            <p:cNvPr id="31" name="Afgeronde rechthoek 30"/>
            <p:cNvSpPr/>
            <p:nvPr/>
          </p:nvSpPr>
          <p:spPr>
            <a:xfrm>
              <a:off x="612788" y="1016727"/>
              <a:ext cx="2051507" cy="223184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sp>
        <p:sp>
          <p:nvSpPr>
            <p:cNvPr id="32" name="Afgeronde rechthoek 4"/>
            <p:cNvSpPr/>
            <p:nvPr/>
          </p:nvSpPr>
          <p:spPr>
            <a:xfrm>
              <a:off x="619325" y="1023264"/>
              <a:ext cx="1740167" cy="21011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nl-NL" sz="1400" smtClean="0"/>
                <a:t>Transaction prices</a:t>
              </a:r>
              <a:endParaRPr lang="nl-NL" sz="1400" kern="1200"/>
            </a:p>
          </p:txBody>
        </p:sp>
      </p:grpSp>
      <p:sp>
        <p:nvSpPr>
          <p:cNvPr id="33" name="Ovaal 32"/>
          <p:cNvSpPr/>
          <p:nvPr/>
        </p:nvSpPr>
        <p:spPr>
          <a:xfrm>
            <a:off x="4283968" y="2338938"/>
            <a:ext cx="1086657" cy="304820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7" name="Rechte verbindingslijn met pijl 36"/>
          <p:cNvCxnSpPr/>
          <p:nvPr/>
        </p:nvCxnSpPr>
        <p:spPr>
          <a:xfrm flipV="1">
            <a:off x="3275856" y="2660546"/>
            <a:ext cx="1224136" cy="1567388"/>
          </a:xfrm>
          <a:prstGeom prst="straightConnector1">
            <a:avLst/>
          </a:prstGeom>
          <a:ln w="9525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kstvak 37"/>
          <p:cNvSpPr txBox="1"/>
          <p:nvPr/>
        </p:nvSpPr>
        <p:spPr>
          <a:xfrm>
            <a:off x="2483768" y="4227934"/>
            <a:ext cx="1709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smtClean="0">
                <a:solidFill>
                  <a:srgbClr val="C00000"/>
                </a:solidFill>
              </a:rPr>
              <a:t>How to select these?</a:t>
            </a:r>
            <a:endParaRPr lang="en-GB" sz="1400">
              <a:solidFill>
                <a:srgbClr val="C00000"/>
              </a:solidFill>
            </a:endParaRPr>
          </a:p>
        </p:txBody>
      </p:sp>
      <p:sp>
        <p:nvSpPr>
          <p:cNvPr id="40" name="Pijl-omhoog 39"/>
          <p:cNvSpPr/>
          <p:nvPr/>
        </p:nvSpPr>
        <p:spPr>
          <a:xfrm>
            <a:off x="6426566" y="2967794"/>
            <a:ext cx="432048" cy="216024"/>
          </a:xfrm>
          <a:prstGeom prst="upArrow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Pijl-omhoog 41"/>
          <p:cNvSpPr/>
          <p:nvPr/>
        </p:nvSpPr>
        <p:spPr>
          <a:xfrm>
            <a:off x="6426566" y="1954335"/>
            <a:ext cx="432048" cy="216024"/>
          </a:xfrm>
          <a:prstGeom prst="upArrow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3373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7</a:t>
            </a:fld>
            <a:endParaRPr lang="nl-NL" sz="120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>
          <a:xfrm>
            <a:off x="467544" y="339502"/>
            <a:ext cx="7992888" cy="504056"/>
          </a:xfrm>
        </p:spPr>
        <p:txBody>
          <a:bodyPr/>
          <a:lstStyle/>
          <a:p>
            <a:r>
              <a:rPr lang="nl-NL" smtClean="0"/>
              <a:t>Product definition: MARS balances two factors</a:t>
            </a:r>
            <a:endParaRPr lang="nl-NL"/>
          </a:p>
        </p:txBody>
      </p:sp>
      <p:sp>
        <p:nvSpPr>
          <p:cNvPr id="3" name="Rechthoek 2"/>
          <p:cNvSpPr/>
          <p:nvPr/>
        </p:nvSpPr>
        <p:spPr>
          <a:xfrm>
            <a:off x="1547664" y="2067694"/>
            <a:ext cx="2520000" cy="15841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Rechte verbindingslijn 13"/>
          <p:cNvCxnSpPr/>
          <p:nvPr/>
        </p:nvCxnSpPr>
        <p:spPr>
          <a:xfrm>
            <a:off x="1547664" y="2859782"/>
            <a:ext cx="2520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Rechte verbindingslijn 23"/>
          <p:cNvCxnSpPr>
            <a:stCxn id="3" idx="2"/>
            <a:endCxn id="3" idx="0"/>
          </p:cNvCxnSpPr>
          <p:nvPr/>
        </p:nvCxnSpPr>
        <p:spPr>
          <a:xfrm flipV="1">
            <a:off x="2807664" y="2067694"/>
            <a:ext cx="0" cy="158417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kstvak 25"/>
          <p:cNvSpPr txBox="1"/>
          <p:nvPr/>
        </p:nvSpPr>
        <p:spPr>
          <a:xfrm rot="16200000">
            <a:off x="997172" y="2309849"/>
            <a:ext cx="792087" cy="307777"/>
          </a:xfrm>
          <a:prstGeom prst="rect">
            <a:avLst/>
          </a:prstGeom>
          <a:noFill/>
          <a:ln w="12700">
            <a:solidFill>
              <a:schemeClr val="dk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1400"/>
              <a:t>T</a:t>
            </a:r>
            <a:r>
              <a:rPr lang="nl-NL" sz="1400" smtClean="0"/>
              <a:t>ight</a:t>
            </a:r>
            <a:endParaRPr lang="en-GB" sz="1400"/>
          </a:p>
        </p:txBody>
      </p:sp>
      <p:sp>
        <p:nvSpPr>
          <p:cNvPr id="27" name="Tekstvak 26"/>
          <p:cNvSpPr txBox="1"/>
          <p:nvPr/>
        </p:nvSpPr>
        <p:spPr>
          <a:xfrm rot="16200000">
            <a:off x="997173" y="3101937"/>
            <a:ext cx="792087" cy="307777"/>
          </a:xfrm>
          <a:prstGeom prst="rect">
            <a:avLst/>
          </a:prstGeom>
          <a:noFill/>
          <a:ln w="12700">
            <a:solidFill>
              <a:schemeClr val="dk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1400"/>
              <a:t>B</a:t>
            </a:r>
            <a:r>
              <a:rPr lang="nl-NL" sz="1400" smtClean="0"/>
              <a:t>road</a:t>
            </a:r>
            <a:endParaRPr lang="en-GB" sz="1400"/>
          </a:p>
        </p:txBody>
      </p:sp>
      <p:sp>
        <p:nvSpPr>
          <p:cNvPr id="28" name="Tekstvak 27"/>
          <p:cNvSpPr txBox="1"/>
          <p:nvPr/>
        </p:nvSpPr>
        <p:spPr>
          <a:xfrm>
            <a:off x="1547384" y="1759917"/>
            <a:ext cx="1260000" cy="307777"/>
          </a:xfrm>
          <a:prstGeom prst="rect">
            <a:avLst/>
          </a:prstGeom>
          <a:noFill/>
          <a:ln w="12700">
            <a:solidFill>
              <a:schemeClr val="dk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1400" b="1" smtClean="0">
                <a:solidFill>
                  <a:srgbClr val="0070C0"/>
                </a:solidFill>
              </a:rPr>
              <a:t>Homogeneity</a:t>
            </a:r>
            <a:endParaRPr lang="en-GB" sz="1400" b="1">
              <a:solidFill>
                <a:srgbClr val="0070C0"/>
              </a:solidFill>
            </a:endParaRPr>
          </a:p>
        </p:txBody>
      </p:sp>
      <p:sp>
        <p:nvSpPr>
          <p:cNvPr id="29" name="Tekstvak 28"/>
          <p:cNvSpPr txBox="1"/>
          <p:nvPr/>
        </p:nvSpPr>
        <p:spPr>
          <a:xfrm>
            <a:off x="2807944" y="1759917"/>
            <a:ext cx="1260000" cy="307777"/>
          </a:xfrm>
          <a:prstGeom prst="rect">
            <a:avLst/>
          </a:prstGeom>
          <a:noFill/>
          <a:ln w="12700">
            <a:solidFill>
              <a:schemeClr val="dk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1400" b="1" smtClean="0">
                <a:solidFill>
                  <a:srgbClr val="0070C0"/>
                </a:solidFill>
              </a:rPr>
              <a:t>Continuity</a:t>
            </a:r>
            <a:endParaRPr lang="en-GB" sz="1400" b="1">
              <a:solidFill>
                <a:srgbClr val="0070C0"/>
              </a:solidFill>
            </a:endParaRPr>
          </a:p>
        </p:txBody>
      </p:sp>
      <p:pic>
        <p:nvPicPr>
          <p:cNvPr id="31" name="Afbeelding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2428" y="2169061"/>
            <a:ext cx="589351" cy="589351"/>
          </a:xfrm>
          <a:prstGeom prst="rect">
            <a:avLst/>
          </a:prstGeom>
        </p:spPr>
      </p:pic>
      <p:pic>
        <p:nvPicPr>
          <p:cNvPr id="32" name="Afbeelding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68" y="2972990"/>
            <a:ext cx="589351" cy="589351"/>
          </a:xfrm>
          <a:prstGeom prst="rect">
            <a:avLst/>
          </a:prstGeom>
        </p:spPr>
      </p:pic>
      <p:pic>
        <p:nvPicPr>
          <p:cNvPr id="33" name="Afbeelding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68" y="2169061"/>
            <a:ext cx="589351" cy="589351"/>
          </a:xfrm>
          <a:prstGeom prst="rect">
            <a:avLst/>
          </a:prstGeom>
        </p:spPr>
      </p:pic>
      <p:pic>
        <p:nvPicPr>
          <p:cNvPr id="34" name="Afbeelding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2428" y="2961153"/>
            <a:ext cx="589347" cy="589347"/>
          </a:xfrm>
          <a:prstGeom prst="rect">
            <a:avLst/>
          </a:prstGeom>
        </p:spPr>
      </p:pic>
      <p:sp>
        <p:nvSpPr>
          <p:cNvPr id="35" name="Tekstvak 34"/>
          <p:cNvSpPr txBox="1"/>
          <p:nvPr/>
        </p:nvSpPr>
        <p:spPr>
          <a:xfrm>
            <a:off x="1562643" y="1203598"/>
            <a:ext cx="25773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smtClean="0"/>
              <a:t>Stable assortments </a:t>
            </a:r>
            <a:r>
              <a:rPr lang="nl-NL" sz="1600" smtClean="0">
                <a:sym typeface="Symbol" panose="05050102010706020507" pitchFamily="18" charset="2"/>
              </a:rPr>
              <a:t> GTINs</a:t>
            </a:r>
            <a:endParaRPr lang="en-GB" sz="1600"/>
          </a:p>
        </p:txBody>
      </p:sp>
      <p:sp>
        <p:nvSpPr>
          <p:cNvPr id="37" name="Pijl-rechts 36"/>
          <p:cNvSpPr/>
          <p:nvPr/>
        </p:nvSpPr>
        <p:spPr>
          <a:xfrm>
            <a:off x="611560" y="2313080"/>
            <a:ext cx="504056" cy="3306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hthoek 37"/>
          <p:cNvSpPr/>
          <p:nvPr/>
        </p:nvSpPr>
        <p:spPr>
          <a:xfrm>
            <a:off x="5076056" y="2067694"/>
            <a:ext cx="2520000" cy="15841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" name="Rechte verbindingslijn 38"/>
          <p:cNvCxnSpPr/>
          <p:nvPr/>
        </p:nvCxnSpPr>
        <p:spPr>
          <a:xfrm>
            <a:off x="5076056" y="2859782"/>
            <a:ext cx="2520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Rechte verbindingslijn 39"/>
          <p:cNvCxnSpPr>
            <a:stCxn id="38" idx="2"/>
            <a:endCxn id="38" idx="0"/>
          </p:cNvCxnSpPr>
          <p:nvPr/>
        </p:nvCxnSpPr>
        <p:spPr>
          <a:xfrm flipV="1">
            <a:off x="6336056" y="2067694"/>
            <a:ext cx="0" cy="158417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kstvak 40"/>
          <p:cNvSpPr txBox="1"/>
          <p:nvPr/>
        </p:nvSpPr>
        <p:spPr>
          <a:xfrm rot="16200000">
            <a:off x="4525564" y="2309849"/>
            <a:ext cx="792087" cy="307777"/>
          </a:xfrm>
          <a:prstGeom prst="rect">
            <a:avLst/>
          </a:prstGeom>
          <a:noFill/>
          <a:ln w="12700">
            <a:solidFill>
              <a:schemeClr val="dk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1400"/>
              <a:t>T</a:t>
            </a:r>
            <a:r>
              <a:rPr lang="nl-NL" sz="1400" smtClean="0"/>
              <a:t>ight</a:t>
            </a:r>
            <a:endParaRPr lang="en-GB" sz="1400"/>
          </a:p>
        </p:txBody>
      </p:sp>
      <p:sp>
        <p:nvSpPr>
          <p:cNvPr id="42" name="Tekstvak 41"/>
          <p:cNvSpPr txBox="1"/>
          <p:nvPr/>
        </p:nvSpPr>
        <p:spPr>
          <a:xfrm rot="16200000">
            <a:off x="4525565" y="3101937"/>
            <a:ext cx="792087" cy="307777"/>
          </a:xfrm>
          <a:prstGeom prst="rect">
            <a:avLst/>
          </a:prstGeom>
          <a:noFill/>
          <a:ln w="12700">
            <a:solidFill>
              <a:schemeClr val="dk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1400"/>
              <a:t>B</a:t>
            </a:r>
            <a:r>
              <a:rPr lang="nl-NL" sz="1400" smtClean="0"/>
              <a:t>road</a:t>
            </a:r>
            <a:endParaRPr lang="en-GB" sz="1400"/>
          </a:p>
        </p:txBody>
      </p:sp>
      <p:sp>
        <p:nvSpPr>
          <p:cNvPr id="43" name="Tekstvak 42"/>
          <p:cNvSpPr txBox="1"/>
          <p:nvPr/>
        </p:nvSpPr>
        <p:spPr>
          <a:xfrm>
            <a:off x="5075776" y="1759917"/>
            <a:ext cx="1260000" cy="307777"/>
          </a:xfrm>
          <a:prstGeom prst="rect">
            <a:avLst/>
          </a:prstGeom>
          <a:noFill/>
          <a:ln w="12700">
            <a:solidFill>
              <a:schemeClr val="dk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1400" b="1" smtClean="0">
                <a:solidFill>
                  <a:srgbClr val="0070C0"/>
                </a:solidFill>
              </a:rPr>
              <a:t>Homogeneity</a:t>
            </a:r>
            <a:endParaRPr lang="en-GB" sz="1400" b="1">
              <a:solidFill>
                <a:srgbClr val="0070C0"/>
              </a:solidFill>
            </a:endParaRPr>
          </a:p>
        </p:txBody>
      </p:sp>
      <p:sp>
        <p:nvSpPr>
          <p:cNvPr id="44" name="Tekstvak 43"/>
          <p:cNvSpPr txBox="1"/>
          <p:nvPr/>
        </p:nvSpPr>
        <p:spPr>
          <a:xfrm>
            <a:off x="6336336" y="1759917"/>
            <a:ext cx="1260000" cy="307777"/>
          </a:xfrm>
          <a:prstGeom prst="rect">
            <a:avLst/>
          </a:prstGeom>
          <a:noFill/>
          <a:ln w="12700">
            <a:solidFill>
              <a:schemeClr val="dk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1400" b="1" smtClean="0">
                <a:solidFill>
                  <a:srgbClr val="0070C0"/>
                </a:solidFill>
              </a:rPr>
              <a:t>Continuity</a:t>
            </a:r>
            <a:endParaRPr lang="en-GB" sz="1400" b="1">
              <a:solidFill>
                <a:srgbClr val="0070C0"/>
              </a:solidFill>
            </a:endParaRPr>
          </a:p>
        </p:txBody>
      </p:sp>
      <p:pic>
        <p:nvPicPr>
          <p:cNvPr id="45" name="Afbeelding 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820" y="2169061"/>
            <a:ext cx="589351" cy="589351"/>
          </a:xfrm>
          <a:prstGeom prst="rect">
            <a:avLst/>
          </a:prstGeom>
        </p:spPr>
      </p:pic>
      <p:pic>
        <p:nvPicPr>
          <p:cNvPr id="46" name="Afbeelding 4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1660" y="2972990"/>
            <a:ext cx="589351" cy="589351"/>
          </a:xfrm>
          <a:prstGeom prst="rect">
            <a:avLst/>
          </a:prstGeom>
        </p:spPr>
      </p:pic>
      <p:pic>
        <p:nvPicPr>
          <p:cNvPr id="48" name="Afbeelding 4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820" y="2961153"/>
            <a:ext cx="589347" cy="589347"/>
          </a:xfrm>
          <a:prstGeom prst="rect">
            <a:avLst/>
          </a:prstGeom>
        </p:spPr>
      </p:pic>
      <p:sp>
        <p:nvSpPr>
          <p:cNvPr id="49" name="Tekstvak 48"/>
          <p:cNvSpPr txBox="1"/>
          <p:nvPr/>
        </p:nvSpPr>
        <p:spPr>
          <a:xfrm>
            <a:off x="5220072" y="1203598"/>
            <a:ext cx="2176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smtClean="0"/>
              <a:t>Dynamic assortments: ?</a:t>
            </a:r>
            <a:endParaRPr lang="en-GB" sz="1600"/>
          </a:p>
        </p:txBody>
      </p:sp>
      <p:cxnSp>
        <p:nvCxnSpPr>
          <p:cNvPr id="51" name="Rechte verbindingslijn met pijl 50"/>
          <p:cNvCxnSpPr/>
          <p:nvPr/>
        </p:nvCxnSpPr>
        <p:spPr>
          <a:xfrm flipV="1">
            <a:off x="4644008" y="2067693"/>
            <a:ext cx="0" cy="576065"/>
          </a:xfrm>
          <a:prstGeom prst="straightConnector1">
            <a:avLst/>
          </a:prstGeom>
          <a:ln w="190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Rechte verbindingslijn met pijl 52"/>
          <p:cNvCxnSpPr/>
          <p:nvPr/>
        </p:nvCxnSpPr>
        <p:spPr>
          <a:xfrm>
            <a:off x="4644008" y="3075806"/>
            <a:ext cx="0" cy="576000"/>
          </a:xfrm>
          <a:prstGeom prst="straightConnector1">
            <a:avLst/>
          </a:prstGeom>
          <a:ln w="190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kstvak 55"/>
          <p:cNvSpPr txBox="1"/>
          <p:nvPr/>
        </p:nvSpPr>
        <p:spPr>
          <a:xfrm>
            <a:off x="4468319" y="2598172"/>
            <a:ext cx="3513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smtClean="0">
                <a:solidFill>
                  <a:srgbClr val="0070C0"/>
                </a:solidFill>
              </a:rPr>
              <a:t>?</a:t>
            </a:r>
            <a:endParaRPr lang="en-GB" sz="2800" b="1">
              <a:solidFill>
                <a:srgbClr val="0070C0"/>
              </a:solidFill>
            </a:endParaRPr>
          </a:p>
        </p:txBody>
      </p:sp>
      <p:pic>
        <p:nvPicPr>
          <p:cNvPr id="57" name="Afbeelding 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1661" y="2169065"/>
            <a:ext cx="589347" cy="589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94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8</a:t>
            </a:fld>
            <a:endParaRPr lang="nl-NL" sz="120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>
          <a:xfrm>
            <a:off x="467544" y="339502"/>
            <a:ext cx="7992888" cy="504056"/>
          </a:xfrm>
        </p:spPr>
        <p:txBody>
          <a:bodyPr/>
          <a:lstStyle/>
          <a:p>
            <a:r>
              <a:rPr lang="nl-NL" smtClean="0"/>
              <a:t>Flow chart of MARS</a:t>
            </a:r>
            <a:endParaRPr lang="nl-NL"/>
          </a:p>
        </p:txBody>
      </p:sp>
      <p:sp>
        <p:nvSpPr>
          <p:cNvPr id="5" name="Stroomdiagram: Proces 4"/>
          <p:cNvSpPr/>
          <p:nvPr/>
        </p:nvSpPr>
        <p:spPr>
          <a:xfrm>
            <a:off x="2680843" y="1131590"/>
            <a:ext cx="1334043" cy="587216"/>
          </a:xfrm>
          <a:prstGeom prst="flowChartProcess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smtClean="0"/>
              <a:t>Stratification schemes</a:t>
            </a:r>
            <a:endParaRPr lang="en-GB" sz="1600" b="1"/>
          </a:p>
        </p:txBody>
      </p:sp>
      <p:cxnSp>
        <p:nvCxnSpPr>
          <p:cNvPr id="7" name="Rechte verbindingslijn met pijl 6"/>
          <p:cNvCxnSpPr>
            <a:stCxn id="5" idx="2"/>
          </p:cNvCxnSpPr>
          <p:nvPr/>
        </p:nvCxnSpPr>
        <p:spPr>
          <a:xfrm flipH="1">
            <a:off x="2430709" y="1718806"/>
            <a:ext cx="917155" cy="291048"/>
          </a:xfrm>
          <a:prstGeom prst="straightConnector1">
            <a:avLst/>
          </a:prstGeom>
          <a:ln w="12700"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Rechte verbindingslijn met pijl 35"/>
          <p:cNvCxnSpPr/>
          <p:nvPr/>
        </p:nvCxnSpPr>
        <p:spPr>
          <a:xfrm>
            <a:off x="3347864" y="1718806"/>
            <a:ext cx="917155" cy="291048"/>
          </a:xfrm>
          <a:prstGeom prst="straightConnector1">
            <a:avLst/>
          </a:prstGeom>
          <a:ln w="127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troomdiagram: Proces 46"/>
          <p:cNvSpPr/>
          <p:nvPr/>
        </p:nvSpPr>
        <p:spPr>
          <a:xfrm>
            <a:off x="1763688" y="2054359"/>
            <a:ext cx="1334043" cy="58721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nl-NL" sz="1600" b="1" smtClean="0"/>
              <a:t>Product homogeneity</a:t>
            </a:r>
            <a:endParaRPr lang="en-GB" sz="1600" b="1"/>
          </a:p>
        </p:txBody>
      </p:sp>
      <p:sp>
        <p:nvSpPr>
          <p:cNvPr id="50" name="Stroomdiagram: Proces 49"/>
          <p:cNvSpPr/>
          <p:nvPr/>
        </p:nvSpPr>
        <p:spPr>
          <a:xfrm>
            <a:off x="3597997" y="2054359"/>
            <a:ext cx="1334043" cy="58721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smtClean="0"/>
              <a:t>Product continuity</a:t>
            </a:r>
            <a:endParaRPr lang="en-GB" sz="1600" b="1"/>
          </a:p>
        </p:txBody>
      </p:sp>
      <p:cxnSp>
        <p:nvCxnSpPr>
          <p:cNvPr id="16" name="Rechte verbindingslijn 15"/>
          <p:cNvCxnSpPr/>
          <p:nvPr/>
        </p:nvCxnSpPr>
        <p:spPr>
          <a:xfrm>
            <a:off x="2430709" y="2641510"/>
            <a:ext cx="917155" cy="25159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/>
          <p:cNvCxnSpPr/>
          <p:nvPr/>
        </p:nvCxnSpPr>
        <p:spPr>
          <a:xfrm flipV="1">
            <a:off x="3347864" y="2641510"/>
            <a:ext cx="917155" cy="25159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Rechte verbindingslijn met pijl 29"/>
          <p:cNvCxnSpPr/>
          <p:nvPr/>
        </p:nvCxnSpPr>
        <p:spPr>
          <a:xfrm>
            <a:off x="3347864" y="2893100"/>
            <a:ext cx="0" cy="251804"/>
          </a:xfrm>
          <a:prstGeom prst="straightConnector1">
            <a:avLst/>
          </a:prstGeom>
          <a:ln w="127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Stroomdiagram: Proces 57"/>
          <p:cNvSpPr/>
          <p:nvPr/>
        </p:nvSpPr>
        <p:spPr>
          <a:xfrm>
            <a:off x="2680843" y="3144904"/>
            <a:ext cx="1334043" cy="58721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smtClean="0"/>
              <a:t>Combine</a:t>
            </a:r>
            <a:endParaRPr lang="en-GB" sz="1600" b="1"/>
          </a:p>
        </p:txBody>
      </p:sp>
      <p:cxnSp>
        <p:nvCxnSpPr>
          <p:cNvPr id="59" name="Rechte verbindingslijn met pijl 58"/>
          <p:cNvCxnSpPr>
            <a:stCxn id="58" idx="2"/>
            <a:endCxn id="71" idx="0"/>
          </p:cNvCxnSpPr>
          <p:nvPr/>
        </p:nvCxnSpPr>
        <p:spPr>
          <a:xfrm>
            <a:off x="3347864" y="3732120"/>
            <a:ext cx="0" cy="340646"/>
          </a:xfrm>
          <a:prstGeom prst="straightConnector1">
            <a:avLst/>
          </a:prstGeom>
          <a:ln w="127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Stroomdiagram: Proces 70"/>
          <p:cNvSpPr/>
          <p:nvPr/>
        </p:nvSpPr>
        <p:spPr>
          <a:xfrm>
            <a:off x="2680843" y="4072766"/>
            <a:ext cx="1334043" cy="58721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smtClean="0"/>
              <a:t>Rank schemes</a:t>
            </a:r>
            <a:endParaRPr lang="en-GB" sz="1600" b="1"/>
          </a:p>
        </p:txBody>
      </p:sp>
      <p:pic>
        <p:nvPicPr>
          <p:cNvPr id="102" name="Afbeelding 10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0800" y="745200"/>
            <a:ext cx="1827274" cy="970522"/>
          </a:xfrm>
          <a:prstGeom prst="rect">
            <a:avLst/>
          </a:prstGeom>
        </p:spPr>
      </p:pic>
      <p:pic>
        <p:nvPicPr>
          <p:cNvPr id="103" name="Afbeelding 10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1796" y="1333879"/>
            <a:ext cx="1806628" cy="97252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4" name="Afbeelding 10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6000" y="2041200"/>
            <a:ext cx="1812493" cy="975680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111" name="Rechte verbindingslijn 110"/>
          <p:cNvCxnSpPr/>
          <p:nvPr/>
        </p:nvCxnSpPr>
        <p:spPr>
          <a:xfrm flipV="1">
            <a:off x="4014886" y="771550"/>
            <a:ext cx="1149100" cy="36004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Rechte verbindingslijn 117"/>
          <p:cNvCxnSpPr/>
          <p:nvPr/>
        </p:nvCxnSpPr>
        <p:spPr>
          <a:xfrm>
            <a:off x="4014886" y="1715722"/>
            <a:ext cx="1264901" cy="351972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388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45CA951-4815-4987-9CD6-BB5D6648C0B5}" type="slidenum">
              <a:rPr lang="nl-NL" sz="1200" smtClean="0"/>
              <a:pPr algn="ctr"/>
              <a:t>9</a:t>
            </a:fld>
            <a:endParaRPr lang="nl-NL" sz="120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>
          <a:xfrm>
            <a:off x="467544" y="987574"/>
            <a:ext cx="7632848" cy="3816424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mtClean="0"/>
              <a:t>Example 1: </a:t>
            </a:r>
            <a:r>
              <a:rPr lang="en-US" smtClean="0">
                <a:hlinkClick r:id="rId2" action="ppaction://hlinkfile"/>
              </a:rPr>
              <a:t>MARS-QU_Bread.xlsm</a:t>
            </a:r>
            <a:endParaRPr lang="en-US" smtClean="0"/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mtClean="0"/>
              <a:t>Example 2: </a:t>
            </a:r>
            <a:r>
              <a:rPr lang="en-US" smtClean="0">
                <a:hlinkClick r:id="rId3" action="ppaction://hlinkfile"/>
              </a:rPr>
              <a:t>MARS-QU_HairCare.xlsm</a:t>
            </a:r>
            <a:endParaRPr lang="en-US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smtClean="0"/>
              <a:t>Demo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091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Aangepast ontwerp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BS Powerpoint sjabloon.potx" id="{3F84EC74-2453-4463-BD10-B2CF18A54BA4}" vid="{0E4E9784-1400-4F35-9B79-2A92AF0134E7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CBS Powerpoint sjabloon</Template>
  <TotalTime>0</TotalTime>
  <Words>302</Words>
  <Application>Microsoft Office PowerPoint</Application>
  <PresentationFormat>Diavoorstelling (16:9)</PresentationFormat>
  <Paragraphs>106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MS PGothic</vt:lpstr>
      <vt:lpstr>Arial</vt:lpstr>
      <vt:lpstr>Calibri</vt:lpstr>
      <vt:lpstr>Symbol</vt:lpstr>
      <vt:lpstr>1_Aangepast ontwerp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CBS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Chessa, A.G.</dc:creator>
  <cp:lastModifiedBy>Chessa, A.G.</cp:lastModifiedBy>
  <cp:revision>86</cp:revision>
  <dcterms:created xsi:type="dcterms:W3CDTF">2019-02-22T17:10:24Z</dcterms:created>
  <dcterms:modified xsi:type="dcterms:W3CDTF">2019-05-02T14:43:01Z</dcterms:modified>
</cp:coreProperties>
</file>