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3.xml" ContentType="application/vnd.openxmlformats-officedocument.themeOverride+xml"/>
  <Override PartName="/ppt/notesSlides/notesSlide16.xml" ContentType="application/vnd.openxmlformats-officedocument.presentationml.notesSlide+xml"/>
  <Override PartName="/ppt/charts/chart8.xml" ContentType="application/vnd.openxmlformats-officedocument.drawingml.chart+xml"/>
  <Override PartName="/ppt/notesSlides/notesSlide17.xml" ContentType="application/vnd.openxmlformats-officedocument.presentationml.notesSlide+xml"/>
  <Override PartName="/ppt/charts/chart9.xml" ContentType="application/vnd.openxmlformats-officedocument.drawingml.chart+xml"/>
  <Override PartName="/ppt/notesSlides/notesSlide18.xml" ContentType="application/vnd.openxmlformats-officedocument.presentationml.notesSlide+xml"/>
  <Override PartName="/ppt/charts/chart10.xml" ContentType="application/vnd.openxmlformats-officedocument.drawingml.chart+xml"/>
  <Override PartName="/ppt/notesSlides/notesSlide19.xml" ContentType="application/vnd.openxmlformats-officedocument.presentationml.notesSlide+xml"/>
  <Override PartName="/ppt/charts/chart11.xml" ContentType="application/vnd.openxmlformats-officedocument.drawingml.chart+xml"/>
  <Override PartName="/ppt/notesSlides/notesSlide20.xml" ContentType="application/vnd.openxmlformats-officedocument.presentationml.notesSlide+xml"/>
  <Override PartName="/ppt/charts/chart12.xml" ContentType="application/vnd.openxmlformats-officedocument.drawingml.chart+xml"/>
  <Override PartName="/ppt/notesSlides/notesSlide21.xml" ContentType="application/vnd.openxmlformats-officedocument.presentationml.notesSlide+xml"/>
  <Override PartName="/ppt/charts/chart13.xml" ContentType="application/vnd.openxmlformats-officedocument.drawingml.chart+xml"/>
  <Override PartName="/ppt/notesSlides/notesSlide22.xml" ContentType="application/vnd.openxmlformats-officedocument.presentationml.notesSlide+xml"/>
  <Override PartName="/ppt/charts/chart14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820" r:id="rId5"/>
    <p:sldId id="827" r:id="rId6"/>
    <p:sldId id="758" r:id="rId7"/>
    <p:sldId id="821" r:id="rId8"/>
    <p:sldId id="822" r:id="rId9"/>
    <p:sldId id="823" r:id="rId10"/>
    <p:sldId id="824" r:id="rId11"/>
    <p:sldId id="825" r:id="rId12"/>
    <p:sldId id="826" r:id="rId13"/>
    <p:sldId id="828" r:id="rId14"/>
    <p:sldId id="829" r:id="rId15"/>
    <p:sldId id="830" r:id="rId16"/>
    <p:sldId id="831" r:id="rId17"/>
    <p:sldId id="832" r:id="rId18"/>
    <p:sldId id="844" r:id="rId19"/>
    <p:sldId id="852" r:id="rId20"/>
    <p:sldId id="833" r:id="rId21"/>
    <p:sldId id="854" r:id="rId22"/>
    <p:sldId id="846" r:id="rId23"/>
    <p:sldId id="847" r:id="rId24"/>
    <p:sldId id="848" r:id="rId25"/>
    <p:sldId id="849" r:id="rId26"/>
    <p:sldId id="850" r:id="rId27"/>
    <p:sldId id="851" r:id="rId28"/>
    <p:sldId id="845" r:id="rId29"/>
    <p:sldId id="853" r:id="rId30"/>
  </p:sldIdLst>
  <p:sldSz cx="9144000" cy="6858000" type="screen4x3"/>
  <p:notesSz cx="6797675" cy="9926638"/>
  <p:embeddedFontLs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Open Sans" panose="020B0604020202020204" charset="0"/>
      <p:regular r:id="rId37"/>
      <p:bold r:id="rId38"/>
      <p:italic r:id="rId39"/>
      <p:boldItalic r:id="rId40"/>
    </p:embeddedFont>
    <p:embeddedFont>
      <p:font typeface="Century Gothic" panose="020B0502020202020204" pitchFamily="34" charset="0"/>
      <p:regular r:id="rId41"/>
      <p:bold r:id="rId42"/>
      <p:italic r:id="rId43"/>
      <p:boldItalic r:id="rId44"/>
    </p:embeddedFont>
    <p:embeddedFont>
      <p:font typeface="MoolBoran" panose="020B0604020202020204" charset="0"/>
      <p:regular r:id="rId4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5" userDrawn="1">
          <p15:clr>
            <a:srgbClr val="A4A3A4"/>
          </p15:clr>
        </p15:guide>
        <p15:guide id="2" orient="horz" pos="3680" userDrawn="1">
          <p15:clr>
            <a:srgbClr val="A4A3A4"/>
          </p15:clr>
        </p15:guide>
        <p15:guide id="3" pos="5556" userDrawn="1">
          <p15:clr>
            <a:srgbClr val="A4A3A4"/>
          </p15:clr>
        </p15:guide>
        <p15:guide id="4" pos="829" userDrawn="1">
          <p15:clr>
            <a:srgbClr val="A4A3A4"/>
          </p15:clr>
        </p15:guide>
        <p15:guide id="5" pos="1806">
          <p15:clr>
            <a:srgbClr val="A4A3A4"/>
          </p15:clr>
        </p15:guide>
        <p15:guide id="6" pos="1950" userDrawn="1">
          <p15:clr>
            <a:srgbClr val="A4A3A4"/>
          </p15:clr>
        </p15:guide>
        <p15:guide id="7" pos="255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A77669"/>
    <a:srgbClr val="272727"/>
    <a:srgbClr val="351500"/>
    <a:srgbClr val="F8F8F8"/>
    <a:srgbClr val="E8E8E0"/>
    <a:srgbClr val="2B7717"/>
    <a:srgbClr val="D74210"/>
    <a:srgbClr val="B63400"/>
    <a:srgbClr val="291F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968" autoAdjust="0"/>
    <p:restoredTop sz="95652" autoAdjust="0"/>
  </p:normalViewPr>
  <p:slideViewPr>
    <p:cSldViewPr snapToGrid="0" showGuides="1">
      <p:cViewPr varScale="1">
        <p:scale>
          <a:sx n="64" d="100"/>
          <a:sy n="64" d="100"/>
        </p:scale>
        <p:origin x="930" y="42"/>
      </p:cViewPr>
      <p:guideLst>
        <p:guide orient="horz" pos="665"/>
        <p:guide orient="horz" pos="3680"/>
        <p:guide pos="5556"/>
        <p:guide pos="829"/>
        <p:guide pos="1806"/>
        <p:guide pos="1950"/>
        <p:guide pos="25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826"/>
    </p:cViewPr>
  </p:sorterViewPr>
  <p:notesViewPr>
    <p:cSldViewPr snapToGrid="0" showGuides="1">
      <p:cViewPr varScale="1">
        <p:scale>
          <a:sx n="83" d="100"/>
          <a:sy n="83" d="100"/>
        </p:scale>
        <p:origin x="-3822" y="-90"/>
      </p:cViewPr>
      <p:guideLst>
        <p:guide orient="horz" pos="3127"/>
        <p:guide pos="2141"/>
      </p:guideLst>
    </p:cSldViewPr>
  </p:notesViewPr>
  <p:gridSpacing cx="822961" cy="822961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4.fntdata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W:\Stats%20SA%20work\Events%20and%20Projects\Projects\2019\Content%20developed\190501_CPI%20imputation%20presentation\Actual%20price%20diff%20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W:\Stats%20SA%20work\Events%20and%20Projects\Projects\2019\Content%20developed\190501_CPI%20imputation%20presentation\Index%20results%202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W:\Stats%20SA%20work\Events%20and%20Projects\Projects\2019\Content%20developed\190501_CPI%20imputation%20presentation\Index%20results%202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W:\Stats%20SA%20work\Events%20and%20Projects\Projects\2019\Content%20developed\190501_CPI%20imputation%20presentation\Index%20results%202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W:\Stats%20SA%20work\Events%20and%20Projects\Projects\2019\Content%20developed\190501_CPI%20imputation%20presentation\Index%20results%202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W:\Stats%20SA%20work\Events%20and%20Projects\Projects\2019\Content%20developed\190501_CPI%20imputation%20presentation\Index%20results%202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W:\Stats%20SA%20work\Events%20and%20Projects\Projects\2019\Content%20developed\190501_CPI%20imputation%20presentation\Actual%20price%20diff%20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W:\Stats%20SA%20work\Events%20and%20Projects\Projects\2019\Content%20developed\190501_CPI%20imputation%20presentation\Actual%20price%20diff%20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W:\Stats%20SA%20work\Events%20and%20Projects\Projects\2019\Content%20developed\190501_CPI%20imputation%20presentation\Actual%20price%20diff%20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W:\Stats%20SA%20work\Events%20and%20Projects\Projects\2019\Content%20developed\190501_CPI%20imputation%20presentation\Actual%20price%20diff%202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W:\Stats%20SA%20work\Events%20and%20Projects\Projects\2019\Content%20developed\190501_CPI%20imputation%20presentation\Actual%20price%20diff%202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W:\Stats%20SA%20work\Events%20and%20Projects\Projects\2019\Content%20developed\190501_CPI%20imputation%20presentation\Actual%20price%20diff%202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W:\Stats%20SA%20work\Events%20and%20Projects\Projects\2019\Content%20developed\190501_CPI%20imputation%20presentation\Index%20results%202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W:\Stats%20SA%20work\Events%20and%20Projects\Projects\2019\Content%20developed\190501_CPI%20imputation%20presentation\Index%20results%2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en-ZA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Bread</a:t>
            </a:r>
          </a:p>
        </c:rich>
      </c:tx>
      <c:layout>
        <c:manualLayout>
          <c:xMode val="edge"/>
          <c:yMode val="edge"/>
          <c:x val="9.8023103814944848E-2"/>
          <c:y val="0.29029657213152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summary!$B$2:$B$5</c:f>
              <c:strCache>
                <c:ptCount val="4"/>
                <c:pt idx="0">
                  <c:v>Targeted mean</c:v>
                </c:pt>
                <c:pt idx="1">
                  <c:v>Overall mean</c:v>
                </c:pt>
                <c:pt idx="2">
                  <c:v>TPD</c:v>
                </c:pt>
                <c:pt idx="3">
                  <c:v>Carry forward</c:v>
                </c:pt>
              </c:strCache>
            </c:strRef>
          </c:cat>
          <c:val>
            <c:numRef>
              <c:f>summary!$D$2:$D$5</c:f>
              <c:numCache>
                <c:formatCode>_-* #\ ##0.00_-;\-* #\ ##0.00_-;_-* "-"??_-;_-@_-</c:formatCode>
                <c:ptCount val="4"/>
                <c:pt idx="0">
                  <c:v>3.9495468862154215E-2</c:v>
                </c:pt>
                <c:pt idx="1">
                  <c:v>2.5383450630617099E-2</c:v>
                </c:pt>
                <c:pt idx="2">
                  <c:v>2.6546303704691798E-2</c:v>
                </c:pt>
                <c:pt idx="3">
                  <c:v>5.5356457521735465E-2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280256"/>
        <c:axId val="17276728"/>
      </c:barChart>
      <c:catAx>
        <c:axId val="17280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7276728"/>
        <c:crosses val="autoZero"/>
        <c:auto val="1"/>
        <c:lblAlgn val="ctr"/>
        <c:lblOffset val="100"/>
        <c:noMultiLvlLbl val="0"/>
      </c:catAx>
      <c:valAx>
        <c:axId val="17276728"/>
        <c:scaling>
          <c:orientation val="minMax"/>
          <c:max val="0.18000000000000002"/>
          <c:min val="0"/>
        </c:scaling>
        <c:delete val="1"/>
        <c:axPos val="l"/>
        <c:numFmt formatCode="_-* #\ ##0.00_-;\-* #\ ##0.00_-;_-* &quot;-&quot;??_-;_-@_-" sourceLinked="1"/>
        <c:majorTickMark val="none"/>
        <c:minorTickMark val="none"/>
        <c:tickLblPos val="nextTo"/>
        <c:crossAx val="17280256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38099724411399"/>
          <c:y val="6.0406155213884517E-2"/>
          <c:w val="0.87374623562038656"/>
          <c:h val="0.78912898223294103"/>
        </c:manualLayout>
      </c:layout>
      <c:lineChart>
        <c:grouping val="standard"/>
        <c:varyColors val="0"/>
        <c:ser>
          <c:idx val="0"/>
          <c:order val="0"/>
          <c:tx>
            <c:strRef>
              <c:f>Summary!$B$4</c:f>
              <c:strCache>
                <c:ptCount val="1"/>
                <c:pt idx="0">
                  <c:v>Do nothing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6">
                  <a:lumMod val="40000"/>
                  <a:lumOff val="60000"/>
                  <a:alpha val="82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Summary!$B$5:$B$11</c:f>
              <c:numCache>
                <c:formatCode>_-* #\ ##0.0000_-;\-* #\ ##0.0000_-;_-* "-"??_-;_-@_-</c:formatCode>
                <c:ptCount val="7"/>
                <c:pt idx="0">
                  <c:v>0.21812958561168352</c:v>
                </c:pt>
                <c:pt idx="1">
                  <c:v>-0.84866873386220598</c:v>
                </c:pt>
                <c:pt idx="2">
                  <c:v>4.142443006969728</c:v>
                </c:pt>
                <c:pt idx="3">
                  <c:v>0.6072254595629083</c:v>
                </c:pt>
                <c:pt idx="4">
                  <c:v>0.20048599166335043</c:v>
                </c:pt>
                <c:pt idx="5">
                  <c:v>-0.8449914033171998</c:v>
                </c:pt>
                <c:pt idx="6">
                  <c:v>-1.0655798929457099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Summary!$C$4</c:f>
              <c:strCache>
                <c:ptCount val="1"/>
                <c:pt idx="0">
                  <c:v>Carry forward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3">
                  <a:lumMod val="75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Summary!$C$5:$C$11</c:f>
              <c:numCache>
                <c:formatCode>_-* #\ ##0.0000_-;\-* #\ ##0.0000_-;_-* "-"??_-;_-@_-</c:formatCode>
                <c:ptCount val="7"/>
                <c:pt idx="0">
                  <c:v>-0.11344956652098641</c:v>
                </c:pt>
                <c:pt idx="1">
                  <c:v>0.34539891299764375</c:v>
                </c:pt>
                <c:pt idx="2">
                  <c:v>0.67034427308685218</c:v>
                </c:pt>
                <c:pt idx="3">
                  <c:v>-0.49732866316950702</c:v>
                </c:pt>
                <c:pt idx="4">
                  <c:v>0.3824330560311715</c:v>
                </c:pt>
                <c:pt idx="5">
                  <c:v>-7.5114745171860633E-2</c:v>
                </c:pt>
                <c:pt idx="6">
                  <c:v>2.0463387061801324E-2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587608"/>
        <c:axId val="120593096"/>
        <c:extLst>
          <c:ext xmlns:c15="http://schemas.microsoft.com/office/drawing/2012/chart" uri="{02D57815-91ED-43cb-92C2-25804820EDAC}">
            <c15:filteredLineSeries>
              <c15:ser>
                <c:idx val="5"/>
                <c:order val="2"/>
                <c:tx>
                  <c:strRef>
                    <c:extLst>
                      <c:ext uri="{02D57815-91ED-43cb-92C2-25804820EDAC}">
                        <c15:formulaRef>
                          <c15:sqref>Summary!$G$4</c15:sqref>
                        </c15:formulaRef>
                      </c:ext>
                    </c:extLst>
                    <c:strCache>
                      <c:ptCount val="1"/>
                      <c:pt idx="0">
                        <c:v>Ave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lt1"/>
                    </a:solidFill>
                    <a:ln w="15875">
                      <a:solidFill>
                        <a:schemeClr val="accent6"/>
                      </a:solidFill>
                      <a:round/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Summary!$A$5:$A$11</c15:sqref>
                        </c15:formulaRef>
                      </c:ext>
                    </c:extLst>
                    <c:strCache>
                      <c:ptCount val="7"/>
                      <c:pt idx="0">
                        <c:v>Bread</c:v>
                      </c:pt>
                      <c:pt idx="1">
                        <c:v>Eggs</c:v>
                      </c:pt>
                      <c:pt idx="2">
                        <c:v>Broccoli</c:v>
                      </c:pt>
                      <c:pt idx="3">
                        <c:v>Peaches</c:v>
                      </c:pt>
                      <c:pt idx="4">
                        <c:v>Shorts</c:v>
                      </c:pt>
                      <c:pt idx="5">
                        <c:v>Jeans</c:v>
                      </c:pt>
                      <c:pt idx="6">
                        <c:v>Bedroom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Summary!$G$5:$G$11</c15:sqref>
                        </c15:formulaRef>
                      </c:ext>
                    </c:extLst>
                    <c:numCache>
                      <c:formatCode>_-* #\ ##0.0000_-;\-* #\ ##0.0000_-;_-* "-"??_-;_-@_-</c:formatCode>
                      <c:ptCount val="7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1205876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593096"/>
        <c:crosses val="autoZero"/>
        <c:auto val="1"/>
        <c:lblAlgn val="ctr"/>
        <c:lblOffset val="100"/>
        <c:tickMarkSkip val="1"/>
        <c:noMultiLvlLbl val="0"/>
      </c:catAx>
      <c:valAx>
        <c:axId val="120593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n-ZA" b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Deviation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20587608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926704704508781"/>
          <c:y val="0.82363029487155848"/>
          <c:w val="0.78685428894014942"/>
          <c:h val="0.150347407912827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Century Gothic" panose="020B0502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38099724411399"/>
          <c:y val="6.0406155213884517E-2"/>
          <c:w val="0.87374623562038656"/>
          <c:h val="0.78912898223294103"/>
        </c:manualLayout>
      </c:layout>
      <c:lineChart>
        <c:grouping val="standard"/>
        <c:varyColors val="0"/>
        <c:ser>
          <c:idx val="0"/>
          <c:order val="0"/>
          <c:tx>
            <c:strRef>
              <c:f>Summary!$B$4</c:f>
              <c:strCache>
                <c:ptCount val="1"/>
                <c:pt idx="0">
                  <c:v>Do nothing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6">
                  <a:lumMod val="40000"/>
                  <a:lumOff val="60000"/>
                  <a:alpha val="82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Summary!$B$5:$B$11</c:f>
              <c:numCache>
                <c:formatCode>_-* #\ ##0.0000_-;\-* #\ ##0.0000_-;_-* "-"??_-;_-@_-</c:formatCode>
                <c:ptCount val="7"/>
                <c:pt idx="0">
                  <c:v>0.21812958561168352</c:v>
                </c:pt>
                <c:pt idx="1">
                  <c:v>-0.84866873386220598</c:v>
                </c:pt>
                <c:pt idx="2">
                  <c:v>4.142443006969728</c:v>
                </c:pt>
                <c:pt idx="3">
                  <c:v>0.6072254595629083</c:v>
                </c:pt>
                <c:pt idx="4">
                  <c:v>0.20048599166335043</c:v>
                </c:pt>
                <c:pt idx="5">
                  <c:v>-0.8449914033171998</c:v>
                </c:pt>
                <c:pt idx="6">
                  <c:v>-1.0655798929457099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Summary!$C$4</c:f>
              <c:strCache>
                <c:ptCount val="1"/>
                <c:pt idx="0">
                  <c:v>Carry forward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3">
                  <a:lumMod val="60000"/>
                  <a:lumOff val="40000"/>
                  <a:alpha val="82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Summary!$C$5:$C$11</c:f>
              <c:numCache>
                <c:formatCode>_-* #\ ##0.0000_-;\-* #\ ##0.0000_-;_-* "-"??_-;_-@_-</c:formatCode>
                <c:ptCount val="7"/>
                <c:pt idx="0">
                  <c:v>-0.11344956652098641</c:v>
                </c:pt>
                <c:pt idx="1">
                  <c:v>0.34539891299764375</c:v>
                </c:pt>
                <c:pt idx="2">
                  <c:v>0.67034427308685218</c:v>
                </c:pt>
                <c:pt idx="3">
                  <c:v>-0.49732866316950702</c:v>
                </c:pt>
                <c:pt idx="4">
                  <c:v>0.3824330560311715</c:v>
                </c:pt>
                <c:pt idx="5">
                  <c:v>-7.5114745171860633E-2</c:v>
                </c:pt>
                <c:pt idx="6">
                  <c:v>2.0463387061801324E-2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Summary!$D$4</c:f>
              <c:strCache>
                <c:ptCount val="1"/>
                <c:pt idx="0">
                  <c:v>TPD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5">
                  <a:lumMod val="75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Summary!$D$5:$D$11</c:f>
              <c:numCache>
                <c:formatCode>_-* #\ ##0.0000_-;\-* #\ ##0.0000_-;_-* "-"??_-;_-@_-</c:formatCode>
                <c:ptCount val="7"/>
                <c:pt idx="0">
                  <c:v>-0.15655594908935674</c:v>
                </c:pt>
                <c:pt idx="1">
                  <c:v>0.22423048855712935</c:v>
                </c:pt>
                <c:pt idx="2">
                  <c:v>0.82096238280211276</c:v>
                </c:pt>
                <c:pt idx="3">
                  <c:v>-0.27536102913122917</c:v>
                </c:pt>
                <c:pt idx="4">
                  <c:v>0.47748919498084658</c:v>
                </c:pt>
                <c:pt idx="5">
                  <c:v>0.11623164393676906</c:v>
                </c:pt>
                <c:pt idx="6">
                  <c:v>0.24915947639403058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589176"/>
        <c:axId val="120586824"/>
        <c:extLst>
          <c:ext xmlns:c15="http://schemas.microsoft.com/office/drawing/2012/chart" uri="{02D57815-91ED-43cb-92C2-25804820EDAC}">
            <c15:filteredLineSeries>
              <c15:ser>
                <c:idx val="5"/>
                <c:order val="3"/>
                <c:tx>
                  <c:strRef>
                    <c:extLst>
                      <c:ext uri="{02D57815-91ED-43cb-92C2-25804820EDAC}">
                        <c15:formulaRef>
                          <c15:sqref>Summary!$G$4</c15:sqref>
                        </c15:formulaRef>
                      </c:ext>
                    </c:extLst>
                    <c:strCache>
                      <c:ptCount val="1"/>
                      <c:pt idx="0">
                        <c:v>Ave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lt1"/>
                    </a:solidFill>
                    <a:ln w="15875">
                      <a:solidFill>
                        <a:schemeClr val="accent6"/>
                      </a:solidFill>
                      <a:round/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Summary!$A$5:$A$11</c15:sqref>
                        </c15:formulaRef>
                      </c:ext>
                    </c:extLst>
                    <c:strCache>
                      <c:ptCount val="7"/>
                      <c:pt idx="0">
                        <c:v>Bread</c:v>
                      </c:pt>
                      <c:pt idx="1">
                        <c:v>Eggs</c:v>
                      </c:pt>
                      <c:pt idx="2">
                        <c:v>Broccoli</c:v>
                      </c:pt>
                      <c:pt idx="3">
                        <c:v>Peaches</c:v>
                      </c:pt>
                      <c:pt idx="4">
                        <c:v>Shorts</c:v>
                      </c:pt>
                      <c:pt idx="5">
                        <c:v>Jeans</c:v>
                      </c:pt>
                      <c:pt idx="6">
                        <c:v>Bedroom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Summary!$G$5:$G$11</c15:sqref>
                        </c15:formulaRef>
                      </c:ext>
                    </c:extLst>
                    <c:numCache>
                      <c:formatCode>_-* #\ ##0.0000_-;\-* #\ ##0.0000_-;_-* "-"??_-;_-@_-</c:formatCode>
                      <c:ptCount val="7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1205891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586824"/>
        <c:crosses val="autoZero"/>
        <c:auto val="1"/>
        <c:lblAlgn val="ctr"/>
        <c:lblOffset val="100"/>
        <c:tickMarkSkip val="1"/>
        <c:noMultiLvlLbl val="0"/>
      </c:catAx>
      <c:valAx>
        <c:axId val="120586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n-ZA" b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Deviation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20589176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926704704508781"/>
          <c:y val="0.82363029487155848"/>
          <c:w val="0.78685428894014942"/>
          <c:h val="0.150347407912827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Century Gothic" panose="020B0502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38099724411399"/>
          <c:y val="6.0406155213884517E-2"/>
          <c:w val="0.87374623562038656"/>
          <c:h val="0.78912898223294103"/>
        </c:manualLayout>
      </c:layout>
      <c:lineChart>
        <c:grouping val="standard"/>
        <c:varyColors val="0"/>
        <c:ser>
          <c:idx val="0"/>
          <c:order val="0"/>
          <c:tx>
            <c:strRef>
              <c:f>Summary!$B$4</c:f>
              <c:strCache>
                <c:ptCount val="1"/>
                <c:pt idx="0">
                  <c:v>Do nothing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6">
                  <a:lumMod val="40000"/>
                  <a:lumOff val="60000"/>
                  <a:alpha val="82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Summary!$B$5:$B$11</c:f>
              <c:numCache>
                <c:formatCode>_-* #\ ##0.0000_-;\-* #\ ##0.0000_-;_-* "-"??_-;_-@_-</c:formatCode>
                <c:ptCount val="7"/>
                <c:pt idx="0">
                  <c:v>0.21812958561168352</c:v>
                </c:pt>
                <c:pt idx="1">
                  <c:v>-0.84866873386220598</c:v>
                </c:pt>
                <c:pt idx="2">
                  <c:v>4.142443006969728</c:v>
                </c:pt>
                <c:pt idx="3">
                  <c:v>0.6072254595629083</c:v>
                </c:pt>
                <c:pt idx="4">
                  <c:v>0.20048599166335043</c:v>
                </c:pt>
                <c:pt idx="5">
                  <c:v>-0.8449914033171998</c:v>
                </c:pt>
                <c:pt idx="6">
                  <c:v>-1.0655798929457099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Summary!$C$4</c:f>
              <c:strCache>
                <c:ptCount val="1"/>
                <c:pt idx="0">
                  <c:v>Carry forward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3">
                  <a:lumMod val="60000"/>
                  <a:lumOff val="40000"/>
                  <a:alpha val="82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Summary!$C$5:$C$11</c:f>
              <c:numCache>
                <c:formatCode>_-* #\ ##0.0000_-;\-* #\ ##0.0000_-;_-* "-"??_-;_-@_-</c:formatCode>
                <c:ptCount val="7"/>
                <c:pt idx="0">
                  <c:v>-0.11344956652098641</c:v>
                </c:pt>
                <c:pt idx="1">
                  <c:v>0.34539891299764375</c:v>
                </c:pt>
                <c:pt idx="2">
                  <c:v>0.67034427308685218</c:v>
                </c:pt>
                <c:pt idx="3">
                  <c:v>-0.49732866316950702</c:v>
                </c:pt>
                <c:pt idx="4">
                  <c:v>0.3824330560311715</c:v>
                </c:pt>
                <c:pt idx="5">
                  <c:v>-7.5114745171860633E-2</c:v>
                </c:pt>
                <c:pt idx="6">
                  <c:v>2.0463387061801324E-2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Summary!$D$4</c:f>
              <c:strCache>
                <c:ptCount val="1"/>
                <c:pt idx="0">
                  <c:v>TPD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5">
                  <a:lumMod val="40000"/>
                  <a:lumOff val="60000"/>
                  <a:alpha val="82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Summary!$D$5:$D$11</c:f>
              <c:numCache>
                <c:formatCode>_-* #\ ##0.0000_-;\-* #\ ##0.0000_-;_-* "-"??_-;_-@_-</c:formatCode>
                <c:ptCount val="7"/>
                <c:pt idx="0">
                  <c:v>-0.15655594908935674</c:v>
                </c:pt>
                <c:pt idx="1">
                  <c:v>0.22423048855712935</c:v>
                </c:pt>
                <c:pt idx="2">
                  <c:v>0.82096238280211276</c:v>
                </c:pt>
                <c:pt idx="3">
                  <c:v>-0.27536102913122917</c:v>
                </c:pt>
                <c:pt idx="4">
                  <c:v>0.47748919498084658</c:v>
                </c:pt>
                <c:pt idx="5">
                  <c:v>0.11623164393676906</c:v>
                </c:pt>
                <c:pt idx="6">
                  <c:v>0.24915947639403058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Summary!$E$4</c:f>
              <c:strCache>
                <c:ptCount val="1"/>
                <c:pt idx="0">
                  <c:v>Overall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4">
                  <a:lumMod val="75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Summary!$E$5:$E$11</c:f>
              <c:numCache>
                <c:formatCode>_-* #\ ##0.0000_-;\-* #\ ##0.0000_-;_-* "-"??_-;_-@_-</c:formatCode>
                <c:ptCount val="7"/>
                <c:pt idx="0">
                  <c:v>-0.1955435697017561</c:v>
                </c:pt>
                <c:pt idx="1">
                  <c:v>0.25979907418552983</c:v>
                </c:pt>
                <c:pt idx="2">
                  <c:v>0.58958499249800767</c:v>
                </c:pt>
                <c:pt idx="3">
                  <c:v>-0.59682806825048829</c:v>
                </c:pt>
                <c:pt idx="4">
                  <c:v>0.30074618772714362</c:v>
                </c:pt>
                <c:pt idx="5">
                  <c:v>-0.15664712308069659</c:v>
                </c:pt>
                <c:pt idx="6">
                  <c:v>-6.1652448357921941E-2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588392"/>
        <c:axId val="120590744"/>
        <c:extLst>
          <c:ext xmlns:c15="http://schemas.microsoft.com/office/drawing/2012/chart" uri="{02D57815-91ED-43cb-92C2-25804820EDAC}">
            <c15:filteredLineSeries>
              <c15:ser>
                <c:idx val="5"/>
                <c:order val="4"/>
                <c:tx>
                  <c:strRef>
                    <c:extLst>
                      <c:ext uri="{02D57815-91ED-43cb-92C2-25804820EDAC}">
                        <c15:formulaRef>
                          <c15:sqref>Summary!$G$4</c15:sqref>
                        </c15:formulaRef>
                      </c:ext>
                    </c:extLst>
                    <c:strCache>
                      <c:ptCount val="1"/>
                      <c:pt idx="0">
                        <c:v>Ave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lt1"/>
                    </a:solidFill>
                    <a:ln w="15875">
                      <a:solidFill>
                        <a:schemeClr val="accent6"/>
                      </a:solidFill>
                      <a:round/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Summary!$A$5:$A$11</c15:sqref>
                        </c15:formulaRef>
                      </c:ext>
                    </c:extLst>
                    <c:strCache>
                      <c:ptCount val="7"/>
                      <c:pt idx="0">
                        <c:v>Bread</c:v>
                      </c:pt>
                      <c:pt idx="1">
                        <c:v>Eggs</c:v>
                      </c:pt>
                      <c:pt idx="2">
                        <c:v>Broccoli</c:v>
                      </c:pt>
                      <c:pt idx="3">
                        <c:v>Peaches</c:v>
                      </c:pt>
                      <c:pt idx="4">
                        <c:v>Shorts</c:v>
                      </c:pt>
                      <c:pt idx="5">
                        <c:v>Jeans</c:v>
                      </c:pt>
                      <c:pt idx="6">
                        <c:v>Bedroom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Summary!$G$5:$G$11</c15:sqref>
                        </c15:formulaRef>
                      </c:ext>
                    </c:extLst>
                    <c:numCache>
                      <c:formatCode>_-* #\ ##0.0000_-;\-* #\ ##0.0000_-;_-* "-"??_-;_-@_-</c:formatCode>
                      <c:ptCount val="7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120588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590744"/>
        <c:crosses val="autoZero"/>
        <c:auto val="1"/>
        <c:lblAlgn val="ctr"/>
        <c:lblOffset val="100"/>
        <c:tickMarkSkip val="1"/>
        <c:noMultiLvlLbl val="0"/>
      </c:catAx>
      <c:valAx>
        <c:axId val="120590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n-ZA" b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Deviation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20588392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926704704508781"/>
          <c:y val="0.82363029487155848"/>
          <c:w val="0.78685428894014942"/>
          <c:h val="0.150347407912827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Century Gothic" panose="020B0502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38099724411399"/>
          <c:y val="6.0406155213884517E-2"/>
          <c:w val="0.87374623562038656"/>
          <c:h val="0.78912898223294103"/>
        </c:manualLayout>
      </c:layout>
      <c:lineChart>
        <c:grouping val="standard"/>
        <c:varyColors val="0"/>
        <c:ser>
          <c:idx val="0"/>
          <c:order val="0"/>
          <c:tx>
            <c:strRef>
              <c:f>Summary!$B$4</c:f>
              <c:strCache>
                <c:ptCount val="1"/>
                <c:pt idx="0">
                  <c:v>Do nothing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6">
                  <a:lumMod val="40000"/>
                  <a:lumOff val="60000"/>
                  <a:alpha val="82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Summary!$B$5:$B$11</c:f>
              <c:numCache>
                <c:formatCode>_-* #\ ##0.0000_-;\-* #\ ##0.0000_-;_-* "-"??_-;_-@_-</c:formatCode>
                <c:ptCount val="7"/>
                <c:pt idx="0">
                  <c:v>0.21812958561168352</c:v>
                </c:pt>
                <c:pt idx="1">
                  <c:v>-0.84866873386220598</c:v>
                </c:pt>
                <c:pt idx="2">
                  <c:v>4.142443006969728</c:v>
                </c:pt>
                <c:pt idx="3">
                  <c:v>0.6072254595629083</c:v>
                </c:pt>
                <c:pt idx="4">
                  <c:v>0.20048599166335043</c:v>
                </c:pt>
                <c:pt idx="5">
                  <c:v>-0.8449914033171998</c:v>
                </c:pt>
                <c:pt idx="6">
                  <c:v>-1.0655798929457099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Summary!$C$4</c:f>
              <c:strCache>
                <c:ptCount val="1"/>
                <c:pt idx="0">
                  <c:v>Carry forward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3">
                  <a:lumMod val="60000"/>
                  <a:lumOff val="40000"/>
                  <a:alpha val="82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Summary!$C$5:$C$11</c:f>
              <c:numCache>
                <c:formatCode>_-* #\ ##0.0000_-;\-* #\ ##0.0000_-;_-* "-"??_-;_-@_-</c:formatCode>
                <c:ptCount val="7"/>
                <c:pt idx="0">
                  <c:v>-0.11344956652098641</c:v>
                </c:pt>
                <c:pt idx="1">
                  <c:v>0.34539891299764375</c:v>
                </c:pt>
                <c:pt idx="2">
                  <c:v>0.67034427308685218</c:v>
                </c:pt>
                <c:pt idx="3">
                  <c:v>-0.49732866316950702</c:v>
                </c:pt>
                <c:pt idx="4">
                  <c:v>0.3824330560311715</c:v>
                </c:pt>
                <c:pt idx="5">
                  <c:v>-7.5114745171860633E-2</c:v>
                </c:pt>
                <c:pt idx="6">
                  <c:v>2.0463387061801324E-2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Summary!$D$4</c:f>
              <c:strCache>
                <c:ptCount val="1"/>
                <c:pt idx="0">
                  <c:v>TPD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5">
                  <a:lumMod val="40000"/>
                  <a:lumOff val="60000"/>
                  <a:alpha val="82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Summary!$D$5:$D$11</c:f>
              <c:numCache>
                <c:formatCode>_-* #\ ##0.0000_-;\-* #\ ##0.0000_-;_-* "-"??_-;_-@_-</c:formatCode>
                <c:ptCount val="7"/>
                <c:pt idx="0">
                  <c:v>-0.15655594908935674</c:v>
                </c:pt>
                <c:pt idx="1">
                  <c:v>0.22423048855712935</c:v>
                </c:pt>
                <c:pt idx="2">
                  <c:v>0.82096238280211276</c:v>
                </c:pt>
                <c:pt idx="3">
                  <c:v>-0.27536102913122917</c:v>
                </c:pt>
                <c:pt idx="4">
                  <c:v>0.47748919498084658</c:v>
                </c:pt>
                <c:pt idx="5">
                  <c:v>0.11623164393676906</c:v>
                </c:pt>
                <c:pt idx="6">
                  <c:v>0.24915947639403058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Summary!$E$4</c:f>
              <c:strCache>
                <c:ptCount val="1"/>
                <c:pt idx="0">
                  <c:v>Overall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4">
                  <a:lumMod val="40000"/>
                  <a:lumOff val="60000"/>
                  <a:alpha val="82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Summary!$E$5:$E$11</c:f>
              <c:numCache>
                <c:formatCode>_-* #\ ##0.0000_-;\-* #\ ##0.0000_-;_-* "-"??_-;_-@_-</c:formatCode>
                <c:ptCount val="7"/>
                <c:pt idx="0">
                  <c:v>-0.1955435697017561</c:v>
                </c:pt>
                <c:pt idx="1">
                  <c:v>0.25979907418552983</c:v>
                </c:pt>
                <c:pt idx="2">
                  <c:v>0.58958499249800767</c:v>
                </c:pt>
                <c:pt idx="3">
                  <c:v>-0.59682806825048829</c:v>
                </c:pt>
                <c:pt idx="4">
                  <c:v>0.30074618772714362</c:v>
                </c:pt>
                <c:pt idx="5">
                  <c:v>-0.15664712308069659</c:v>
                </c:pt>
                <c:pt idx="6">
                  <c:v>-6.1652448357921941E-2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Summary!$F$4</c:f>
              <c:strCache>
                <c:ptCount val="1"/>
                <c:pt idx="0">
                  <c:v>Targeted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2">
                  <a:lumMod val="75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Summary!$F$5:$F$11</c:f>
              <c:numCache>
                <c:formatCode>_-* #\ ##0.0000_-;\-* #\ ##0.0000_-;_-* "-"??_-;_-@_-</c:formatCode>
                <c:ptCount val="7"/>
                <c:pt idx="0">
                  <c:v>-0.16424676243576761</c:v>
                </c:pt>
                <c:pt idx="1">
                  <c:v>9.3160749873841084E-2</c:v>
                </c:pt>
                <c:pt idx="2">
                  <c:v>0.70515743086637883</c:v>
                </c:pt>
                <c:pt idx="3">
                  <c:v>-0.82547052951960842</c:v>
                </c:pt>
                <c:pt idx="4">
                  <c:v>0.47492590797606599</c:v>
                </c:pt>
                <c:pt idx="5">
                  <c:v>3.1902569617875777E-2</c:v>
                </c:pt>
                <c:pt idx="6">
                  <c:v>-0.25721639809377095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591920"/>
        <c:axId val="120592704"/>
        <c:extLst>
          <c:ext xmlns:c15="http://schemas.microsoft.com/office/drawing/2012/chart" uri="{02D57815-91ED-43cb-92C2-25804820EDAC}">
            <c15:filteredLineSeries>
              <c15:ser>
                <c:idx val="5"/>
                <c:order val="5"/>
                <c:tx>
                  <c:strRef>
                    <c:extLst>
                      <c:ext uri="{02D57815-91ED-43cb-92C2-25804820EDAC}">
                        <c15:formulaRef>
                          <c15:sqref>Summary!$G$4</c15:sqref>
                        </c15:formulaRef>
                      </c:ext>
                    </c:extLst>
                    <c:strCache>
                      <c:ptCount val="1"/>
                      <c:pt idx="0">
                        <c:v>Ave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lt1"/>
                    </a:solidFill>
                    <a:ln w="15875">
                      <a:solidFill>
                        <a:schemeClr val="accent6"/>
                      </a:solidFill>
                      <a:round/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Summary!$A$5:$A$11</c15:sqref>
                        </c15:formulaRef>
                      </c:ext>
                    </c:extLst>
                    <c:strCache>
                      <c:ptCount val="7"/>
                      <c:pt idx="0">
                        <c:v>Bread</c:v>
                      </c:pt>
                      <c:pt idx="1">
                        <c:v>Eggs</c:v>
                      </c:pt>
                      <c:pt idx="2">
                        <c:v>Broccoli</c:v>
                      </c:pt>
                      <c:pt idx="3">
                        <c:v>Peaches</c:v>
                      </c:pt>
                      <c:pt idx="4">
                        <c:v>Shorts</c:v>
                      </c:pt>
                      <c:pt idx="5">
                        <c:v>Jeans</c:v>
                      </c:pt>
                      <c:pt idx="6">
                        <c:v>Bedroom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Summary!$G$5:$G$11</c15:sqref>
                        </c15:formulaRef>
                      </c:ext>
                    </c:extLst>
                    <c:numCache>
                      <c:formatCode>_-* #\ ##0.0000_-;\-* #\ ##0.0000_-;_-* "-"??_-;_-@_-</c:formatCode>
                      <c:ptCount val="7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120591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592704"/>
        <c:crosses val="autoZero"/>
        <c:auto val="1"/>
        <c:lblAlgn val="ctr"/>
        <c:lblOffset val="100"/>
        <c:tickMarkSkip val="1"/>
        <c:noMultiLvlLbl val="0"/>
      </c:catAx>
      <c:valAx>
        <c:axId val="120592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n-ZA" b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Deviation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20591920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926704704508781"/>
          <c:y val="0.82363029487155848"/>
          <c:w val="0.78685428894014942"/>
          <c:h val="0.150347407912827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Century Gothic" panose="020B0502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38099724411399"/>
          <c:y val="6.0406155213884517E-2"/>
          <c:w val="0.87374623562038656"/>
          <c:h val="0.78912898223294103"/>
        </c:manualLayout>
      </c:layout>
      <c:lineChart>
        <c:grouping val="standard"/>
        <c:varyColors val="0"/>
        <c:ser>
          <c:idx val="0"/>
          <c:order val="0"/>
          <c:tx>
            <c:strRef>
              <c:f>Summary!$B$4</c:f>
              <c:strCache>
                <c:ptCount val="1"/>
                <c:pt idx="0">
                  <c:v>Do nothing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6"/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Summary!$B$5:$B$11</c:f>
              <c:numCache>
                <c:formatCode>_-* #\ ##0.0000_-;\-* #\ ##0.0000_-;_-* "-"??_-;_-@_-</c:formatCode>
                <c:ptCount val="7"/>
                <c:pt idx="0">
                  <c:v>0.21812958561168352</c:v>
                </c:pt>
                <c:pt idx="1">
                  <c:v>-0.84866873386220598</c:v>
                </c:pt>
                <c:pt idx="2">
                  <c:v>4.142443006969728</c:v>
                </c:pt>
                <c:pt idx="3">
                  <c:v>0.6072254595629083</c:v>
                </c:pt>
                <c:pt idx="4">
                  <c:v>0.20048599166335043</c:v>
                </c:pt>
                <c:pt idx="5">
                  <c:v>-0.8449914033171998</c:v>
                </c:pt>
                <c:pt idx="6">
                  <c:v>-1.0655798929457099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Summary!$C$4</c:f>
              <c:strCache>
                <c:ptCount val="1"/>
                <c:pt idx="0">
                  <c:v>Carry forward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3">
                  <a:lumMod val="75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Summary!$C$5:$C$11</c:f>
              <c:numCache>
                <c:formatCode>_-* #\ ##0.0000_-;\-* #\ ##0.0000_-;_-* "-"??_-;_-@_-</c:formatCode>
                <c:ptCount val="7"/>
                <c:pt idx="0">
                  <c:v>-0.11344956652098641</c:v>
                </c:pt>
                <c:pt idx="1">
                  <c:v>0.34539891299764375</c:v>
                </c:pt>
                <c:pt idx="2">
                  <c:v>0.67034427308685218</c:v>
                </c:pt>
                <c:pt idx="3">
                  <c:v>-0.49732866316950702</c:v>
                </c:pt>
                <c:pt idx="4">
                  <c:v>0.3824330560311715</c:v>
                </c:pt>
                <c:pt idx="5">
                  <c:v>-7.5114745171860633E-2</c:v>
                </c:pt>
                <c:pt idx="6">
                  <c:v>2.0463387061801324E-2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Summary!$D$4</c:f>
              <c:strCache>
                <c:ptCount val="1"/>
                <c:pt idx="0">
                  <c:v>TPD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5">
                  <a:alpha val="82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Summary!$D$5:$D$11</c:f>
              <c:numCache>
                <c:formatCode>_-* #\ ##0.0000_-;\-* #\ ##0.0000_-;_-* "-"??_-;_-@_-</c:formatCode>
                <c:ptCount val="7"/>
                <c:pt idx="0">
                  <c:v>-0.15655594908935674</c:v>
                </c:pt>
                <c:pt idx="1">
                  <c:v>0.22423048855712935</c:v>
                </c:pt>
                <c:pt idx="2">
                  <c:v>0.82096238280211276</c:v>
                </c:pt>
                <c:pt idx="3">
                  <c:v>-0.27536102913122917</c:v>
                </c:pt>
                <c:pt idx="4">
                  <c:v>0.47748919498084658</c:v>
                </c:pt>
                <c:pt idx="5">
                  <c:v>0.11623164393676906</c:v>
                </c:pt>
                <c:pt idx="6">
                  <c:v>0.24915947639403058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Summary!$E$4</c:f>
              <c:strCache>
                <c:ptCount val="1"/>
                <c:pt idx="0">
                  <c:v>Overall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4"/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Summary!$E$5:$E$11</c:f>
              <c:numCache>
                <c:formatCode>_-* #\ ##0.0000_-;\-* #\ ##0.0000_-;_-* "-"??_-;_-@_-</c:formatCode>
                <c:ptCount val="7"/>
                <c:pt idx="0">
                  <c:v>-0.1955435697017561</c:v>
                </c:pt>
                <c:pt idx="1">
                  <c:v>0.25979907418552983</c:v>
                </c:pt>
                <c:pt idx="2">
                  <c:v>0.58958499249800767</c:v>
                </c:pt>
                <c:pt idx="3">
                  <c:v>-0.59682806825048829</c:v>
                </c:pt>
                <c:pt idx="4">
                  <c:v>0.30074618772714362</c:v>
                </c:pt>
                <c:pt idx="5">
                  <c:v>-0.15664712308069659</c:v>
                </c:pt>
                <c:pt idx="6">
                  <c:v>-6.1652448357921941E-2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Summary!$F$4</c:f>
              <c:strCache>
                <c:ptCount val="1"/>
                <c:pt idx="0">
                  <c:v>Targeted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chemeClr val="accent2">
                  <a:lumMod val="75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Summary!$F$5:$F$11</c:f>
              <c:numCache>
                <c:formatCode>_-* #\ ##0.0000_-;\-* #\ ##0.0000_-;_-* "-"??_-;_-@_-</c:formatCode>
                <c:ptCount val="7"/>
                <c:pt idx="0">
                  <c:v>-0.16424676243576761</c:v>
                </c:pt>
                <c:pt idx="1">
                  <c:v>9.3160749873841084E-2</c:v>
                </c:pt>
                <c:pt idx="2">
                  <c:v>0.70515743086637883</c:v>
                </c:pt>
                <c:pt idx="3">
                  <c:v>-0.82547052951960842</c:v>
                </c:pt>
                <c:pt idx="4">
                  <c:v>0.47492590797606599</c:v>
                </c:pt>
                <c:pt idx="5">
                  <c:v>3.1902569617875777E-2</c:v>
                </c:pt>
                <c:pt idx="6">
                  <c:v>-0.25721639809377095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303400"/>
        <c:axId val="121298696"/>
        <c:extLst>
          <c:ext xmlns:c15="http://schemas.microsoft.com/office/drawing/2012/chart" uri="{02D57815-91ED-43cb-92C2-25804820EDAC}">
            <c15:filteredLineSeries>
              <c15:ser>
                <c:idx val="5"/>
                <c:order val="5"/>
                <c:tx>
                  <c:strRef>
                    <c:extLst>
                      <c:ext uri="{02D57815-91ED-43cb-92C2-25804820EDAC}">
                        <c15:formulaRef>
                          <c15:sqref>Summary!$G$4</c15:sqref>
                        </c15:formulaRef>
                      </c:ext>
                    </c:extLst>
                    <c:strCache>
                      <c:ptCount val="1"/>
                      <c:pt idx="0">
                        <c:v>Ave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lt1"/>
                    </a:solidFill>
                    <a:ln w="15875">
                      <a:solidFill>
                        <a:schemeClr val="accent6"/>
                      </a:solidFill>
                      <a:round/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Summary!$A$5:$A$11</c15:sqref>
                        </c15:formulaRef>
                      </c:ext>
                    </c:extLst>
                    <c:strCache>
                      <c:ptCount val="7"/>
                      <c:pt idx="0">
                        <c:v>Bread</c:v>
                      </c:pt>
                      <c:pt idx="1">
                        <c:v>Eggs</c:v>
                      </c:pt>
                      <c:pt idx="2">
                        <c:v>Broccoli</c:v>
                      </c:pt>
                      <c:pt idx="3">
                        <c:v>Peaches</c:v>
                      </c:pt>
                      <c:pt idx="4">
                        <c:v>Shorts</c:v>
                      </c:pt>
                      <c:pt idx="5">
                        <c:v>Jeans</c:v>
                      </c:pt>
                      <c:pt idx="6">
                        <c:v>Bedroom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Summary!$G$5:$G$11</c15:sqref>
                        </c15:formulaRef>
                      </c:ext>
                    </c:extLst>
                    <c:numCache>
                      <c:formatCode>_-* #\ ##0.0000_-;\-* #\ ##0.0000_-;_-* "-"??_-;_-@_-</c:formatCode>
                      <c:ptCount val="7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1213034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1298696"/>
        <c:crosses val="autoZero"/>
        <c:auto val="1"/>
        <c:lblAlgn val="ctr"/>
        <c:lblOffset val="100"/>
        <c:tickMarkSkip val="1"/>
        <c:noMultiLvlLbl val="0"/>
      </c:catAx>
      <c:valAx>
        <c:axId val="121298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n-ZA" b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Deviation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21303400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926704704508781"/>
          <c:y val="0.82363029487155848"/>
          <c:w val="0.78685428894014942"/>
          <c:h val="0.150347407912827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Century Gothic" panose="020B0502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en-ZA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Eggs</a:t>
            </a:r>
          </a:p>
        </c:rich>
      </c:tx>
      <c:layout>
        <c:manualLayout>
          <c:xMode val="edge"/>
          <c:yMode val="edge"/>
          <c:x val="7.9253932843315111E-2"/>
          <c:y val="0.277101273398277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summary!$B$6:$B$9</c:f>
              <c:strCache>
                <c:ptCount val="4"/>
                <c:pt idx="0">
                  <c:v>Targeted mean</c:v>
                </c:pt>
                <c:pt idx="1">
                  <c:v>Overall mean</c:v>
                </c:pt>
                <c:pt idx="2">
                  <c:v>TPD</c:v>
                </c:pt>
                <c:pt idx="3">
                  <c:v>Carry forward</c:v>
                </c:pt>
              </c:strCache>
            </c:strRef>
          </c:cat>
          <c:val>
            <c:numRef>
              <c:f>summary!$D$6:$D$9</c:f>
              <c:numCache>
                <c:formatCode>_-* #\ ##0.00_-;\-* #\ ##0.00_-;_-* "-"??_-;_-@_-</c:formatCode>
                <c:ptCount val="4"/>
                <c:pt idx="0">
                  <c:v>3.5786142420987266E-2</c:v>
                </c:pt>
                <c:pt idx="1">
                  <c:v>2.6669913139366289E-2</c:v>
                </c:pt>
                <c:pt idx="2">
                  <c:v>8.0498582383746631E-2</c:v>
                </c:pt>
                <c:pt idx="3">
                  <c:v>5.4294292453619004E-2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277904"/>
        <c:axId val="17275944"/>
      </c:barChart>
      <c:catAx>
        <c:axId val="17277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7275944"/>
        <c:crosses val="autoZero"/>
        <c:auto val="1"/>
        <c:lblAlgn val="ctr"/>
        <c:lblOffset val="100"/>
        <c:noMultiLvlLbl val="0"/>
      </c:catAx>
      <c:valAx>
        <c:axId val="17275944"/>
        <c:scaling>
          <c:orientation val="minMax"/>
          <c:max val="0.18000000000000002"/>
          <c:min val="0"/>
        </c:scaling>
        <c:delete val="1"/>
        <c:axPos val="l"/>
        <c:numFmt formatCode="_-* #\ ##0.00_-;\-* #\ ##0.00_-;_-* &quot;-&quot;??_-;_-@_-" sourceLinked="1"/>
        <c:majorTickMark val="none"/>
        <c:minorTickMark val="none"/>
        <c:tickLblPos val="nextTo"/>
        <c:crossAx val="17277904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en-ZA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Peaches</a:t>
            </a:r>
          </a:p>
        </c:rich>
      </c:tx>
      <c:layout>
        <c:manualLayout>
          <c:xMode val="edge"/>
          <c:yMode val="edge"/>
          <c:x val="8.8638518329130001E-2"/>
          <c:y val="0.277101273398277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Lbls>
            <c:dLbl>
              <c:idx val="2"/>
              <c:layout>
                <c:manualLayout>
                  <c:x val="-9.3845854858148666E-3"/>
                  <c:y val="1.31952987332513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summary!$B$10:$B$13</c:f>
              <c:strCache>
                <c:ptCount val="4"/>
                <c:pt idx="0">
                  <c:v>Targeted mean</c:v>
                </c:pt>
                <c:pt idx="1">
                  <c:v>Overall mean</c:v>
                </c:pt>
                <c:pt idx="2">
                  <c:v>TPD</c:v>
                </c:pt>
                <c:pt idx="3">
                  <c:v>Carry forward</c:v>
                </c:pt>
              </c:strCache>
            </c:strRef>
          </c:cat>
          <c:val>
            <c:numRef>
              <c:f>summary!$D$10:$D$13</c:f>
              <c:numCache>
                <c:formatCode>_-* #\ ##0.00_-;\-* #\ ##0.00_-;_-* "-"??_-;_-@_-</c:formatCode>
                <c:ptCount val="4"/>
                <c:pt idx="0">
                  <c:v>3.0574495270505243E-2</c:v>
                </c:pt>
                <c:pt idx="1">
                  <c:v>1.5336251233353698E-2</c:v>
                </c:pt>
                <c:pt idx="2">
                  <c:v>0.15547097713102861</c:v>
                </c:pt>
                <c:pt idx="3">
                  <c:v>2.4882911798802757E-2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275552"/>
        <c:axId val="17277512"/>
      </c:barChart>
      <c:catAx>
        <c:axId val="1727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7277512"/>
        <c:crosses val="autoZero"/>
        <c:auto val="1"/>
        <c:lblAlgn val="ctr"/>
        <c:lblOffset val="100"/>
        <c:noMultiLvlLbl val="0"/>
      </c:catAx>
      <c:valAx>
        <c:axId val="17277512"/>
        <c:scaling>
          <c:orientation val="minMax"/>
          <c:max val="0.18000000000000002"/>
          <c:min val="0"/>
        </c:scaling>
        <c:delete val="1"/>
        <c:axPos val="l"/>
        <c:numFmt formatCode="_-* #\ ##0.00_-;\-* #\ ##0.00_-;_-* &quot;-&quot;??_-;_-@_-" sourceLinked="1"/>
        <c:majorTickMark val="none"/>
        <c:minorTickMark val="none"/>
        <c:tickLblPos val="nextTo"/>
        <c:crossAx val="17275552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en-ZA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Broccoli</a:t>
            </a:r>
          </a:p>
        </c:rich>
      </c:tx>
      <c:layout>
        <c:manualLayout>
          <c:xMode val="edge"/>
          <c:yMode val="edge"/>
          <c:x val="7.9253932843315125E-2"/>
          <c:y val="0.277101273398277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summary!$B$14:$B$17</c:f>
              <c:strCache>
                <c:ptCount val="4"/>
                <c:pt idx="0">
                  <c:v>Targeted mean</c:v>
                </c:pt>
                <c:pt idx="1">
                  <c:v>Overall mean</c:v>
                </c:pt>
                <c:pt idx="2">
                  <c:v>TPD</c:v>
                </c:pt>
                <c:pt idx="3">
                  <c:v>Carry forward</c:v>
                </c:pt>
              </c:strCache>
            </c:strRef>
          </c:cat>
          <c:val>
            <c:numRef>
              <c:f>summary!$D$14:$D$17</c:f>
              <c:numCache>
                <c:formatCode>_-* #\ ##0.00_-;\-* #\ ##0.00_-;_-* "-"??_-;_-@_-</c:formatCode>
                <c:ptCount val="4"/>
                <c:pt idx="0">
                  <c:v>3.734909686144041E-2</c:v>
                </c:pt>
                <c:pt idx="1">
                  <c:v>2.697204226493365E-2</c:v>
                </c:pt>
                <c:pt idx="2">
                  <c:v>9.8199392588785697E-2</c:v>
                </c:pt>
                <c:pt idx="3">
                  <c:v>5.722448567309487E-2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278688"/>
        <c:axId val="17279080"/>
      </c:barChart>
      <c:catAx>
        <c:axId val="17278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7279080"/>
        <c:crosses val="autoZero"/>
        <c:auto val="1"/>
        <c:lblAlgn val="ctr"/>
        <c:lblOffset val="100"/>
        <c:noMultiLvlLbl val="0"/>
      </c:catAx>
      <c:valAx>
        <c:axId val="17279080"/>
        <c:scaling>
          <c:orientation val="minMax"/>
          <c:max val="0.18000000000000002"/>
          <c:min val="0"/>
        </c:scaling>
        <c:delete val="1"/>
        <c:axPos val="l"/>
        <c:numFmt formatCode="_-* #\ ##0.00_-;\-* #\ ##0.00_-;_-* &quot;-&quot;??_-;_-@_-" sourceLinked="1"/>
        <c:majorTickMark val="none"/>
        <c:minorTickMark val="none"/>
        <c:tickLblPos val="nextTo"/>
        <c:crossAx val="17278688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en-ZA" dirty="0" smtClean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Men’s shorts</a:t>
            </a:r>
            <a:endParaRPr lang="en-ZA" dirty="0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c:rich>
      </c:tx>
      <c:layout>
        <c:manualLayout>
          <c:xMode val="edge"/>
          <c:yMode val="edge"/>
          <c:x val="8.3946225586222514E-2"/>
          <c:y val="0.2639059746650264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0504D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8064A2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4BACC6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9BBB59"/>
              </a:solidFill>
              <a:ln>
                <a:noFill/>
              </a:ln>
              <a:effectLst/>
            </c:spPr>
          </c:dPt>
          <c:dLbls>
            <c:dLbl>
              <c:idx val="2"/>
              <c:layout>
                <c:manualLayout>
                  <c:x val="-9.3845854858148666E-3"/>
                  <c:y val="1.97929480998769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summary!$B$18:$B$21</c:f>
              <c:strCache>
                <c:ptCount val="4"/>
                <c:pt idx="0">
                  <c:v>Targeted mean</c:v>
                </c:pt>
                <c:pt idx="1">
                  <c:v>Overall mean</c:v>
                </c:pt>
                <c:pt idx="2">
                  <c:v>TPD</c:v>
                </c:pt>
                <c:pt idx="3">
                  <c:v>Carry forward</c:v>
                </c:pt>
              </c:strCache>
            </c:strRef>
          </c:cat>
          <c:val>
            <c:numRef>
              <c:f>summary!$D$18:$D$21</c:f>
              <c:numCache>
                <c:formatCode>_-* #\ ##0.00_-;\-* #\ ##0.00_-;_-* "-"??_-;_-@_-</c:formatCode>
                <c:ptCount val="4"/>
                <c:pt idx="0">
                  <c:v>3.4387289068413499E-2</c:v>
                </c:pt>
                <c:pt idx="1">
                  <c:v>2.5009505012579022E-2</c:v>
                </c:pt>
                <c:pt idx="2">
                  <c:v>0.16410623755802234</c:v>
                </c:pt>
                <c:pt idx="3">
                  <c:v>5.9720707619515444E-2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279864"/>
        <c:axId val="17273592"/>
      </c:barChart>
      <c:catAx>
        <c:axId val="17279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7273592"/>
        <c:crosses val="autoZero"/>
        <c:auto val="1"/>
        <c:lblAlgn val="ctr"/>
        <c:lblOffset val="100"/>
        <c:noMultiLvlLbl val="0"/>
      </c:catAx>
      <c:valAx>
        <c:axId val="17273592"/>
        <c:scaling>
          <c:orientation val="minMax"/>
          <c:max val="0.18000000000000002"/>
          <c:min val="0"/>
        </c:scaling>
        <c:delete val="1"/>
        <c:axPos val="l"/>
        <c:numFmt formatCode="_-* #\ ##0.00_-;\-* #\ ##0.00_-;_-* &quot;-&quot;??_-;_-@_-" sourceLinked="1"/>
        <c:majorTickMark val="none"/>
        <c:minorTickMark val="none"/>
        <c:tickLblPos val="nextTo"/>
        <c:crossAx val="17279864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en-ZA" dirty="0" smtClean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Men's </a:t>
            </a:r>
            <a:r>
              <a:rPr lang="en-ZA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jeans</a:t>
            </a:r>
          </a:p>
        </c:rich>
      </c:tx>
      <c:layout>
        <c:manualLayout>
          <c:xMode val="edge"/>
          <c:yMode val="edge"/>
          <c:x val="6.9869347357500236E-2"/>
          <c:y val="0.2639059746650264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0504D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8064A2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4BACC6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9BBB59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summary!$B$22:$B$25</c:f>
              <c:strCache>
                <c:ptCount val="4"/>
                <c:pt idx="0">
                  <c:v>Targeted mean</c:v>
                </c:pt>
                <c:pt idx="1">
                  <c:v>Overall mean</c:v>
                </c:pt>
                <c:pt idx="2">
                  <c:v>TPD</c:v>
                </c:pt>
                <c:pt idx="3">
                  <c:v>Carry forward</c:v>
                </c:pt>
              </c:strCache>
            </c:strRef>
          </c:cat>
          <c:val>
            <c:numRef>
              <c:f>summary!$D$22:$D$25</c:f>
              <c:numCache>
                <c:formatCode>_-* #\ ##0.00_-;\-* #\ ##0.00_-;_-* "-"??_-;_-@_-</c:formatCode>
                <c:ptCount val="4"/>
                <c:pt idx="0">
                  <c:v>5.102597977746192E-2</c:v>
                </c:pt>
                <c:pt idx="1">
                  <c:v>3.631392650824438E-2</c:v>
                </c:pt>
                <c:pt idx="2">
                  <c:v>9.5719352141846806E-2</c:v>
                </c:pt>
                <c:pt idx="3">
                  <c:v>9.8302489736148413E-2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589568"/>
        <c:axId val="120585648"/>
      </c:barChart>
      <c:catAx>
        <c:axId val="120589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20585648"/>
        <c:crosses val="autoZero"/>
        <c:auto val="1"/>
        <c:lblAlgn val="ctr"/>
        <c:lblOffset val="100"/>
        <c:noMultiLvlLbl val="0"/>
      </c:catAx>
      <c:valAx>
        <c:axId val="120585648"/>
        <c:scaling>
          <c:orientation val="minMax"/>
          <c:max val="0.18000000000000002"/>
          <c:min val="0"/>
        </c:scaling>
        <c:delete val="1"/>
        <c:axPos val="l"/>
        <c:numFmt formatCode="_-* #\ ##0.00_-;\-* #\ ##0.00_-;_-* &quot;-&quot;??_-;_-@_-" sourceLinked="1"/>
        <c:majorTickMark val="none"/>
        <c:minorTickMark val="none"/>
        <c:tickLblPos val="nextTo"/>
        <c:crossAx val="120589568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en-ZA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Bedroom suites</a:t>
            </a:r>
          </a:p>
        </c:rich>
      </c:tx>
      <c:layout>
        <c:manualLayout>
          <c:xMode val="edge"/>
          <c:yMode val="edge"/>
          <c:x val="3.7023298157148207E-2"/>
          <c:y val="0.270503624031652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0504D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8064A2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4BACC6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9BBB59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summary!$B$26:$B$29</c:f>
              <c:strCache>
                <c:ptCount val="4"/>
                <c:pt idx="0">
                  <c:v>Targeted mean</c:v>
                </c:pt>
                <c:pt idx="1">
                  <c:v>Overall mean</c:v>
                </c:pt>
                <c:pt idx="2">
                  <c:v>TPD</c:v>
                </c:pt>
                <c:pt idx="3">
                  <c:v>Carry forward</c:v>
                </c:pt>
              </c:strCache>
            </c:strRef>
          </c:cat>
          <c:val>
            <c:numRef>
              <c:f>summary!$D$26:$D$29</c:f>
              <c:numCache>
                <c:formatCode>_-* #\ ##0.00_-;\-* #\ ##0.00_-;_-* "-"??_-;_-@_-</c:formatCode>
                <c:ptCount val="4"/>
                <c:pt idx="0">
                  <c:v>5.0377264779293975E-2</c:v>
                </c:pt>
                <c:pt idx="1">
                  <c:v>3.5598038727027222E-2</c:v>
                </c:pt>
                <c:pt idx="2">
                  <c:v>0.1005115409856117</c:v>
                </c:pt>
                <c:pt idx="3">
                  <c:v>9.030093255976257E-2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591528"/>
        <c:axId val="120586040"/>
      </c:barChart>
      <c:catAx>
        <c:axId val="120591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20586040"/>
        <c:crosses val="autoZero"/>
        <c:auto val="1"/>
        <c:lblAlgn val="ctr"/>
        <c:lblOffset val="100"/>
        <c:noMultiLvlLbl val="0"/>
      </c:catAx>
      <c:valAx>
        <c:axId val="120586040"/>
        <c:scaling>
          <c:orientation val="minMax"/>
          <c:max val="0.18000000000000002"/>
          <c:min val="0"/>
        </c:scaling>
        <c:delete val="1"/>
        <c:axPos val="l"/>
        <c:numFmt formatCode="_-* #\ ##0.00_-;\-* #\ ##0.00_-;_-* &quot;-&quot;??_-;_-@_-" sourceLinked="1"/>
        <c:majorTickMark val="none"/>
        <c:minorTickMark val="none"/>
        <c:tickLblPos val="nextTo"/>
        <c:crossAx val="120591528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38099724411399"/>
          <c:y val="6.0406155213884517E-2"/>
          <c:w val="0.87374623562038656"/>
          <c:h val="0.78912898223294103"/>
        </c:manualLayout>
      </c:layout>
      <c:lineChart>
        <c:grouping val="standard"/>
        <c:varyColors val="0"/>
        <c:ser>
          <c:idx val="0"/>
          <c:order val="0"/>
          <c:tx>
            <c:strRef>
              <c:f>Summary!$B$4</c:f>
              <c:strCache>
                <c:ptCount val="1"/>
                <c:pt idx="0">
                  <c:v>Do nothing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15"/>
            <c:spPr>
              <a:noFill/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Summary!$B$5:$B$11</c:f>
              <c:numCache>
                <c:formatCode>_-* #\ ##0.0000_-;\-* #\ ##0.0000_-;_-* "-"??_-;_-@_-</c:formatCode>
                <c:ptCount val="7"/>
                <c:pt idx="0">
                  <c:v>0.21812958561168352</c:v>
                </c:pt>
                <c:pt idx="1">
                  <c:v>-0.84866873386220598</c:v>
                </c:pt>
                <c:pt idx="2">
                  <c:v>4.142443006969728</c:v>
                </c:pt>
                <c:pt idx="3">
                  <c:v>0.6072254595629083</c:v>
                </c:pt>
                <c:pt idx="4">
                  <c:v>0.20048599166335043</c:v>
                </c:pt>
                <c:pt idx="5">
                  <c:v>-0.8449914033171998</c:v>
                </c:pt>
                <c:pt idx="6">
                  <c:v>-1.0655798929457099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589960"/>
        <c:axId val="120592312"/>
        <c:extLst>
          <c:ext xmlns:c15="http://schemas.microsoft.com/office/drawing/2012/chart" uri="{02D57815-91ED-43cb-92C2-25804820EDAC}">
            <c15:filteredLineSeries>
              <c15:ser>
                <c:idx val="5"/>
                <c:order val="1"/>
                <c:tx>
                  <c:strRef>
                    <c:extLst>
                      <c:ext uri="{02D57815-91ED-43cb-92C2-25804820EDAC}">
                        <c15:formulaRef>
                          <c15:sqref>Summary!$G$4</c15:sqref>
                        </c15:formulaRef>
                      </c:ext>
                    </c:extLst>
                    <c:strCache>
                      <c:ptCount val="1"/>
                      <c:pt idx="0">
                        <c:v>Ave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lt1"/>
                    </a:solidFill>
                    <a:ln w="15875">
                      <a:solidFill>
                        <a:schemeClr val="accent6"/>
                      </a:solidFill>
                      <a:round/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Summary!$A$5:$A$11</c15:sqref>
                        </c15:formulaRef>
                      </c:ext>
                    </c:extLst>
                    <c:strCache>
                      <c:ptCount val="7"/>
                      <c:pt idx="0">
                        <c:v>Bread</c:v>
                      </c:pt>
                      <c:pt idx="1">
                        <c:v>Eggs</c:v>
                      </c:pt>
                      <c:pt idx="2">
                        <c:v>Broccoli</c:v>
                      </c:pt>
                      <c:pt idx="3">
                        <c:v>Peaches</c:v>
                      </c:pt>
                      <c:pt idx="4">
                        <c:v>Shorts</c:v>
                      </c:pt>
                      <c:pt idx="5">
                        <c:v>Jeans</c:v>
                      </c:pt>
                      <c:pt idx="6">
                        <c:v>Bedroom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Summary!$G$5:$G$11</c15:sqref>
                        </c15:formulaRef>
                      </c:ext>
                    </c:extLst>
                    <c:numCache>
                      <c:formatCode>_-* #\ ##0.0000_-;\-* #\ ##0.0000_-;_-* "-"??_-;_-@_-</c:formatCode>
                      <c:ptCount val="7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1205899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0592312"/>
        <c:crosses val="autoZero"/>
        <c:auto val="1"/>
        <c:lblAlgn val="ctr"/>
        <c:lblOffset val="100"/>
        <c:tickMarkSkip val="1"/>
        <c:noMultiLvlLbl val="0"/>
      </c:catAx>
      <c:valAx>
        <c:axId val="120592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n-ZA" b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Deviation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20589960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Century Gothic" panose="020B0502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38099724411399"/>
          <c:y val="6.0406155213884517E-2"/>
          <c:w val="0.87374623562038656"/>
          <c:h val="0.78912898223294103"/>
        </c:manualLayout>
      </c:layout>
      <c:lineChart>
        <c:grouping val="standard"/>
        <c:varyColors val="0"/>
        <c:ser>
          <c:idx val="0"/>
          <c:order val="0"/>
          <c:tx>
            <c:strRef>
              <c:f>Summary!$B$4</c:f>
              <c:strCache>
                <c:ptCount val="1"/>
                <c:pt idx="0">
                  <c:v>Do nothing</c:v>
                </c:pt>
              </c:strCache>
            </c:strRef>
          </c:tx>
          <c:spPr>
            <a:ln w="9525" cap="rnd">
              <a:noFill/>
              <a:round/>
            </a:ln>
            <a:effectLst/>
          </c:spPr>
          <c:marker>
            <c:symbol val="circle"/>
            <c:size val="15"/>
            <c:spPr>
              <a:solidFill>
                <a:schemeClr val="accent6">
                  <a:lumMod val="75000"/>
                </a:schemeClr>
              </a:solidFill>
              <a:ln w="15875">
                <a:noFill/>
                <a:round/>
              </a:ln>
              <a:effectLst/>
            </c:spPr>
          </c:marker>
          <c:cat>
            <c:strRef>
              <c:f>Summary!$A$5:$A$11</c:f>
              <c:strCache>
                <c:ptCount val="7"/>
                <c:pt idx="0">
                  <c:v>Bread</c:v>
                </c:pt>
                <c:pt idx="1">
                  <c:v>Eggs</c:v>
                </c:pt>
                <c:pt idx="2">
                  <c:v>Broccoli</c:v>
                </c:pt>
                <c:pt idx="3">
                  <c:v>Peaches</c:v>
                </c:pt>
                <c:pt idx="4">
                  <c:v>Shorts</c:v>
                </c:pt>
                <c:pt idx="5">
                  <c:v>Jeans</c:v>
                </c:pt>
                <c:pt idx="6">
                  <c:v>Bedroom</c:v>
                </c:pt>
              </c:strCache>
            </c:strRef>
          </c:cat>
          <c:val>
            <c:numRef>
              <c:f>Summary!$B$5:$B$11</c:f>
              <c:numCache>
                <c:formatCode>_-* #\ ##0.0000_-;\-* #\ ##0.0000_-;_-* "-"??_-;_-@_-</c:formatCode>
                <c:ptCount val="7"/>
                <c:pt idx="0">
                  <c:v>0.21812958561168352</c:v>
                </c:pt>
                <c:pt idx="1">
                  <c:v>-0.84866873386220598</c:v>
                </c:pt>
                <c:pt idx="2">
                  <c:v>4.142443006969728</c:v>
                </c:pt>
                <c:pt idx="3">
                  <c:v>0.6072254595629083</c:v>
                </c:pt>
                <c:pt idx="4">
                  <c:v>0.20048599166335043</c:v>
                </c:pt>
                <c:pt idx="5">
                  <c:v>-0.8449914033171998</c:v>
                </c:pt>
                <c:pt idx="6">
                  <c:v>-1.0655798929457099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10708880"/>
        <c:axId val="510704960"/>
        <c:extLst>
          <c:ext xmlns:c15="http://schemas.microsoft.com/office/drawing/2012/chart" uri="{02D57815-91ED-43cb-92C2-25804820EDAC}">
            <c15:filteredLineSeries>
              <c15:ser>
                <c:idx val="5"/>
                <c:order val="1"/>
                <c:tx>
                  <c:strRef>
                    <c:extLst>
                      <c:ext uri="{02D57815-91ED-43cb-92C2-25804820EDAC}">
                        <c15:formulaRef>
                          <c15:sqref>Summary!$G$4</c15:sqref>
                        </c15:formulaRef>
                      </c:ext>
                    </c:extLst>
                    <c:strCache>
                      <c:ptCount val="1"/>
                      <c:pt idx="0">
                        <c:v>Ave</c:v>
                      </c:pt>
                    </c:strCache>
                  </c:strRef>
                </c:tx>
                <c:spPr>
                  <a:ln w="190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circle"/>
                  <c:size val="6"/>
                  <c:spPr>
                    <a:solidFill>
                      <a:schemeClr val="lt1"/>
                    </a:solidFill>
                    <a:ln w="15875">
                      <a:solidFill>
                        <a:schemeClr val="accent6"/>
                      </a:solidFill>
                      <a:round/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Summary!$A$5:$A$11</c15:sqref>
                        </c15:formulaRef>
                      </c:ext>
                    </c:extLst>
                    <c:strCache>
                      <c:ptCount val="7"/>
                      <c:pt idx="0">
                        <c:v>Bread</c:v>
                      </c:pt>
                      <c:pt idx="1">
                        <c:v>Eggs</c:v>
                      </c:pt>
                      <c:pt idx="2">
                        <c:v>Broccoli</c:v>
                      </c:pt>
                      <c:pt idx="3">
                        <c:v>Peaches</c:v>
                      </c:pt>
                      <c:pt idx="4">
                        <c:v>Shorts</c:v>
                      </c:pt>
                      <c:pt idx="5">
                        <c:v>Jeans</c:v>
                      </c:pt>
                      <c:pt idx="6">
                        <c:v>Bedroom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Summary!$G$5:$G$11</c15:sqref>
                        </c15:formulaRef>
                      </c:ext>
                    </c:extLst>
                    <c:numCache>
                      <c:formatCode>_-* #\ ##0.0000_-;\-* #\ ##0.0000_-;_-* "-"??_-;_-@_-</c:formatCode>
                      <c:ptCount val="7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5107088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10704960"/>
        <c:crosses val="autoZero"/>
        <c:auto val="1"/>
        <c:lblAlgn val="ctr"/>
        <c:lblOffset val="100"/>
        <c:tickMarkSkip val="1"/>
        <c:noMultiLvlLbl val="0"/>
      </c:catAx>
      <c:valAx>
        <c:axId val="510704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r>
                  <a:rPr lang="en-ZA" b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Deviation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510708880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Century Gothic" panose="020B0502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20606-8DA1-40C4-9E20-CC93D65417F9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DCE42F-3ABA-495C-93E2-91DA58E645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94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029F4-EAF5-4E3F-9AB5-880C094D3953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79D3E-A1F9-4936-A9C6-DD7324432B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3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8338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038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9416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3629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0060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1654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9529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9350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9887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9226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623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093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1926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8383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5941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3421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2282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185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065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413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011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617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397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381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AB6B4-5FC5-48C7-BE73-DAA3F516177E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210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0"/>
            <a:ext cx="9144000" cy="6200274"/>
          </a:xfrm>
          <a:prstGeom prst="rect">
            <a:avLst/>
          </a:pr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con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1332732" y="764704"/>
            <a:ext cx="6479628" cy="2592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 smtClean="0"/>
              <a:t>Insert icon(s)</a:t>
            </a:r>
            <a:endParaRPr lang="en-ZA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539551" y="3861048"/>
            <a:ext cx="8064898" cy="216024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en-ZA" dirty="0" smtClean="0"/>
              <a:t>Short description with a xx% goes here. Lorem ipsum </a:t>
            </a:r>
            <a:r>
              <a:rPr lang="en-ZA" dirty="0" err="1" smtClean="0"/>
              <a:t>dolor</a:t>
            </a:r>
            <a:r>
              <a:rPr lang="en-ZA" dirty="0" smtClean="0"/>
              <a:t> sit </a:t>
            </a:r>
            <a:r>
              <a:rPr lang="en-ZA" dirty="0" err="1" smtClean="0"/>
              <a:t>amet</a:t>
            </a:r>
            <a:r>
              <a:rPr lang="en-ZA" dirty="0" smtClean="0"/>
              <a:t>, </a:t>
            </a:r>
            <a:r>
              <a:rPr lang="en-ZA" dirty="0" err="1" smtClean="0"/>
              <a:t>consetetur</a:t>
            </a:r>
            <a:r>
              <a:rPr lang="en-ZA" dirty="0" smtClean="0"/>
              <a:t> </a:t>
            </a:r>
            <a:r>
              <a:rPr lang="en-ZA" dirty="0" err="1" smtClean="0"/>
              <a:t>sadipscing</a:t>
            </a:r>
            <a:r>
              <a:rPr lang="en-ZA" dirty="0" smtClean="0"/>
              <a:t> </a:t>
            </a:r>
            <a:r>
              <a:rPr lang="en-ZA" dirty="0" err="1" smtClean="0"/>
              <a:t>elitr</a:t>
            </a:r>
            <a:r>
              <a:rPr lang="en-ZA" dirty="0" smtClean="0"/>
              <a:t>, </a:t>
            </a:r>
            <a:r>
              <a:rPr lang="en-ZA" dirty="0" err="1" smtClean="0"/>
              <a:t>sed</a:t>
            </a:r>
            <a:r>
              <a:rPr lang="en-ZA" dirty="0" smtClean="0"/>
              <a:t> </a:t>
            </a:r>
            <a:r>
              <a:rPr lang="en-ZA" dirty="0" err="1" smtClean="0"/>
              <a:t>diam</a:t>
            </a:r>
            <a:r>
              <a:rPr lang="en-ZA" dirty="0" smtClean="0"/>
              <a:t> </a:t>
            </a:r>
            <a:r>
              <a:rPr lang="en-ZA" dirty="0" err="1" smtClean="0"/>
              <a:t>nonumy</a:t>
            </a:r>
            <a:r>
              <a:rPr lang="en-ZA" dirty="0" smtClean="0"/>
              <a:t> </a:t>
            </a:r>
            <a:r>
              <a:rPr lang="en-ZA" dirty="0" err="1" smtClean="0"/>
              <a:t>eirmod</a:t>
            </a:r>
            <a:r>
              <a:rPr lang="en-ZA" dirty="0" smtClean="0"/>
              <a:t> </a:t>
            </a:r>
            <a:r>
              <a:rPr lang="en-ZA" dirty="0" err="1" smtClean="0"/>
              <a:t>tempor</a:t>
            </a:r>
            <a:r>
              <a:rPr lang="en-ZA" dirty="0" smtClean="0"/>
              <a:t> </a:t>
            </a:r>
            <a:r>
              <a:rPr lang="en-ZA" dirty="0" err="1" smtClean="0"/>
              <a:t>invidunt</a:t>
            </a:r>
            <a:r>
              <a:rPr lang="en-ZA" dirty="0" smtClean="0"/>
              <a:t> </a:t>
            </a:r>
            <a:r>
              <a:rPr lang="en-ZA" dirty="0" err="1" smtClean="0"/>
              <a:t>ut</a:t>
            </a:r>
            <a:r>
              <a:rPr lang="en-ZA" dirty="0" smtClean="0"/>
              <a:t> </a:t>
            </a:r>
            <a:r>
              <a:rPr lang="en-ZA" dirty="0" err="1" smtClean="0"/>
              <a:t>labore</a:t>
            </a:r>
            <a:r>
              <a:rPr lang="en-ZA" dirty="0" smtClean="0"/>
              <a:t> et </a:t>
            </a:r>
            <a:r>
              <a:rPr lang="en-ZA" dirty="0" err="1" smtClean="0"/>
              <a:t>dolore</a:t>
            </a:r>
            <a:r>
              <a:rPr lang="en-ZA" dirty="0" smtClean="0"/>
              <a:t> magna </a:t>
            </a:r>
            <a:r>
              <a:rPr lang="en-ZA" dirty="0" err="1" smtClean="0"/>
              <a:t>aliquyam</a:t>
            </a:r>
            <a:r>
              <a:rPr lang="en-ZA" dirty="0" smtClean="0"/>
              <a:t> </a:t>
            </a:r>
            <a:r>
              <a:rPr lang="en-ZA" dirty="0" err="1" smtClean="0"/>
              <a:t>erat</a:t>
            </a:r>
            <a:r>
              <a:rPr lang="en-ZA" dirty="0" smtClean="0"/>
              <a:t>, </a:t>
            </a:r>
            <a:r>
              <a:rPr lang="en-ZA" dirty="0" err="1" smtClean="0"/>
              <a:t>sed</a:t>
            </a:r>
            <a:r>
              <a:rPr lang="en-ZA" dirty="0" smtClean="0"/>
              <a:t> </a:t>
            </a:r>
            <a:r>
              <a:rPr lang="en-ZA" dirty="0" err="1" smtClean="0"/>
              <a:t>diam</a:t>
            </a:r>
            <a:r>
              <a:rPr lang="en-ZA" dirty="0" smtClean="0"/>
              <a:t> </a:t>
            </a:r>
            <a:r>
              <a:rPr lang="en-ZA" dirty="0" err="1" smtClean="0"/>
              <a:t>voluptua</a:t>
            </a:r>
            <a:r>
              <a:rPr lang="en-ZA" dirty="0" smtClean="0"/>
              <a:t>. At </a:t>
            </a:r>
            <a:r>
              <a:rPr lang="en-ZA" dirty="0" err="1" smtClean="0"/>
              <a:t>vero</a:t>
            </a:r>
            <a:r>
              <a:rPr lang="en-ZA" dirty="0" smtClean="0"/>
              <a:t> </a:t>
            </a:r>
            <a:r>
              <a:rPr lang="en-ZA" dirty="0" err="1" smtClean="0"/>
              <a:t>eos</a:t>
            </a:r>
            <a:r>
              <a:rPr lang="en-ZA" dirty="0" smtClean="0"/>
              <a:t> et </a:t>
            </a:r>
            <a:r>
              <a:rPr lang="en-ZA" dirty="0" err="1" smtClean="0"/>
              <a:t>accusam</a:t>
            </a:r>
            <a:r>
              <a:rPr lang="en-ZA" dirty="0" smtClean="0"/>
              <a:t> et </a:t>
            </a:r>
            <a:r>
              <a:rPr lang="en-ZA" dirty="0" err="1" smtClean="0"/>
              <a:t>justo</a:t>
            </a:r>
            <a:r>
              <a:rPr lang="en-ZA" dirty="0" smtClean="0"/>
              <a:t> duo </a:t>
            </a:r>
            <a:r>
              <a:rPr lang="en-ZA" dirty="0" err="1" smtClean="0"/>
              <a:t>dolores</a:t>
            </a:r>
            <a:r>
              <a:rPr lang="en-ZA" dirty="0" smtClean="0"/>
              <a:t> et </a:t>
            </a:r>
            <a:r>
              <a:rPr lang="en-ZA" dirty="0" err="1" smtClean="0"/>
              <a:t>ea</a:t>
            </a:r>
            <a:r>
              <a:rPr lang="en-ZA" dirty="0" smtClean="0"/>
              <a:t> </a:t>
            </a:r>
            <a:r>
              <a:rPr lang="en-ZA" dirty="0" err="1" smtClean="0"/>
              <a:t>rebum</a:t>
            </a:r>
            <a:r>
              <a:rPr lang="en-ZA" dirty="0" smtClean="0"/>
              <a:t>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7202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0074" y="333375"/>
            <a:ext cx="8064374" cy="863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ZA" dirty="0" smtClean="0"/>
              <a:t>GIVE A HEADING TO THIS GRAPH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268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0074" y="333375"/>
            <a:ext cx="8064374" cy="863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ZA" dirty="0" smtClean="0"/>
              <a:t>GIVE A HEADING TO THIS GRAPH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0795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 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0074" y="333375"/>
            <a:ext cx="8064374" cy="863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ZA" dirty="0" smtClean="0"/>
              <a:t>GIVE A HEADING TO THIS GRAPH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1895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549399"/>
            <a:ext cx="8064896" cy="2951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ZA" sz="6000" dirty="0" smtClean="0"/>
              <a:t>PRESENTATION TITLE INSERTED HERE</a:t>
            </a:r>
            <a:endParaRPr lang="en-ZA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39551" y="3645024"/>
            <a:ext cx="8064897" cy="864096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SUBHEADING INSERTED HERE LOREM IPSUM DOLOR SIT AMET, CONSETETUR SADIPSCING ELITR, SED DIAM NONUMY EIRMOD</a:t>
            </a:r>
            <a:endParaRPr lang="en-Z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539552" y="4581128"/>
            <a:ext cx="8064896" cy="57606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mtClean="0"/>
              <a:t>Presenter </a:t>
            </a:r>
            <a:r>
              <a:rPr lang="en-US" dirty="0" smtClean="0"/>
              <a:t>Name and Surname</a:t>
            </a:r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38296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548681"/>
            <a:ext cx="8064896" cy="20162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ZA" sz="6000" dirty="0" smtClean="0"/>
              <a:t>Presentation title inserted here</a:t>
            </a:r>
            <a:endParaRPr lang="en-ZA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39551" y="2636912"/>
            <a:ext cx="8064897" cy="864096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Subheading inserted here 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consetetur</a:t>
            </a:r>
            <a:r>
              <a:rPr lang="en-US" dirty="0" smtClean="0"/>
              <a:t> </a:t>
            </a:r>
            <a:r>
              <a:rPr lang="en-US" dirty="0" err="1" smtClean="0"/>
              <a:t>sadipscing</a:t>
            </a:r>
            <a:r>
              <a:rPr lang="en-US" dirty="0" smtClean="0"/>
              <a:t> </a:t>
            </a:r>
            <a:r>
              <a:rPr lang="en-US" dirty="0" err="1" smtClean="0"/>
              <a:t>elitr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nonumy</a:t>
            </a:r>
            <a:r>
              <a:rPr lang="en-US" dirty="0" smtClean="0"/>
              <a:t> </a:t>
            </a:r>
            <a:r>
              <a:rPr lang="en-US" dirty="0" err="1" smtClean="0"/>
              <a:t>eirmod</a:t>
            </a:r>
            <a:endParaRPr lang="en-Z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539552" y="3429000"/>
            <a:ext cx="8064896" cy="57606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Presenter Name and Surname</a:t>
            </a:r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275659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39551" y="1268760"/>
            <a:ext cx="8064897" cy="72008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Subheading inserted here 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consetetur</a:t>
            </a:r>
            <a:r>
              <a:rPr lang="en-US" dirty="0" smtClean="0"/>
              <a:t> </a:t>
            </a:r>
            <a:r>
              <a:rPr lang="en-US" dirty="0" err="1" smtClean="0"/>
              <a:t>sadipscing</a:t>
            </a:r>
            <a:r>
              <a:rPr lang="en-US" dirty="0" smtClean="0"/>
              <a:t> </a:t>
            </a:r>
            <a:r>
              <a:rPr lang="en-US" dirty="0" err="1" smtClean="0"/>
              <a:t>elitr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nonumy</a:t>
            </a:r>
            <a:r>
              <a:rPr lang="en-US" dirty="0" smtClean="0"/>
              <a:t> </a:t>
            </a:r>
            <a:r>
              <a:rPr lang="en-US" dirty="0" err="1" smtClean="0"/>
              <a:t>eirmod</a:t>
            </a:r>
            <a:endParaRPr lang="en-Z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539552" y="2060848"/>
            <a:ext cx="8064896" cy="57606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Presenter Name and Surname</a:t>
            </a:r>
            <a:endParaRPr lang="en-ZA" dirty="0" smtClean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548680"/>
            <a:ext cx="8064896" cy="64807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Presentation title inserted here</a:t>
            </a:r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11361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39551" y="2780928"/>
            <a:ext cx="8064897" cy="72008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Description of this section</a:t>
            </a:r>
            <a:endParaRPr lang="en-ZA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39552" y="2204864"/>
            <a:ext cx="8064896" cy="5048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 b="1" baseline="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ZA" dirty="0" smtClean="0"/>
              <a:t>SECTION HEADING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2138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(long)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548680"/>
            <a:ext cx="8064896" cy="482453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500" b="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LONG QUOTE SLIDE 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consetetur</a:t>
            </a:r>
            <a:r>
              <a:rPr lang="en-US" dirty="0" smtClean="0"/>
              <a:t> </a:t>
            </a:r>
            <a:r>
              <a:rPr lang="en-US" dirty="0" err="1" smtClean="0"/>
              <a:t>sadipscing</a:t>
            </a:r>
            <a:r>
              <a:rPr lang="en-US" dirty="0" smtClean="0"/>
              <a:t> </a:t>
            </a:r>
            <a:r>
              <a:rPr lang="en-US" dirty="0" err="1" smtClean="0"/>
              <a:t>elitr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nonumy</a:t>
            </a:r>
            <a:r>
              <a:rPr lang="en-US" dirty="0" smtClean="0"/>
              <a:t> </a:t>
            </a:r>
            <a:r>
              <a:rPr lang="en-US" dirty="0" err="1" smtClean="0"/>
              <a:t>eirmod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invidunt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aliquyam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voluptua</a:t>
            </a:r>
            <a:r>
              <a:rPr lang="en-US" dirty="0" smtClean="0"/>
              <a:t>. At </a:t>
            </a:r>
            <a:r>
              <a:rPr lang="en-US" dirty="0" err="1" smtClean="0"/>
              <a:t>vero</a:t>
            </a:r>
            <a:r>
              <a:rPr lang="en-US" dirty="0" smtClean="0"/>
              <a:t> </a:t>
            </a:r>
            <a:r>
              <a:rPr lang="en-US" dirty="0" err="1" smtClean="0"/>
              <a:t>eos</a:t>
            </a:r>
            <a:r>
              <a:rPr lang="en-US" dirty="0" smtClean="0"/>
              <a:t> et </a:t>
            </a:r>
            <a:r>
              <a:rPr lang="en-US" dirty="0" err="1" smtClean="0"/>
              <a:t>accusam</a:t>
            </a:r>
            <a:r>
              <a:rPr lang="en-US" dirty="0" smtClean="0"/>
              <a:t> et </a:t>
            </a:r>
            <a:r>
              <a:rPr lang="en-US" dirty="0" err="1" smtClean="0"/>
              <a:t>justo</a:t>
            </a:r>
            <a:r>
              <a:rPr lang="en-US" dirty="0" smtClean="0"/>
              <a:t> duo </a:t>
            </a:r>
            <a:r>
              <a:rPr lang="en-US" dirty="0" err="1" smtClean="0"/>
              <a:t>dolores</a:t>
            </a:r>
            <a:r>
              <a:rPr lang="en-US" dirty="0" smtClean="0"/>
              <a:t> et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rebum</a:t>
            </a:r>
            <a:r>
              <a:rPr lang="en-US" dirty="0" smtClean="0"/>
              <a:t>. Stet </a:t>
            </a:r>
            <a:r>
              <a:rPr lang="en-US" dirty="0" err="1" smtClean="0"/>
              <a:t>clita</a:t>
            </a:r>
            <a:r>
              <a:rPr lang="en-US" dirty="0" smtClean="0"/>
              <a:t> </a:t>
            </a:r>
            <a:r>
              <a:rPr lang="en-US" dirty="0" err="1" smtClean="0"/>
              <a:t>kasd</a:t>
            </a:r>
            <a:r>
              <a:rPr lang="en-US" dirty="0" smtClean="0"/>
              <a:t> </a:t>
            </a:r>
            <a:r>
              <a:rPr lang="en-US" dirty="0" err="1" smtClean="0"/>
              <a:t>gubergren</a:t>
            </a:r>
            <a:r>
              <a:rPr lang="en-US" dirty="0" smtClean="0"/>
              <a:t>, no sea </a:t>
            </a:r>
            <a:r>
              <a:rPr lang="en-US" dirty="0" err="1" smtClean="0"/>
              <a:t>takimata</a:t>
            </a:r>
            <a:r>
              <a:rPr lang="en-US" dirty="0" smtClean="0"/>
              <a:t> </a:t>
            </a:r>
            <a:r>
              <a:rPr lang="en-US" dirty="0" err="1" smtClean="0"/>
              <a:t>sanctus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Lorem ipsum dolor sit </a:t>
            </a:r>
            <a:r>
              <a:rPr lang="en-US" dirty="0" err="1" smtClean="0"/>
              <a:t>amet</a:t>
            </a:r>
            <a:r>
              <a:rPr lang="en-US" dirty="0" smtClean="0"/>
              <a:t>. 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consetetur</a:t>
            </a:r>
            <a:r>
              <a:rPr lang="en-US" dirty="0" smtClean="0"/>
              <a:t> </a:t>
            </a:r>
            <a:r>
              <a:rPr lang="en-US" dirty="0" err="1" smtClean="0"/>
              <a:t>sadipscing</a:t>
            </a:r>
            <a:r>
              <a:rPr lang="en-US" dirty="0" smtClean="0"/>
              <a:t> </a:t>
            </a:r>
            <a:r>
              <a:rPr lang="en-US" dirty="0" err="1" smtClean="0"/>
              <a:t>elitr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nonumy</a:t>
            </a:r>
            <a:r>
              <a:rPr lang="en-US" dirty="0" smtClean="0"/>
              <a:t> </a:t>
            </a:r>
            <a:r>
              <a:rPr lang="en-US" dirty="0" err="1" smtClean="0"/>
              <a:t>eirmod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invidunt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aliquyam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voluptua</a:t>
            </a:r>
            <a:r>
              <a:rPr lang="en-US" dirty="0" smtClean="0"/>
              <a:t>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5804495"/>
            <a:ext cx="8064698" cy="360809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Source: Lorem Ipsum Dolor Sit</a:t>
            </a:r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221193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(long)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548680"/>
            <a:ext cx="8064896" cy="482453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500" b="0">
                <a:solidFill>
                  <a:srgbClr val="0000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LONG QUOTE SLIDE 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consetetur</a:t>
            </a:r>
            <a:r>
              <a:rPr lang="en-US" dirty="0" smtClean="0"/>
              <a:t> </a:t>
            </a:r>
            <a:r>
              <a:rPr lang="en-US" dirty="0" err="1" smtClean="0"/>
              <a:t>sadipscing</a:t>
            </a:r>
            <a:r>
              <a:rPr lang="en-US" dirty="0" smtClean="0"/>
              <a:t> </a:t>
            </a:r>
            <a:r>
              <a:rPr lang="en-US" dirty="0" err="1" smtClean="0"/>
              <a:t>elitr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nonumy</a:t>
            </a:r>
            <a:r>
              <a:rPr lang="en-US" dirty="0" smtClean="0"/>
              <a:t> </a:t>
            </a:r>
            <a:r>
              <a:rPr lang="en-US" dirty="0" err="1" smtClean="0"/>
              <a:t>eirmod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invidunt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aliquyam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voluptua</a:t>
            </a:r>
            <a:r>
              <a:rPr lang="en-US" dirty="0" smtClean="0"/>
              <a:t>. At </a:t>
            </a:r>
            <a:r>
              <a:rPr lang="en-US" dirty="0" err="1" smtClean="0"/>
              <a:t>vero</a:t>
            </a:r>
            <a:r>
              <a:rPr lang="en-US" dirty="0" smtClean="0"/>
              <a:t> </a:t>
            </a:r>
            <a:r>
              <a:rPr lang="en-US" dirty="0" err="1" smtClean="0"/>
              <a:t>eos</a:t>
            </a:r>
            <a:r>
              <a:rPr lang="en-US" dirty="0" smtClean="0"/>
              <a:t> et </a:t>
            </a:r>
            <a:r>
              <a:rPr lang="en-US" dirty="0" err="1" smtClean="0"/>
              <a:t>accusam</a:t>
            </a:r>
            <a:r>
              <a:rPr lang="en-US" dirty="0" smtClean="0"/>
              <a:t> et </a:t>
            </a:r>
            <a:r>
              <a:rPr lang="en-US" dirty="0" err="1" smtClean="0"/>
              <a:t>justo</a:t>
            </a:r>
            <a:r>
              <a:rPr lang="en-US" dirty="0" smtClean="0"/>
              <a:t> duo </a:t>
            </a:r>
            <a:r>
              <a:rPr lang="en-US" dirty="0" err="1" smtClean="0"/>
              <a:t>dolores</a:t>
            </a:r>
            <a:r>
              <a:rPr lang="en-US" dirty="0" smtClean="0"/>
              <a:t> et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rebum</a:t>
            </a:r>
            <a:r>
              <a:rPr lang="en-US" dirty="0" smtClean="0"/>
              <a:t>. Stet </a:t>
            </a:r>
            <a:r>
              <a:rPr lang="en-US" dirty="0" err="1" smtClean="0"/>
              <a:t>clita</a:t>
            </a:r>
            <a:r>
              <a:rPr lang="en-US" dirty="0" smtClean="0"/>
              <a:t> </a:t>
            </a:r>
            <a:r>
              <a:rPr lang="en-US" dirty="0" err="1" smtClean="0"/>
              <a:t>kasd</a:t>
            </a:r>
            <a:r>
              <a:rPr lang="en-US" dirty="0" smtClean="0"/>
              <a:t> </a:t>
            </a:r>
            <a:r>
              <a:rPr lang="en-US" dirty="0" err="1" smtClean="0"/>
              <a:t>gubergren</a:t>
            </a:r>
            <a:r>
              <a:rPr lang="en-US" dirty="0" smtClean="0"/>
              <a:t>, no sea </a:t>
            </a:r>
            <a:r>
              <a:rPr lang="en-US" dirty="0" err="1" smtClean="0"/>
              <a:t>takimata</a:t>
            </a:r>
            <a:r>
              <a:rPr lang="en-US" dirty="0" smtClean="0"/>
              <a:t> </a:t>
            </a:r>
            <a:r>
              <a:rPr lang="en-US" dirty="0" err="1" smtClean="0"/>
              <a:t>sanctus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Lorem ipsum dolor sit </a:t>
            </a:r>
            <a:r>
              <a:rPr lang="en-US" dirty="0" err="1" smtClean="0"/>
              <a:t>amet</a:t>
            </a:r>
            <a:r>
              <a:rPr lang="en-US" dirty="0" smtClean="0"/>
              <a:t>. 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consetetur</a:t>
            </a:r>
            <a:r>
              <a:rPr lang="en-US" dirty="0" smtClean="0"/>
              <a:t> </a:t>
            </a:r>
            <a:r>
              <a:rPr lang="en-US" dirty="0" err="1" smtClean="0"/>
              <a:t>sadipscing</a:t>
            </a:r>
            <a:r>
              <a:rPr lang="en-US" dirty="0" smtClean="0"/>
              <a:t> </a:t>
            </a:r>
            <a:r>
              <a:rPr lang="en-US" dirty="0" err="1" smtClean="0"/>
              <a:t>elitr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nonumy</a:t>
            </a:r>
            <a:r>
              <a:rPr lang="en-US" dirty="0" smtClean="0"/>
              <a:t> </a:t>
            </a:r>
            <a:r>
              <a:rPr lang="en-US" dirty="0" err="1" smtClean="0"/>
              <a:t>eirmod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invidunt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aliquyam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voluptua</a:t>
            </a:r>
            <a:r>
              <a:rPr lang="en-US" dirty="0" smtClean="0"/>
              <a:t>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5804495"/>
            <a:ext cx="8064698" cy="360809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rgbClr val="0000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Source: Lorem Ipsum Dolor Sit</a:t>
            </a:r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319996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2002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(short)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916832"/>
            <a:ext cx="8064896" cy="172819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5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SHORT QUOTE SLIDE 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consetetur</a:t>
            </a:r>
            <a:r>
              <a:rPr lang="en-US" dirty="0" smtClean="0"/>
              <a:t> </a:t>
            </a:r>
            <a:r>
              <a:rPr lang="en-US" dirty="0" err="1" smtClean="0"/>
              <a:t>sadipscing</a:t>
            </a:r>
            <a:r>
              <a:rPr lang="en-US" dirty="0" smtClean="0"/>
              <a:t> </a:t>
            </a:r>
            <a:r>
              <a:rPr lang="en-US" dirty="0" err="1" smtClean="0"/>
              <a:t>elitr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nonumy</a:t>
            </a:r>
            <a:r>
              <a:rPr lang="en-US" dirty="0" smtClean="0"/>
              <a:t> </a:t>
            </a:r>
            <a:r>
              <a:rPr lang="en-US" dirty="0" err="1" smtClean="0"/>
              <a:t>eirmod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invidunt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aliquyam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voluptua</a:t>
            </a:r>
            <a:r>
              <a:rPr lang="en-US" dirty="0" smtClean="0"/>
              <a:t>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5804495"/>
            <a:ext cx="8064698" cy="360809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Source: Lorem Ipsum Dolor Sit</a:t>
            </a:r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379211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2124820" y="1700832"/>
            <a:ext cx="4895452" cy="2520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n-ZA" dirty="0" smtClean="0"/>
              <a:t>Insert icon(s)</a:t>
            </a:r>
            <a:endParaRPr lang="en-ZA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0074" y="333375"/>
            <a:ext cx="8064374" cy="863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4000">
                <a:solidFill>
                  <a:srgbClr val="000000"/>
                </a:solidFill>
              </a:defRPr>
            </a:lvl1pPr>
          </a:lstStyle>
          <a:p>
            <a:pPr lvl="0"/>
            <a:r>
              <a:rPr lang="en-ZA" dirty="0" smtClean="0"/>
              <a:t>SHORT HEADING GOES HERE </a:t>
            </a:r>
            <a:endParaRPr lang="en-ZA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539551" y="4941168"/>
            <a:ext cx="8064898" cy="936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000000"/>
                </a:solidFill>
              </a:defRPr>
            </a:lvl1pPr>
          </a:lstStyle>
          <a:p>
            <a:pPr lvl="0"/>
            <a:r>
              <a:rPr lang="en-ZA" dirty="0" smtClean="0"/>
              <a:t>Short description with a xx% goes here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1676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1332732" y="764704"/>
            <a:ext cx="6479628" cy="25922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n-ZA" dirty="0" smtClean="0"/>
              <a:t>Insert icon(s)</a:t>
            </a:r>
            <a:endParaRPr lang="en-ZA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539551" y="3861048"/>
            <a:ext cx="8064898" cy="216024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000000"/>
                </a:solidFill>
              </a:defRPr>
            </a:lvl1pPr>
          </a:lstStyle>
          <a:p>
            <a:pPr lvl="0"/>
            <a:r>
              <a:rPr lang="en-ZA" dirty="0" smtClean="0"/>
              <a:t>Short description with a xx% goes here. Lorem ipsum </a:t>
            </a:r>
            <a:r>
              <a:rPr lang="en-ZA" dirty="0" err="1" smtClean="0"/>
              <a:t>dolor</a:t>
            </a:r>
            <a:r>
              <a:rPr lang="en-ZA" dirty="0" smtClean="0"/>
              <a:t> sit </a:t>
            </a:r>
            <a:r>
              <a:rPr lang="en-ZA" dirty="0" err="1" smtClean="0"/>
              <a:t>amet</a:t>
            </a:r>
            <a:r>
              <a:rPr lang="en-ZA" dirty="0" smtClean="0"/>
              <a:t>, </a:t>
            </a:r>
            <a:r>
              <a:rPr lang="en-ZA" dirty="0" err="1" smtClean="0"/>
              <a:t>consetetur</a:t>
            </a:r>
            <a:r>
              <a:rPr lang="en-ZA" dirty="0" smtClean="0"/>
              <a:t> </a:t>
            </a:r>
            <a:r>
              <a:rPr lang="en-ZA" dirty="0" err="1" smtClean="0"/>
              <a:t>sadipscing</a:t>
            </a:r>
            <a:r>
              <a:rPr lang="en-ZA" dirty="0" smtClean="0"/>
              <a:t> </a:t>
            </a:r>
            <a:r>
              <a:rPr lang="en-ZA" dirty="0" err="1" smtClean="0"/>
              <a:t>elitr</a:t>
            </a:r>
            <a:r>
              <a:rPr lang="en-ZA" dirty="0" smtClean="0"/>
              <a:t>, </a:t>
            </a:r>
            <a:r>
              <a:rPr lang="en-ZA" dirty="0" err="1" smtClean="0"/>
              <a:t>sed</a:t>
            </a:r>
            <a:r>
              <a:rPr lang="en-ZA" dirty="0" smtClean="0"/>
              <a:t> </a:t>
            </a:r>
            <a:r>
              <a:rPr lang="en-ZA" dirty="0" err="1" smtClean="0"/>
              <a:t>diam</a:t>
            </a:r>
            <a:r>
              <a:rPr lang="en-ZA" dirty="0" smtClean="0"/>
              <a:t> </a:t>
            </a:r>
            <a:r>
              <a:rPr lang="en-ZA" dirty="0" err="1" smtClean="0"/>
              <a:t>nonumy</a:t>
            </a:r>
            <a:r>
              <a:rPr lang="en-ZA" dirty="0" smtClean="0"/>
              <a:t> </a:t>
            </a:r>
            <a:r>
              <a:rPr lang="en-ZA" dirty="0" err="1" smtClean="0"/>
              <a:t>eirmod</a:t>
            </a:r>
            <a:r>
              <a:rPr lang="en-ZA" dirty="0" smtClean="0"/>
              <a:t> </a:t>
            </a:r>
            <a:r>
              <a:rPr lang="en-ZA" dirty="0" err="1" smtClean="0"/>
              <a:t>tempor</a:t>
            </a:r>
            <a:r>
              <a:rPr lang="en-ZA" dirty="0" smtClean="0"/>
              <a:t> </a:t>
            </a:r>
            <a:r>
              <a:rPr lang="en-ZA" dirty="0" err="1" smtClean="0"/>
              <a:t>invidunt</a:t>
            </a:r>
            <a:r>
              <a:rPr lang="en-ZA" dirty="0" smtClean="0"/>
              <a:t> </a:t>
            </a:r>
            <a:r>
              <a:rPr lang="en-ZA" dirty="0" err="1" smtClean="0"/>
              <a:t>ut</a:t>
            </a:r>
            <a:r>
              <a:rPr lang="en-ZA" dirty="0" smtClean="0"/>
              <a:t> </a:t>
            </a:r>
            <a:r>
              <a:rPr lang="en-ZA" dirty="0" err="1" smtClean="0"/>
              <a:t>labore</a:t>
            </a:r>
            <a:r>
              <a:rPr lang="en-ZA" dirty="0" smtClean="0"/>
              <a:t> et </a:t>
            </a:r>
            <a:r>
              <a:rPr lang="en-ZA" dirty="0" err="1" smtClean="0"/>
              <a:t>dolore</a:t>
            </a:r>
            <a:r>
              <a:rPr lang="en-ZA" dirty="0" smtClean="0"/>
              <a:t> magna </a:t>
            </a:r>
            <a:r>
              <a:rPr lang="en-ZA" dirty="0" err="1" smtClean="0"/>
              <a:t>aliquyam</a:t>
            </a:r>
            <a:r>
              <a:rPr lang="en-ZA" dirty="0" smtClean="0"/>
              <a:t> </a:t>
            </a:r>
            <a:r>
              <a:rPr lang="en-ZA" dirty="0" err="1" smtClean="0"/>
              <a:t>erat</a:t>
            </a:r>
            <a:r>
              <a:rPr lang="en-ZA" dirty="0" smtClean="0"/>
              <a:t>, </a:t>
            </a:r>
            <a:r>
              <a:rPr lang="en-ZA" dirty="0" err="1" smtClean="0"/>
              <a:t>sed</a:t>
            </a:r>
            <a:r>
              <a:rPr lang="en-ZA" dirty="0" smtClean="0"/>
              <a:t> </a:t>
            </a:r>
            <a:r>
              <a:rPr lang="en-ZA" dirty="0" err="1" smtClean="0"/>
              <a:t>diam</a:t>
            </a:r>
            <a:r>
              <a:rPr lang="en-ZA" dirty="0" smtClean="0"/>
              <a:t> </a:t>
            </a:r>
            <a:r>
              <a:rPr lang="en-ZA" dirty="0" err="1" smtClean="0"/>
              <a:t>voluptua</a:t>
            </a:r>
            <a:r>
              <a:rPr lang="en-ZA" dirty="0" smtClean="0"/>
              <a:t>. At </a:t>
            </a:r>
            <a:r>
              <a:rPr lang="en-ZA" dirty="0" err="1" smtClean="0"/>
              <a:t>vero</a:t>
            </a:r>
            <a:r>
              <a:rPr lang="en-ZA" dirty="0" smtClean="0"/>
              <a:t> </a:t>
            </a:r>
            <a:r>
              <a:rPr lang="en-ZA" dirty="0" err="1" smtClean="0"/>
              <a:t>eos</a:t>
            </a:r>
            <a:r>
              <a:rPr lang="en-ZA" dirty="0" smtClean="0"/>
              <a:t> et </a:t>
            </a:r>
            <a:r>
              <a:rPr lang="en-ZA" dirty="0" err="1" smtClean="0"/>
              <a:t>accusam</a:t>
            </a:r>
            <a:r>
              <a:rPr lang="en-ZA" dirty="0" smtClean="0"/>
              <a:t> et </a:t>
            </a:r>
            <a:r>
              <a:rPr lang="en-ZA" dirty="0" err="1" smtClean="0"/>
              <a:t>justo</a:t>
            </a:r>
            <a:r>
              <a:rPr lang="en-ZA" dirty="0" smtClean="0"/>
              <a:t> duo </a:t>
            </a:r>
            <a:r>
              <a:rPr lang="en-ZA" dirty="0" err="1" smtClean="0"/>
              <a:t>dolores</a:t>
            </a:r>
            <a:r>
              <a:rPr lang="en-ZA" dirty="0" smtClean="0"/>
              <a:t> et </a:t>
            </a:r>
            <a:r>
              <a:rPr lang="en-ZA" dirty="0" err="1" smtClean="0"/>
              <a:t>ea</a:t>
            </a:r>
            <a:r>
              <a:rPr lang="en-ZA" dirty="0" smtClean="0"/>
              <a:t> </a:t>
            </a:r>
            <a:r>
              <a:rPr lang="en-ZA" dirty="0" err="1" smtClean="0"/>
              <a:t>rebum</a:t>
            </a:r>
            <a:r>
              <a:rPr lang="en-ZA" dirty="0" smtClean="0"/>
              <a:t>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8131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39553" y="1124744"/>
            <a:ext cx="8064896" cy="482453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endParaRPr lang="en-ZA" dirty="0" smtClean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0074" y="332656"/>
            <a:ext cx="8064374" cy="64735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>
                <a:solidFill>
                  <a:srgbClr val="000000"/>
                </a:solidFill>
              </a:defRPr>
            </a:lvl1pPr>
          </a:lstStyle>
          <a:p>
            <a:pPr lvl="0"/>
            <a:r>
              <a:rPr lang="en-ZA" dirty="0" smtClean="0"/>
              <a:t>SHORT HEADING GOES HERE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8709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0074" y="333375"/>
            <a:ext cx="8064374" cy="863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ZA" dirty="0" smtClean="0"/>
              <a:t>GIVE A HEADING TO THIS GRAPH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74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0074" y="333375"/>
            <a:ext cx="8064374" cy="863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ZA" dirty="0" smtClean="0"/>
              <a:t>GIVE A HEADING TO THIS GRAPH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1949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0074" y="333375"/>
            <a:ext cx="8064374" cy="863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ZA" dirty="0" smtClean="0"/>
              <a:t>GIVE A HEADING TO THIS GRAPH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2795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0074" y="333375"/>
            <a:ext cx="8064374" cy="863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ZA" dirty="0" smtClean="0"/>
              <a:t>GIVE A HEADING TO THIS GRAPH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7772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0074" y="333375"/>
            <a:ext cx="8064374" cy="863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ZA" dirty="0" smtClean="0"/>
              <a:t>GIVE A HEADING TO THIS TABLE</a:t>
            </a:r>
            <a:endParaRPr lang="en-ZA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539552" y="1556792"/>
            <a:ext cx="8064896" cy="388843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n-ZA" dirty="0" smtClean="0"/>
              <a:t>Insert table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521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980234" y="2421384"/>
            <a:ext cx="5184054" cy="863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ZA" dirty="0" smtClean="0"/>
              <a:t>THANK YOU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2579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 bwMode="auto">
          <a:xfrm>
            <a:off x="252921" y="492974"/>
            <a:ext cx="8889491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Z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980234" y="2421384"/>
            <a:ext cx="5184054" cy="863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 b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ZA" dirty="0" smtClean="0"/>
              <a:t>THANK YOU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56340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EE66811-7BA7-6845-A34C-EB2EA277F0FC}" type="datetimeFigureOut">
              <a:rPr lang="en-US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5/5/2019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B9737FC-D14B-5A4B-AE3D-50575B6B1E8B}" type="slidenum">
              <a:rPr lang="en-US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604250" y="6092825"/>
            <a:ext cx="914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0ED6FDC3-281D-504F-8B84-8C7EE676A9F1}" type="datetimeFigureOut">
              <a:rPr lang="en-US" smtClean="0">
                <a:solidFill>
                  <a:prstClr val="black"/>
                </a:solidFill>
              </a:rPr>
              <a:pPr/>
              <a:t>5/5/2019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C3184C9D-0D1D-A54A-BBD8-3CCC25FE1D3F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256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 bwMode="auto">
          <a:xfrm>
            <a:off x="252922" y="492974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ZA" dirty="0" smtClean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 bwMode="auto">
          <a:xfrm>
            <a:off x="457200" y="1341439"/>
            <a:ext cx="82296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lang="en-US" sz="2200" b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defRPr>
            </a:lvl1pPr>
            <a:lvl2pPr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lang="en-US" sz="2000" b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defRPr>
            </a:lvl2pPr>
            <a:lvl3pPr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lang="en-US" sz="2000" b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defRPr>
            </a:lvl3pPr>
            <a:lvl4pPr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lang="en-US" sz="2000" b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defRPr>
            </a:lvl4pPr>
            <a:lvl5pPr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lang="en-ZA" sz="2000" b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 smtClean="0"/>
          </a:p>
        </p:txBody>
      </p:sp>
      <p:pic>
        <p:nvPicPr>
          <p:cNvPr id="6" name="Picture 1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475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5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0313" y="6247150"/>
            <a:ext cx="1600200" cy="48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7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8" y="6475751"/>
            <a:ext cx="3487737" cy="11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0"/>
            <a:ext cx="9142413" cy="6100763"/>
          </a:xfrm>
          <a:prstGeom prst="rect">
            <a:avLst/>
          </a:prstGeom>
          <a:solidFill>
            <a:srgbClr val="ABE9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5" name="Flowchart: Process 4"/>
          <p:cNvSpPr/>
          <p:nvPr userDrawn="1"/>
        </p:nvSpPr>
        <p:spPr bwMode="auto">
          <a:xfrm>
            <a:off x="261257" y="285008"/>
            <a:ext cx="4916385" cy="570015"/>
          </a:xfrm>
          <a:prstGeom prst="flowChartProcess">
            <a:avLst/>
          </a:prstGeom>
          <a:solidFill>
            <a:srgbClr val="00B0F0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EMPLOYMENT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5263073" y="331049"/>
            <a:ext cx="37094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Click to edit Master</a:t>
            </a:r>
            <a:endParaRPr lang="en-Z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 slide (short)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1916832"/>
            <a:ext cx="8064896" cy="172819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500" b="0">
                <a:solidFill>
                  <a:srgbClr val="0000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SHORT QUOTE SLIDE 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consetetur</a:t>
            </a:r>
            <a:r>
              <a:rPr lang="en-US" dirty="0" smtClean="0"/>
              <a:t> </a:t>
            </a:r>
            <a:r>
              <a:rPr lang="en-US" dirty="0" err="1" smtClean="0"/>
              <a:t>sadipscing</a:t>
            </a:r>
            <a:r>
              <a:rPr lang="en-US" dirty="0" smtClean="0"/>
              <a:t> </a:t>
            </a:r>
            <a:r>
              <a:rPr lang="en-US" dirty="0" err="1" smtClean="0"/>
              <a:t>elitr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nonumy</a:t>
            </a:r>
            <a:r>
              <a:rPr lang="en-US" dirty="0" smtClean="0"/>
              <a:t> </a:t>
            </a:r>
            <a:r>
              <a:rPr lang="en-US" dirty="0" err="1" smtClean="0"/>
              <a:t>eirmod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invidunt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aliquyam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voluptua</a:t>
            </a:r>
            <a:r>
              <a:rPr lang="en-US" dirty="0" smtClean="0"/>
              <a:t>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5804495"/>
            <a:ext cx="8064698" cy="360809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solidFill>
                  <a:srgbClr val="0000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Source: Lorem Ipsum Dolor Sit</a:t>
            </a:r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1971043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c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2124820" y="1700832"/>
            <a:ext cx="4895452" cy="2520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 smtClean="0"/>
              <a:t>Insert icon(s)</a:t>
            </a:r>
            <a:endParaRPr lang="en-ZA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0074" y="333375"/>
            <a:ext cx="8064374" cy="863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ZA" dirty="0" smtClean="0"/>
              <a:t>SHORT HEADING GOES HERE </a:t>
            </a:r>
            <a:endParaRPr lang="en-ZA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539553" y="4941168"/>
            <a:ext cx="8064894" cy="9366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en-ZA" dirty="0" smtClean="0"/>
              <a:t>Short description with a xx% goes here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0147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39553" y="1124744"/>
            <a:ext cx="8064896" cy="482453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</a:lstStyle>
          <a:p>
            <a:pPr lvl="0"/>
            <a:endParaRPr lang="en-ZA" dirty="0" smtClean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0074" y="332656"/>
            <a:ext cx="8064374" cy="64735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ZA" dirty="0" smtClean="0"/>
              <a:t>SHORT HEADING GOES HERE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15134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9151"/>
            <a:ext cx="9144000" cy="7188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4" r:id="rId3"/>
    <p:sldLayoutId id="2147483655" r:id="rId4"/>
    <p:sldLayoutId id="2147483661" r:id="rId5"/>
    <p:sldLayoutId id="2147483666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7" r:id="rId21"/>
    <p:sldLayoutId id="2147483679" r:id="rId22"/>
    <p:sldLayoutId id="2147483681" r:id="rId23"/>
    <p:sldLayoutId id="2147483682" r:id="rId24"/>
    <p:sldLayoutId id="2147483684" r:id="rId25"/>
    <p:sldLayoutId id="2147483686" r:id="rId26"/>
    <p:sldLayoutId id="2147483687" r:id="rId27"/>
    <p:sldLayoutId id="2147483689" r:id="rId28"/>
    <p:sldLayoutId id="2147483692" r:id="rId29"/>
    <p:sldLayoutId id="2147483693" r:id="rId30"/>
    <p:sldLayoutId id="2147483694" r:id="rId31"/>
    <p:sldLayoutId id="2147483702" r:id="rId3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Open Sans" pitchFamily="34" charset="0"/>
          <a:cs typeface="Open 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Open Sans" pitchFamily="34" charset="0"/>
          <a:cs typeface="Open 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Open Sans" pitchFamily="34" charset="0"/>
          <a:cs typeface="Open 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Open Sans" pitchFamily="34" charset="0"/>
          <a:cs typeface="Open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Open Sans" pitchFamily="34" charset="0"/>
          <a:cs typeface="Open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Open Sans" pitchFamily="34" charset="0"/>
          <a:cs typeface="Open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Open Sans" pitchFamily="34" charset="0"/>
          <a:cs typeface="Open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Open Sans" pitchFamily="34" charset="0"/>
          <a:cs typeface="Open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b="1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380" y="-8793"/>
            <a:ext cx="9153380" cy="6145824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-351" y="196286"/>
            <a:ext cx="4194279" cy="1456668"/>
            <a:chOff x="-6185" y="212512"/>
            <a:chExt cx="4917283" cy="1140800"/>
          </a:xfrm>
          <a:solidFill>
            <a:srgbClr val="1D161D">
              <a:alpha val="84000"/>
            </a:srgbClr>
          </a:solidFill>
        </p:grpSpPr>
        <p:sp>
          <p:nvSpPr>
            <p:cNvPr id="6" name="Rectangle 5"/>
            <p:cNvSpPr/>
            <p:nvPr/>
          </p:nvSpPr>
          <p:spPr>
            <a:xfrm>
              <a:off x="-6185" y="212512"/>
              <a:ext cx="4569042" cy="11408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9" name="Flowchart: Delay 8"/>
            <p:cNvSpPr/>
            <p:nvPr/>
          </p:nvSpPr>
          <p:spPr>
            <a:xfrm>
              <a:off x="4563123" y="212512"/>
              <a:ext cx="347975" cy="1140800"/>
            </a:xfrm>
            <a:prstGeom prst="flowChartDelay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17" name="Group 16"/>
          <p:cNvGrpSpPr/>
          <p:nvPr/>
        </p:nvGrpSpPr>
        <p:grpSpPr>
          <a:xfrm flipH="1">
            <a:off x="4193928" y="4837065"/>
            <a:ext cx="4947061" cy="1150497"/>
            <a:chOff x="-6185" y="212512"/>
            <a:chExt cx="4917283" cy="1140800"/>
          </a:xfrm>
          <a:solidFill>
            <a:srgbClr val="1D161D">
              <a:alpha val="84000"/>
            </a:srgbClr>
          </a:solidFill>
        </p:grpSpPr>
        <p:sp>
          <p:nvSpPr>
            <p:cNvPr id="18" name="Rectangle 17"/>
            <p:cNvSpPr/>
            <p:nvPr/>
          </p:nvSpPr>
          <p:spPr>
            <a:xfrm>
              <a:off x="-6185" y="212512"/>
              <a:ext cx="4569042" cy="11408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9" name="Flowchart: Delay 18"/>
            <p:cNvSpPr/>
            <p:nvPr/>
          </p:nvSpPr>
          <p:spPr>
            <a:xfrm>
              <a:off x="4563123" y="212512"/>
              <a:ext cx="347975" cy="1140800"/>
            </a:xfrm>
            <a:prstGeom prst="flowChartDelay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20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4185138" y="4925628"/>
            <a:ext cx="4853354" cy="824541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ZA" sz="1800" b="0" dirty="0">
                <a:solidFill>
                  <a:schemeClr val="bg1"/>
                </a:solidFill>
                <a:latin typeface="Century Gothic" panose="020B0502020202020204" pitchFamily="34" charset="0"/>
              </a:rPr>
              <a:t>Patrick Kelly and </a:t>
            </a:r>
            <a:r>
              <a:rPr lang="en-ZA" sz="1800" b="0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Matlhatsi</a:t>
            </a:r>
            <a:r>
              <a:rPr lang="en-ZA" sz="1800" b="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ZA" sz="1800" b="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Mogalanyane</a:t>
            </a:r>
            <a:endParaRPr lang="en-ZA" sz="1800" b="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marL="0" indent="0" algn="r">
              <a:spcAft>
                <a:spcPts val="600"/>
              </a:spcAft>
              <a:buNone/>
            </a:pPr>
            <a:r>
              <a:rPr lang="en-ZA" sz="1600" b="0" dirty="0">
                <a:solidFill>
                  <a:schemeClr val="bg1"/>
                </a:solidFill>
                <a:latin typeface="Century Gothic" panose="020B0502020202020204" pitchFamily="34" charset="0"/>
              </a:rPr>
              <a:t>Statistics South </a:t>
            </a:r>
            <a:r>
              <a:rPr lang="en-ZA" sz="1600" b="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Africa</a:t>
            </a:r>
          </a:p>
          <a:p>
            <a:pPr marL="0" indent="0" algn="r">
              <a:buNone/>
            </a:pPr>
            <a:r>
              <a:rPr lang="en-ZA" sz="1400" b="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8 May 2019</a:t>
            </a:r>
            <a:endParaRPr lang="en-ZA" sz="1400" b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115663" y="254635"/>
            <a:ext cx="4192568" cy="83281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ZA" sz="3200" b="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Missing in action</a:t>
            </a:r>
          </a:p>
          <a:p>
            <a:pPr marL="0" indent="0">
              <a:buNone/>
            </a:pPr>
            <a:r>
              <a:rPr lang="en-ZA" b="0" dirty="0">
                <a:solidFill>
                  <a:schemeClr val="bg1"/>
                </a:solidFill>
                <a:latin typeface="Century Gothic" panose="020B0502020202020204" pitchFamily="34" charset="0"/>
              </a:rPr>
              <a:t>testing alternative imputation methods in price statistics </a:t>
            </a:r>
            <a:endParaRPr lang="en-ZA" sz="1600" b="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80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Freeform 164"/>
          <p:cNvSpPr>
            <a:spLocks noChangeAspect="1"/>
          </p:cNvSpPr>
          <p:nvPr/>
        </p:nvSpPr>
        <p:spPr>
          <a:xfrm>
            <a:off x="0" y="-2717"/>
            <a:ext cx="3319272" cy="3573833"/>
          </a:xfrm>
          <a:custGeom>
            <a:avLst/>
            <a:gdLst>
              <a:gd name="connsiteX0" fmla="*/ 0 w 5667608"/>
              <a:gd name="connsiteY0" fmla="*/ 0 h 6104950"/>
              <a:gd name="connsiteX1" fmla="*/ 5645197 w 5667608"/>
              <a:gd name="connsiteY1" fmla="*/ 0 h 6104950"/>
              <a:gd name="connsiteX2" fmla="*/ 5660300 w 5667608"/>
              <a:gd name="connsiteY2" fmla="*/ 198639 h 6104950"/>
              <a:gd name="connsiteX3" fmla="*/ 5667608 w 5667608"/>
              <a:gd name="connsiteY3" fmla="*/ 487702 h 6104950"/>
              <a:gd name="connsiteX4" fmla="*/ 50984 w 5667608"/>
              <a:gd name="connsiteY4" fmla="*/ 6104950 h 6104950"/>
              <a:gd name="connsiteX5" fmla="*/ 0 w 5667608"/>
              <a:gd name="connsiteY5" fmla="*/ 6103661 h 61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67608" h="6104950">
                <a:moveTo>
                  <a:pt x="0" y="0"/>
                </a:moveTo>
                <a:lnTo>
                  <a:pt x="5645197" y="0"/>
                </a:lnTo>
                <a:lnTo>
                  <a:pt x="5660300" y="198639"/>
                </a:lnTo>
                <a:cubicBezTo>
                  <a:pt x="5665152" y="294381"/>
                  <a:pt x="5667608" y="390755"/>
                  <a:pt x="5667608" y="487702"/>
                </a:cubicBezTo>
                <a:cubicBezTo>
                  <a:pt x="5667608" y="3590022"/>
                  <a:pt x="3152960" y="6104950"/>
                  <a:pt x="50984" y="6104950"/>
                </a:cubicBezTo>
                <a:lnTo>
                  <a:pt x="0" y="6103661"/>
                </a:lnTo>
                <a:close/>
              </a:path>
            </a:pathLst>
          </a:custGeom>
          <a:solidFill>
            <a:srgbClr val="351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4" name="Text Placeholder 1"/>
          <p:cNvSpPr txBox="1">
            <a:spLocks/>
          </p:cNvSpPr>
          <p:nvPr/>
        </p:nvSpPr>
        <p:spPr>
          <a:xfrm>
            <a:off x="38954" y="1084051"/>
            <a:ext cx="3378916" cy="69618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b="1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3200" b="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Methodology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359" y="-2717"/>
            <a:ext cx="9216833" cy="6144555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141591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359" y="-12690"/>
            <a:ext cx="9216833" cy="6144555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5" name="Rectangle 4"/>
          <p:cNvSpPr/>
          <p:nvPr/>
        </p:nvSpPr>
        <p:spPr bwMode="auto">
          <a:xfrm>
            <a:off x="-166760" y="0"/>
            <a:ext cx="9144000" cy="6134582"/>
          </a:xfrm>
          <a:prstGeom prst="rect">
            <a:avLst/>
          </a:prstGeom>
          <a:solidFill>
            <a:schemeClr val="bg1">
              <a:alpha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ZA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Methodology</a:t>
            </a:r>
            <a:endParaRPr lang="en-ZA" sz="2400" dirty="0">
              <a:solidFill>
                <a:prstClr val="whit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9605" y="1068380"/>
            <a:ext cx="8251270" cy="18145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2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25 month dataset for 7 </a:t>
            </a:r>
            <a:r>
              <a:rPr lang="en-ZA" sz="2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products </a:t>
            </a:r>
            <a:r>
              <a:rPr lang="en-ZA" sz="2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using South African CPI 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2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Imputed all missing prices to get complete matrix of data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2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Randomly deleted 10% of prices in each product group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511887"/>
              </p:ext>
            </p:extLst>
          </p:nvPr>
        </p:nvGraphicFramePr>
        <p:xfrm>
          <a:off x="502533" y="3720845"/>
          <a:ext cx="8028342" cy="2338452"/>
        </p:xfrm>
        <a:graphic>
          <a:graphicData uri="http://schemas.openxmlformats.org/drawingml/2006/table">
            <a:tbl>
              <a:tblPr firstRow="1" firstCol="1" bandRow="1">
                <a:tableStyleId>{08FB837D-C827-4EFA-A057-4D05807E0F7C}</a:tableStyleId>
              </a:tblPr>
              <a:tblGrid>
                <a:gridCol w="2391103"/>
                <a:gridCol w="1973531"/>
                <a:gridCol w="2113716"/>
                <a:gridCol w="1549992"/>
              </a:tblGrid>
              <a:tr h="4281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COICOP group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9525" cap="flat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254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Product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254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Pricing behaviour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254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Number of observations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25400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2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b="0" dirty="0">
                          <a:effectLst/>
                          <a:latin typeface="Century Gothic" panose="020B0502020202020204" pitchFamily="34" charset="0"/>
                        </a:rPr>
                        <a:t>Bread and cereals</a:t>
                      </a:r>
                      <a:endParaRPr lang="en-ZA" sz="16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25400" cap="flat" cmpd="sng" algn="ctr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Bread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25400" cap="flat" cmpd="sng" algn="ctr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>
                          <a:effectLst/>
                          <a:latin typeface="Century Gothic" panose="020B0502020202020204" pitchFamily="34" charset="0"/>
                        </a:rPr>
                        <a:t>Stable</a:t>
                      </a:r>
                      <a:endParaRPr lang="en-ZA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25400" cap="flat" cmpd="sng" algn="ctr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>
                          <a:effectLst/>
                          <a:latin typeface="Century Gothic" panose="020B0502020202020204" pitchFamily="34" charset="0"/>
                        </a:rPr>
                        <a:t>758</a:t>
                      </a:r>
                      <a:endParaRPr lang="en-ZA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25400" cap="flat" cmpd="sng" algn="ctr">
                      <a:noFill/>
                      <a:prstDash val="solid"/>
                    </a:lnT>
                  </a:tcPr>
                </a:tc>
              </a:tr>
              <a:tr h="262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b="0" dirty="0">
                          <a:effectLst/>
                          <a:latin typeface="Century Gothic" panose="020B0502020202020204" pitchFamily="34" charset="0"/>
                        </a:rPr>
                        <a:t>Fruit</a:t>
                      </a:r>
                      <a:endParaRPr lang="en-ZA" sz="16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Peaches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>
                          <a:effectLst/>
                          <a:latin typeface="Century Gothic" panose="020B0502020202020204" pitchFamily="34" charset="0"/>
                        </a:rPr>
                        <a:t>Strong seasonal</a:t>
                      </a:r>
                      <a:endParaRPr lang="en-ZA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  <a:endParaRPr lang="en-ZA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b="0" dirty="0">
                          <a:effectLst/>
                          <a:latin typeface="Century Gothic" panose="020B0502020202020204" pitchFamily="34" charset="0"/>
                        </a:rPr>
                        <a:t>Vegetables</a:t>
                      </a:r>
                      <a:endParaRPr lang="en-ZA" sz="16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Broccoli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Weak seasonal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57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b="0">
                          <a:effectLst/>
                          <a:latin typeface="Century Gothic" panose="020B0502020202020204" pitchFamily="34" charset="0"/>
                        </a:rPr>
                        <a:t>Milk, cheese and eggs</a:t>
                      </a:r>
                      <a:endParaRPr lang="en-ZA" sz="1600" b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Eggs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Stable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414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b="0">
                          <a:effectLst/>
                          <a:latin typeface="Century Gothic" panose="020B0502020202020204" pitchFamily="34" charset="0"/>
                        </a:rPr>
                        <a:t>Clothing</a:t>
                      </a:r>
                      <a:endParaRPr lang="en-ZA" sz="1600" b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>
                          <a:effectLst/>
                          <a:latin typeface="Century Gothic" panose="020B0502020202020204" pitchFamily="34" charset="0"/>
                        </a:rPr>
                        <a:t>Men’s shorts</a:t>
                      </a:r>
                      <a:endParaRPr lang="en-ZA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Strong seasonal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197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b="0">
                          <a:effectLst/>
                          <a:latin typeface="Century Gothic" panose="020B0502020202020204" pitchFamily="34" charset="0"/>
                        </a:rPr>
                        <a:t>Clothing</a:t>
                      </a:r>
                      <a:endParaRPr lang="en-ZA" sz="1600" b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>
                          <a:effectLst/>
                          <a:latin typeface="Century Gothic" panose="020B0502020202020204" pitchFamily="34" charset="0"/>
                        </a:rPr>
                        <a:t>Men’s jeans</a:t>
                      </a:r>
                      <a:endParaRPr lang="en-ZA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Stable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2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b="0" dirty="0">
                          <a:effectLst/>
                          <a:latin typeface="Century Gothic" panose="020B0502020202020204" pitchFamily="34" charset="0"/>
                        </a:rPr>
                        <a:t>Furniture</a:t>
                      </a:r>
                      <a:endParaRPr lang="en-ZA" sz="16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Bedroom suites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Sticky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600" dirty="0">
                          <a:effectLst/>
                          <a:latin typeface="Century Gothic" panose="020B0502020202020204" pitchFamily="34" charset="0"/>
                        </a:rPr>
                        <a:t>135</a:t>
                      </a:r>
                      <a:endParaRPr lang="en-ZA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Content Placeholder 2"/>
          <p:cNvSpPr txBox="1">
            <a:spLocks/>
          </p:cNvSpPr>
          <p:nvPr/>
        </p:nvSpPr>
        <p:spPr>
          <a:xfrm>
            <a:off x="432007" y="3190081"/>
            <a:ext cx="2855204" cy="45840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</a:pPr>
            <a:r>
              <a:rPr lang="en-ZA" sz="2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Description of data</a:t>
            </a:r>
            <a:endParaRPr lang="en-ZA" sz="2200" b="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cs typeface="MoolBoran" panose="020B01000101010101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70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359" y="-12690"/>
            <a:ext cx="9216833" cy="6144555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5" name="Rectangle 4"/>
          <p:cNvSpPr/>
          <p:nvPr/>
        </p:nvSpPr>
        <p:spPr bwMode="auto">
          <a:xfrm>
            <a:off x="0" y="-2717"/>
            <a:ext cx="9144000" cy="6134582"/>
          </a:xfrm>
          <a:prstGeom prst="rect">
            <a:avLst/>
          </a:prstGeom>
          <a:solidFill>
            <a:schemeClr val="bg1">
              <a:alpha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ZA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Methodology</a:t>
            </a:r>
            <a:endParaRPr lang="en-ZA" sz="2400" dirty="0">
              <a:solidFill>
                <a:prstClr val="whit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5119" y="1013147"/>
            <a:ext cx="8332551" cy="429651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700"/>
              </a:spcBef>
            </a:pPr>
            <a:r>
              <a:rPr lang="en-ZA" sz="2200" b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Imputed missing prices using 4 </a:t>
            </a:r>
            <a:r>
              <a:rPr lang="en-ZA" sz="2200" b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methods</a:t>
            </a:r>
          </a:p>
          <a:p>
            <a:pPr algn="just">
              <a:spcBef>
                <a:spcPts val="700"/>
              </a:spcBef>
            </a:pPr>
            <a:endParaRPr lang="en-ZA" b="0" dirty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 pitchFamily="34" charset="0"/>
              <a:cs typeface="MoolBoran" panose="020B0100010101010101" pitchFamily="34" charset="0"/>
            </a:endParaRPr>
          </a:p>
          <a:p>
            <a:pPr marL="342900" indent="-342900" algn="just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ZA" b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Overall mean  - all available price relatives  for product</a:t>
            </a:r>
          </a:p>
          <a:p>
            <a:pPr marL="342900" indent="-342900" algn="just">
              <a:spcBef>
                <a:spcPts val="700"/>
              </a:spcBef>
              <a:buFont typeface="Arial" panose="020B0604020202020204" pitchFamily="34" charset="0"/>
              <a:buChar char="•"/>
            </a:pPr>
            <a:endParaRPr lang="en-ZA" b="0" dirty="0" smtClean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 pitchFamily="34" charset="0"/>
              <a:cs typeface="MoolBoran" panose="020B0100010101010101" pitchFamily="34" charset="0"/>
            </a:endParaRPr>
          </a:p>
          <a:p>
            <a:pPr marL="342900" indent="-342900" algn="just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ZA" b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Targeted </a:t>
            </a:r>
            <a:r>
              <a:rPr lang="en-ZA" b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mean  - price relatives of a subset of varieties for that product (specific geographic area)</a:t>
            </a:r>
          </a:p>
          <a:p>
            <a:pPr marL="342900" indent="-342900" algn="just">
              <a:spcBef>
                <a:spcPts val="700"/>
              </a:spcBef>
              <a:buFont typeface="Arial" panose="020B0604020202020204" pitchFamily="34" charset="0"/>
              <a:buChar char="•"/>
            </a:pPr>
            <a:endParaRPr lang="en-ZA" b="0" dirty="0" smtClean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 pitchFamily="34" charset="0"/>
              <a:cs typeface="MoolBoran" panose="020B0100010101010101" pitchFamily="34" charset="0"/>
            </a:endParaRPr>
          </a:p>
          <a:p>
            <a:pPr marL="342900" indent="-342900" algn="just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ZA" b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Carry </a:t>
            </a:r>
            <a:r>
              <a:rPr lang="en-ZA" b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forward  - use price in t-1 as the price in t.</a:t>
            </a:r>
          </a:p>
          <a:p>
            <a:pPr marL="342900" indent="-342900" algn="just">
              <a:spcBef>
                <a:spcPts val="700"/>
              </a:spcBef>
              <a:buFont typeface="Arial" panose="020B0604020202020204" pitchFamily="34" charset="0"/>
              <a:buChar char="•"/>
            </a:pPr>
            <a:endParaRPr lang="en-ZA" b="0" dirty="0" smtClean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 pitchFamily="34" charset="0"/>
              <a:cs typeface="MoolBoran" panose="020B0100010101010101" pitchFamily="34" charset="0"/>
            </a:endParaRPr>
          </a:p>
          <a:p>
            <a:pPr marL="342900" indent="-342900" algn="just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ZA" b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TPD </a:t>
            </a:r>
            <a:r>
              <a:rPr lang="en-ZA" b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- </a:t>
            </a:r>
            <a:r>
              <a:rPr lang="en-ZA" b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all data from the product group for the current and previous 12 months</a:t>
            </a:r>
            <a:r>
              <a:rPr lang="en-ZA" b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.</a:t>
            </a:r>
            <a:endParaRPr lang="en-ZA" b="0" dirty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 pitchFamily="34" charset="0"/>
              <a:cs typeface="MoolBoran" panose="020B01000101010101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3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359" y="-12690"/>
            <a:ext cx="9216833" cy="6144555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5" name="Rectangle 4"/>
          <p:cNvSpPr/>
          <p:nvPr/>
        </p:nvSpPr>
        <p:spPr bwMode="auto">
          <a:xfrm>
            <a:off x="0" y="-2717"/>
            <a:ext cx="9144000" cy="6134582"/>
          </a:xfrm>
          <a:prstGeom prst="rect">
            <a:avLst/>
          </a:prstGeom>
          <a:solidFill>
            <a:schemeClr val="bg1">
              <a:alpha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ZA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Methodology</a:t>
            </a:r>
            <a:endParaRPr lang="en-ZA" sz="2400" dirty="0">
              <a:solidFill>
                <a:prstClr val="whit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5119" y="952369"/>
            <a:ext cx="8119385" cy="104047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</a:pPr>
            <a:r>
              <a:rPr lang="en-ZA" sz="2200" b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Compare imputed price and index to:</a:t>
            </a:r>
          </a:p>
          <a:p>
            <a:pPr algn="just">
              <a:spcBef>
                <a:spcPts val="600"/>
              </a:spcBef>
            </a:pPr>
            <a:endParaRPr lang="en-ZA" sz="2200" b="0" dirty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 pitchFamily="34" charset="0"/>
              <a:cs typeface="MoolBoran" panose="020B0100010101010101" pitchFamily="34" charset="0"/>
            </a:endParaRP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ZA" b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Original </a:t>
            </a:r>
            <a:r>
              <a:rPr lang="en-ZA" b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data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ZA" b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Data </a:t>
            </a:r>
            <a:r>
              <a:rPr lang="en-ZA" b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with missing </a:t>
            </a:r>
            <a:r>
              <a:rPr lang="en-ZA" b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prices</a:t>
            </a:r>
            <a:endParaRPr lang="en-ZA" b="0" dirty="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 pitchFamily="34" charset="0"/>
              <a:cs typeface="MoolBoran" panose="020B01000101010101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61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145823"/>
          </a:xfrm>
          <a:prstGeom prst="rect">
            <a:avLst/>
          </a:prstGeom>
        </p:spPr>
      </p:pic>
      <p:sp>
        <p:nvSpPr>
          <p:cNvPr id="165" name="Freeform 164"/>
          <p:cNvSpPr>
            <a:spLocks noChangeAspect="1"/>
          </p:cNvSpPr>
          <p:nvPr/>
        </p:nvSpPr>
        <p:spPr>
          <a:xfrm>
            <a:off x="0" y="-2717"/>
            <a:ext cx="3319272" cy="3573833"/>
          </a:xfrm>
          <a:custGeom>
            <a:avLst/>
            <a:gdLst>
              <a:gd name="connsiteX0" fmla="*/ 0 w 5667608"/>
              <a:gd name="connsiteY0" fmla="*/ 0 h 6104950"/>
              <a:gd name="connsiteX1" fmla="*/ 5645197 w 5667608"/>
              <a:gd name="connsiteY1" fmla="*/ 0 h 6104950"/>
              <a:gd name="connsiteX2" fmla="*/ 5660300 w 5667608"/>
              <a:gd name="connsiteY2" fmla="*/ 198639 h 6104950"/>
              <a:gd name="connsiteX3" fmla="*/ 5667608 w 5667608"/>
              <a:gd name="connsiteY3" fmla="*/ 487702 h 6104950"/>
              <a:gd name="connsiteX4" fmla="*/ 50984 w 5667608"/>
              <a:gd name="connsiteY4" fmla="*/ 6104950 h 6104950"/>
              <a:gd name="connsiteX5" fmla="*/ 0 w 5667608"/>
              <a:gd name="connsiteY5" fmla="*/ 6103661 h 61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67608" h="6104950">
                <a:moveTo>
                  <a:pt x="0" y="0"/>
                </a:moveTo>
                <a:lnTo>
                  <a:pt x="5645197" y="0"/>
                </a:lnTo>
                <a:lnTo>
                  <a:pt x="5660300" y="198639"/>
                </a:lnTo>
                <a:cubicBezTo>
                  <a:pt x="5665152" y="294381"/>
                  <a:pt x="5667608" y="390755"/>
                  <a:pt x="5667608" y="487702"/>
                </a:cubicBezTo>
                <a:cubicBezTo>
                  <a:pt x="5667608" y="3590022"/>
                  <a:pt x="3152960" y="6104950"/>
                  <a:pt x="50984" y="6104950"/>
                </a:cubicBezTo>
                <a:lnTo>
                  <a:pt x="0" y="6103661"/>
                </a:lnTo>
                <a:close/>
              </a:path>
            </a:pathLst>
          </a:custGeom>
          <a:solidFill>
            <a:srgbClr val="272727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prstClr val="white"/>
              </a:solidFill>
            </a:endParaRPr>
          </a:p>
        </p:txBody>
      </p:sp>
      <p:sp>
        <p:nvSpPr>
          <p:cNvPr id="174" name="Text Placeholder 1"/>
          <p:cNvSpPr txBox="1">
            <a:spLocks/>
          </p:cNvSpPr>
          <p:nvPr/>
        </p:nvSpPr>
        <p:spPr>
          <a:xfrm>
            <a:off x="478569" y="952166"/>
            <a:ext cx="3378916" cy="69618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b="1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ZA" sz="3200" b="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357289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Results</a:t>
            </a:r>
            <a:endParaRPr lang="en-ZA" sz="2400" dirty="0">
              <a:solidFill>
                <a:prstClr val="whit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603482" y="2837092"/>
            <a:ext cx="5891784" cy="85427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Measure deviation of price and index from the original data set</a:t>
            </a:r>
            <a:endParaRPr lang="en-ZA" sz="2400" b="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84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ZA" sz="20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Price level</a:t>
            </a:r>
            <a:r>
              <a:rPr lang="en-ZA" sz="2000" dirty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: Difference between actual and imputed price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7595014"/>
              </p:ext>
            </p:extLst>
          </p:nvPr>
        </p:nvGraphicFramePr>
        <p:xfrm>
          <a:off x="405911" y="624842"/>
          <a:ext cx="2706566" cy="1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6447486"/>
              </p:ext>
            </p:extLst>
          </p:nvPr>
        </p:nvGraphicFramePr>
        <p:xfrm>
          <a:off x="3112477" y="620799"/>
          <a:ext cx="2706566" cy="1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1331058"/>
              </p:ext>
            </p:extLst>
          </p:nvPr>
        </p:nvGraphicFramePr>
        <p:xfrm>
          <a:off x="5827835" y="620799"/>
          <a:ext cx="2706566" cy="1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1121806"/>
              </p:ext>
            </p:extLst>
          </p:nvPr>
        </p:nvGraphicFramePr>
        <p:xfrm>
          <a:off x="401515" y="2361087"/>
          <a:ext cx="2706566" cy="1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4732494"/>
              </p:ext>
            </p:extLst>
          </p:nvPr>
        </p:nvGraphicFramePr>
        <p:xfrm>
          <a:off x="3121269" y="2361087"/>
          <a:ext cx="2706566" cy="1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6968753"/>
              </p:ext>
            </p:extLst>
          </p:nvPr>
        </p:nvGraphicFramePr>
        <p:xfrm>
          <a:off x="5850089" y="2365368"/>
          <a:ext cx="2706566" cy="1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7988664"/>
              </p:ext>
            </p:extLst>
          </p:nvPr>
        </p:nvGraphicFramePr>
        <p:xfrm>
          <a:off x="401515" y="4058118"/>
          <a:ext cx="2706566" cy="19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" name="Rectangle 1"/>
          <p:cNvSpPr/>
          <p:nvPr/>
        </p:nvSpPr>
        <p:spPr bwMode="auto">
          <a:xfrm>
            <a:off x="3243672" y="4545794"/>
            <a:ext cx="2484559" cy="1055077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ZA">
              <a:solidFill>
                <a:prstClr val="black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972492" y="4545794"/>
            <a:ext cx="2484559" cy="1055077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Z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679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ZA" sz="2000" dirty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Index level: Deviation of index by imputation </a:t>
            </a:r>
            <a:r>
              <a:rPr lang="en-ZA" sz="20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type </a:t>
            </a:r>
            <a:endParaRPr lang="en-ZA" sz="2000" dirty="0">
              <a:solidFill>
                <a:prstClr val="whit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0867778"/>
              </p:ext>
            </p:extLst>
          </p:nvPr>
        </p:nvGraphicFramePr>
        <p:xfrm>
          <a:off x="96715" y="1055077"/>
          <a:ext cx="8475785" cy="4985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7981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ZA" sz="2000" dirty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Index level: Deviation of index by imputation </a:t>
            </a:r>
            <a:r>
              <a:rPr lang="en-ZA" sz="20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type – Do nothing</a:t>
            </a:r>
            <a:endParaRPr lang="en-ZA" sz="2000" dirty="0">
              <a:solidFill>
                <a:prstClr val="whit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0442424"/>
              </p:ext>
            </p:extLst>
          </p:nvPr>
        </p:nvGraphicFramePr>
        <p:xfrm>
          <a:off x="96715" y="1055077"/>
          <a:ext cx="8475785" cy="4985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230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Chart bld="series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ZA" sz="2000" dirty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Index level: Deviation of index by imputation </a:t>
            </a:r>
            <a:r>
              <a:rPr lang="en-ZA" sz="20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type – Carry forward</a:t>
            </a:r>
            <a:endParaRPr lang="en-ZA" sz="2000" dirty="0">
              <a:solidFill>
                <a:prstClr val="whit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1945059"/>
              </p:ext>
            </p:extLst>
          </p:nvPr>
        </p:nvGraphicFramePr>
        <p:xfrm>
          <a:off x="96715" y="1055077"/>
          <a:ext cx="8475785" cy="4985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914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auto">
          <a:xfrm>
            <a:off x="35685" y="-53210"/>
            <a:ext cx="9144000" cy="6134582"/>
          </a:xfrm>
          <a:prstGeom prst="rect">
            <a:avLst/>
          </a:prstGeom>
          <a:solidFill>
            <a:srgbClr val="FAFAFA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ZA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Aim</a:t>
            </a:r>
            <a:endParaRPr lang="en-ZA" sz="2400" dirty="0">
              <a:solidFill>
                <a:prstClr val="whit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 noChangeAspect="1"/>
          </p:cNvSpPr>
          <p:nvPr/>
        </p:nvSpPr>
        <p:spPr bwMode="auto">
          <a:xfrm rot="16200000">
            <a:off x="3175455" y="3341780"/>
            <a:ext cx="2378048" cy="2380906"/>
          </a:xfrm>
          <a:custGeom>
            <a:avLst/>
            <a:gdLst>
              <a:gd name="T0" fmla="*/ 542 w 1406"/>
              <a:gd name="T1" fmla="*/ 1 h 1407"/>
              <a:gd name="T2" fmla="*/ 376 w 1406"/>
              <a:gd name="T3" fmla="*/ 67 h 1407"/>
              <a:gd name="T4" fmla="*/ 467 w 1406"/>
              <a:gd name="T5" fmla="*/ 206 h 1407"/>
              <a:gd name="T6" fmla="*/ 391 w 1406"/>
              <a:gd name="T7" fmla="*/ 288 h 1407"/>
              <a:gd name="T8" fmla="*/ 0 w 1406"/>
              <a:gd name="T9" fmla="*/ 288 h 1407"/>
              <a:gd name="T10" fmla="*/ 1 w 1406"/>
              <a:gd name="T11" fmla="*/ 676 h 1407"/>
              <a:gd name="T12" fmla="*/ 83 w 1406"/>
              <a:gd name="T13" fmla="*/ 752 h 1407"/>
              <a:gd name="T14" fmla="*/ 174 w 1406"/>
              <a:gd name="T15" fmla="*/ 648 h 1407"/>
              <a:gd name="T16" fmla="*/ 222 w 1406"/>
              <a:gd name="T17" fmla="*/ 661 h 1407"/>
              <a:gd name="T18" fmla="*/ 288 w 1406"/>
              <a:gd name="T19" fmla="*/ 826 h 1407"/>
              <a:gd name="T20" fmla="*/ 283 w 1406"/>
              <a:gd name="T21" fmla="*/ 888 h 1407"/>
              <a:gd name="T22" fmla="*/ 283 w 1406"/>
              <a:gd name="T23" fmla="*/ 891 h 1407"/>
              <a:gd name="T24" fmla="*/ 219 w 1406"/>
              <a:gd name="T25" fmla="*/ 1027 h 1407"/>
              <a:gd name="T26" fmla="*/ 80 w 1406"/>
              <a:gd name="T27" fmla="*/ 936 h 1407"/>
              <a:gd name="T28" fmla="*/ 0 w 1406"/>
              <a:gd name="T29" fmla="*/ 996 h 1407"/>
              <a:gd name="T30" fmla="*/ 0 w 1406"/>
              <a:gd name="T31" fmla="*/ 1407 h 1407"/>
              <a:gd name="T32" fmla="*/ 393 w 1406"/>
              <a:gd name="T33" fmla="*/ 1404 h 1407"/>
              <a:gd name="T34" fmla="*/ 468 w 1406"/>
              <a:gd name="T35" fmla="*/ 1322 h 1407"/>
              <a:gd name="T36" fmla="*/ 378 w 1406"/>
              <a:gd name="T37" fmla="*/ 1183 h 1407"/>
              <a:gd name="T38" fmla="*/ 543 w 1406"/>
              <a:gd name="T39" fmla="*/ 1117 h 1407"/>
              <a:gd name="T40" fmla="*/ 605 w 1406"/>
              <a:gd name="T41" fmla="*/ 1122 h 1407"/>
              <a:gd name="T42" fmla="*/ 608 w 1406"/>
              <a:gd name="T43" fmla="*/ 1122 h 1407"/>
              <a:gd name="T44" fmla="*/ 744 w 1406"/>
              <a:gd name="T45" fmla="*/ 1186 h 1407"/>
              <a:gd name="T46" fmla="*/ 653 w 1406"/>
              <a:gd name="T47" fmla="*/ 1325 h 1407"/>
              <a:gd name="T48" fmla="*/ 729 w 1406"/>
              <a:gd name="T49" fmla="*/ 1407 h 1407"/>
              <a:gd name="T50" fmla="*/ 1118 w 1406"/>
              <a:gd name="T51" fmla="*/ 1407 h 1407"/>
              <a:gd name="T52" fmla="*/ 1118 w 1406"/>
              <a:gd name="T53" fmla="*/ 999 h 1407"/>
              <a:gd name="T54" fmla="*/ 1197 w 1406"/>
              <a:gd name="T55" fmla="*/ 940 h 1407"/>
              <a:gd name="T56" fmla="*/ 1336 w 1406"/>
              <a:gd name="T57" fmla="*/ 1031 h 1407"/>
              <a:gd name="T58" fmla="*/ 1400 w 1406"/>
              <a:gd name="T59" fmla="*/ 894 h 1407"/>
              <a:gd name="T60" fmla="*/ 1400 w 1406"/>
              <a:gd name="T61" fmla="*/ 892 h 1407"/>
              <a:gd name="T62" fmla="*/ 1405 w 1406"/>
              <a:gd name="T63" fmla="*/ 830 h 1407"/>
              <a:gd name="T64" fmla="*/ 1339 w 1406"/>
              <a:gd name="T65" fmla="*/ 665 h 1407"/>
              <a:gd name="T66" fmla="*/ 1200 w 1406"/>
              <a:gd name="T67" fmla="*/ 755 h 1407"/>
              <a:gd name="T68" fmla="*/ 1118 w 1406"/>
              <a:gd name="T69" fmla="*/ 680 h 1407"/>
              <a:gd name="T70" fmla="*/ 1118 w 1406"/>
              <a:gd name="T71" fmla="*/ 288 h 1407"/>
              <a:gd name="T72" fmla="*/ 709 w 1406"/>
              <a:gd name="T73" fmla="*/ 288 h 1407"/>
              <a:gd name="T74" fmla="*/ 652 w 1406"/>
              <a:gd name="T75" fmla="*/ 209 h 1407"/>
              <a:gd name="T76" fmla="*/ 743 w 1406"/>
              <a:gd name="T77" fmla="*/ 70 h 1407"/>
              <a:gd name="T78" fmla="*/ 606 w 1406"/>
              <a:gd name="T79" fmla="*/ 6 h 1407"/>
              <a:gd name="T80" fmla="*/ 604 w 1406"/>
              <a:gd name="T81" fmla="*/ 6 h 1407"/>
              <a:gd name="T82" fmla="*/ 542 w 1406"/>
              <a:gd name="T83" fmla="*/ 1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06" h="1407">
                <a:moveTo>
                  <a:pt x="542" y="1"/>
                </a:moveTo>
                <a:cubicBezTo>
                  <a:pt x="481" y="3"/>
                  <a:pt x="413" y="24"/>
                  <a:pt x="376" y="67"/>
                </a:cubicBezTo>
                <a:cubicBezTo>
                  <a:pt x="323" y="180"/>
                  <a:pt x="452" y="128"/>
                  <a:pt x="467" y="206"/>
                </a:cubicBezTo>
                <a:cubicBezTo>
                  <a:pt x="482" y="284"/>
                  <a:pt x="391" y="288"/>
                  <a:pt x="391" y="288"/>
                </a:cubicBezTo>
                <a:cubicBezTo>
                  <a:pt x="0" y="288"/>
                  <a:pt x="0" y="288"/>
                  <a:pt x="0" y="288"/>
                </a:cubicBezTo>
                <a:cubicBezTo>
                  <a:pt x="1" y="676"/>
                  <a:pt x="1" y="676"/>
                  <a:pt x="1" y="676"/>
                </a:cubicBezTo>
                <a:cubicBezTo>
                  <a:pt x="1" y="676"/>
                  <a:pt x="5" y="767"/>
                  <a:pt x="83" y="752"/>
                </a:cubicBezTo>
                <a:cubicBezTo>
                  <a:pt x="147" y="739"/>
                  <a:pt x="124" y="652"/>
                  <a:pt x="174" y="648"/>
                </a:cubicBezTo>
                <a:cubicBezTo>
                  <a:pt x="186" y="647"/>
                  <a:pt x="201" y="651"/>
                  <a:pt x="222" y="661"/>
                </a:cubicBezTo>
                <a:cubicBezTo>
                  <a:pt x="266" y="697"/>
                  <a:pt x="286" y="765"/>
                  <a:pt x="288" y="826"/>
                </a:cubicBezTo>
                <a:cubicBezTo>
                  <a:pt x="289" y="849"/>
                  <a:pt x="287" y="870"/>
                  <a:pt x="283" y="888"/>
                </a:cubicBezTo>
                <a:cubicBezTo>
                  <a:pt x="283" y="889"/>
                  <a:pt x="283" y="890"/>
                  <a:pt x="283" y="891"/>
                </a:cubicBezTo>
                <a:cubicBezTo>
                  <a:pt x="276" y="943"/>
                  <a:pt x="256" y="996"/>
                  <a:pt x="219" y="1027"/>
                </a:cubicBezTo>
                <a:cubicBezTo>
                  <a:pt x="106" y="1080"/>
                  <a:pt x="158" y="952"/>
                  <a:pt x="80" y="936"/>
                </a:cubicBezTo>
                <a:cubicBezTo>
                  <a:pt x="23" y="925"/>
                  <a:pt x="6" y="970"/>
                  <a:pt x="0" y="996"/>
                </a:cubicBezTo>
                <a:cubicBezTo>
                  <a:pt x="0" y="1407"/>
                  <a:pt x="0" y="1407"/>
                  <a:pt x="0" y="1407"/>
                </a:cubicBezTo>
                <a:cubicBezTo>
                  <a:pt x="393" y="1404"/>
                  <a:pt x="393" y="1404"/>
                  <a:pt x="393" y="1404"/>
                </a:cubicBezTo>
                <a:cubicBezTo>
                  <a:pt x="393" y="1404"/>
                  <a:pt x="484" y="1400"/>
                  <a:pt x="468" y="1322"/>
                </a:cubicBezTo>
                <a:cubicBezTo>
                  <a:pt x="453" y="1244"/>
                  <a:pt x="325" y="1296"/>
                  <a:pt x="378" y="1183"/>
                </a:cubicBezTo>
                <a:cubicBezTo>
                  <a:pt x="414" y="1139"/>
                  <a:pt x="482" y="1119"/>
                  <a:pt x="543" y="1117"/>
                </a:cubicBezTo>
                <a:cubicBezTo>
                  <a:pt x="565" y="1116"/>
                  <a:pt x="587" y="1118"/>
                  <a:pt x="605" y="1122"/>
                </a:cubicBezTo>
                <a:cubicBezTo>
                  <a:pt x="606" y="1122"/>
                  <a:pt x="607" y="1122"/>
                  <a:pt x="608" y="1122"/>
                </a:cubicBezTo>
                <a:cubicBezTo>
                  <a:pt x="660" y="1129"/>
                  <a:pt x="713" y="1149"/>
                  <a:pt x="744" y="1186"/>
                </a:cubicBezTo>
                <a:cubicBezTo>
                  <a:pt x="797" y="1299"/>
                  <a:pt x="668" y="1247"/>
                  <a:pt x="653" y="1325"/>
                </a:cubicBezTo>
                <a:cubicBezTo>
                  <a:pt x="638" y="1403"/>
                  <a:pt x="729" y="1407"/>
                  <a:pt x="729" y="1407"/>
                </a:cubicBezTo>
                <a:cubicBezTo>
                  <a:pt x="1118" y="1407"/>
                  <a:pt x="1118" y="1407"/>
                  <a:pt x="1118" y="1407"/>
                </a:cubicBezTo>
                <a:cubicBezTo>
                  <a:pt x="1118" y="999"/>
                  <a:pt x="1118" y="999"/>
                  <a:pt x="1118" y="999"/>
                </a:cubicBezTo>
                <a:cubicBezTo>
                  <a:pt x="1123" y="974"/>
                  <a:pt x="1141" y="929"/>
                  <a:pt x="1197" y="940"/>
                </a:cubicBezTo>
                <a:cubicBezTo>
                  <a:pt x="1275" y="955"/>
                  <a:pt x="1223" y="1084"/>
                  <a:pt x="1336" y="1031"/>
                </a:cubicBezTo>
                <a:cubicBezTo>
                  <a:pt x="1373" y="1000"/>
                  <a:pt x="1393" y="947"/>
                  <a:pt x="1400" y="894"/>
                </a:cubicBezTo>
                <a:cubicBezTo>
                  <a:pt x="1400" y="893"/>
                  <a:pt x="1400" y="893"/>
                  <a:pt x="1400" y="892"/>
                </a:cubicBezTo>
                <a:cubicBezTo>
                  <a:pt x="1404" y="873"/>
                  <a:pt x="1406" y="852"/>
                  <a:pt x="1405" y="830"/>
                </a:cubicBezTo>
                <a:cubicBezTo>
                  <a:pt x="1403" y="769"/>
                  <a:pt x="1383" y="701"/>
                  <a:pt x="1339" y="665"/>
                </a:cubicBezTo>
                <a:cubicBezTo>
                  <a:pt x="1226" y="612"/>
                  <a:pt x="1278" y="740"/>
                  <a:pt x="1200" y="755"/>
                </a:cubicBezTo>
                <a:cubicBezTo>
                  <a:pt x="1122" y="770"/>
                  <a:pt x="1118" y="680"/>
                  <a:pt x="1118" y="680"/>
                </a:cubicBezTo>
                <a:cubicBezTo>
                  <a:pt x="1118" y="288"/>
                  <a:pt x="1118" y="288"/>
                  <a:pt x="1118" y="288"/>
                </a:cubicBezTo>
                <a:cubicBezTo>
                  <a:pt x="709" y="288"/>
                  <a:pt x="709" y="288"/>
                  <a:pt x="709" y="288"/>
                </a:cubicBezTo>
                <a:cubicBezTo>
                  <a:pt x="683" y="282"/>
                  <a:pt x="641" y="264"/>
                  <a:pt x="652" y="209"/>
                </a:cubicBezTo>
                <a:cubicBezTo>
                  <a:pt x="667" y="131"/>
                  <a:pt x="795" y="183"/>
                  <a:pt x="743" y="70"/>
                </a:cubicBezTo>
                <a:cubicBezTo>
                  <a:pt x="712" y="33"/>
                  <a:pt x="659" y="13"/>
                  <a:pt x="606" y="6"/>
                </a:cubicBezTo>
                <a:cubicBezTo>
                  <a:pt x="605" y="6"/>
                  <a:pt x="604" y="6"/>
                  <a:pt x="604" y="6"/>
                </a:cubicBezTo>
                <a:cubicBezTo>
                  <a:pt x="585" y="2"/>
                  <a:pt x="564" y="0"/>
                  <a:pt x="542" y="1"/>
                </a:cubicBezTo>
                <a:close/>
              </a:path>
            </a:pathLst>
          </a:custGeom>
          <a:solidFill>
            <a:schemeClr val="accent1"/>
          </a:solidFill>
          <a:ln w="52388" cap="flat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grpSp>
        <p:nvGrpSpPr>
          <p:cNvPr id="2" name="Group 1"/>
          <p:cNvGrpSpPr/>
          <p:nvPr/>
        </p:nvGrpSpPr>
        <p:grpSpPr>
          <a:xfrm rot="681378">
            <a:off x="825544" y="1171668"/>
            <a:ext cx="2378049" cy="2390447"/>
            <a:chOff x="1966964" y="1186089"/>
            <a:chExt cx="2378049" cy="2390447"/>
          </a:xfrm>
        </p:grpSpPr>
        <p:sp>
          <p:nvSpPr>
            <p:cNvPr id="6" name="Freeform 5"/>
            <p:cNvSpPr>
              <a:spLocks noChangeAspect="1"/>
            </p:cNvSpPr>
            <p:nvPr/>
          </p:nvSpPr>
          <p:spPr bwMode="auto">
            <a:xfrm rot="506504">
              <a:off x="1966964" y="1195629"/>
              <a:ext cx="2378049" cy="2380907"/>
            </a:xfrm>
            <a:custGeom>
              <a:avLst/>
              <a:gdLst>
                <a:gd name="T0" fmla="*/ 542 w 1406"/>
                <a:gd name="T1" fmla="*/ 1 h 1407"/>
                <a:gd name="T2" fmla="*/ 376 w 1406"/>
                <a:gd name="T3" fmla="*/ 67 h 1407"/>
                <a:gd name="T4" fmla="*/ 467 w 1406"/>
                <a:gd name="T5" fmla="*/ 206 h 1407"/>
                <a:gd name="T6" fmla="*/ 391 w 1406"/>
                <a:gd name="T7" fmla="*/ 288 h 1407"/>
                <a:gd name="T8" fmla="*/ 0 w 1406"/>
                <a:gd name="T9" fmla="*/ 288 h 1407"/>
                <a:gd name="T10" fmla="*/ 1 w 1406"/>
                <a:gd name="T11" fmla="*/ 676 h 1407"/>
                <a:gd name="T12" fmla="*/ 83 w 1406"/>
                <a:gd name="T13" fmla="*/ 752 h 1407"/>
                <a:gd name="T14" fmla="*/ 174 w 1406"/>
                <a:gd name="T15" fmla="*/ 648 h 1407"/>
                <a:gd name="T16" fmla="*/ 222 w 1406"/>
                <a:gd name="T17" fmla="*/ 661 h 1407"/>
                <a:gd name="T18" fmla="*/ 288 w 1406"/>
                <a:gd name="T19" fmla="*/ 826 h 1407"/>
                <a:gd name="T20" fmla="*/ 283 w 1406"/>
                <a:gd name="T21" fmla="*/ 888 h 1407"/>
                <a:gd name="T22" fmla="*/ 283 w 1406"/>
                <a:gd name="T23" fmla="*/ 891 h 1407"/>
                <a:gd name="T24" fmla="*/ 219 w 1406"/>
                <a:gd name="T25" fmla="*/ 1027 h 1407"/>
                <a:gd name="T26" fmla="*/ 80 w 1406"/>
                <a:gd name="T27" fmla="*/ 936 h 1407"/>
                <a:gd name="T28" fmla="*/ 0 w 1406"/>
                <a:gd name="T29" fmla="*/ 996 h 1407"/>
                <a:gd name="T30" fmla="*/ 0 w 1406"/>
                <a:gd name="T31" fmla="*/ 1407 h 1407"/>
                <a:gd name="T32" fmla="*/ 393 w 1406"/>
                <a:gd name="T33" fmla="*/ 1404 h 1407"/>
                <a:gd name="T34" fmla="*/ 468 w 1406"/>
                <a:gd name="T35" fmla="*/ 1322 h 1407"/>
                <a:gd name="T36" fmla="*/ 378 w 1406"/>
                <a:gd name="T37" fmla="*/ 1183 h 1407"/>
                <a:gd name="T38" fmla="*/ 543 w 1406"/>
                <a:gd name="T39" fmla="*/ 1117 h 1407"/>
                <a:gd name="T40" fmla="*/ 605 w 1406"/>
                <a:gd name="T41" fmla="*/ 1122 h 1407"/>
                <a:gd name="T42" fmla="*/ 608 w 1406"/>
                <a:gd name="T43" fmla="*/ 1122 h 1407"/>
                <a:gd name="T44" fmla="*/ 744 w 1406"/>
                <a:gd name="T45" fmla="*/ 1186 h 1407"/>
                <a:gd name="T46" fmla="*/ 653 w 1406"/>
                <a:gd name="T47" fmla="*/ 1325 h 1407"/>
                <a:gd name="T48" fmla="*/ 729 w 1406"/>
                <a:gd name="T49" fmla="*/ 1407 h 1407"/>
                <a:gd name="T50" fmla="*/ 1118 w 1406"/>
                <a:gd name="T51" fmla="*/ 1407 h 1407"/>
                <a:gd name="T52" fmla="*/ 1118 w 1406"/>
                <a:gd name="T53" fmla="*/ 999 h 1407"/>
                <a:gd name="T54" fmla="*/ 1197 w 1406"/>
                <a:gd name="T55" fmla="*/ 940 h 1407"/>
                <a:gd name="T56" fmla="*/ 1336 w 1406"/>
                <a:gd name="T57" fmla="*/ 1031 h 1407"/>
                <a:gd name="T58" fmla="*/ 1400 w 1406"/>
                <a:gd name="T59" fmla="*/ 894 h 1407"/>
                <a:gd name="T60" fmla="*/ 1400 w 1406"/>
                <a:gd name="T61" fmla="*/ 892 h 1407"/>
                <a:gd name="T62" fmla="*/ 1405 w 1406"/>
                <a:gd name="T63" fmla="*/ 830 h 1407"/>
                <a:gd name="T64" fmla="*/ 1339 w 1406"/>
                <a:gd name="T65" fmla="*/ 665 h 1407"/>
                <a:gd name="T66" fmla="*/ 1200 w 1406"/>
                <a:gd name="T67" fmla="*/ 755 h 1407"/>
                <a:gd name="T68" fmla="*/ 1118 w 1406"/>
                <a:gd name="T69" fmla="*/ 680 h 1407"/>
                <a:gd name="T70" fmla="*/ 1118 w 1406"/>
                <a:gd name="T71" fmla="*/ 288 h 1407"/>
                <a:gd name="T72" fmla="*/ 709 w 1406"/>
                <a:gd name="T73" fmla="*/ 288 h 1407"/>
                <a:gd name="T74" fmla="*/ 652 w 1406"/>
                <a:gd name="T75" fmla="*/ 209 h 1407"/>
                <a:gd name="T76" fmla="*/ 743 w 1406"/>
                <a:gd name="T77" fmla="*/ 70 h 1407"/>
                <a:gd name="T78" fmla="*/ 606 w 1406"/>
                <a:gd name="T79" fmla="*/ 6 h 1407"/>
                <a:gd name="T80" fmla="*/ 604 w 1406"/>
                <a:gd name="T81" fmla="*/ 6 h 1407"/>
                <a:gd name="T82" fmla="*/ 542 w 1406"/>
                <a:gd name="T83" fmla="*/ 1 h 1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06" h="1407">
                  <a:moveTo>
                    <a:pt x="542" y="1"/>
                  </a:moveTo>
                  <a:cubicBezTo>
                    <a:pt x="481" y="3"/>
                    <a:pt x="413" y="24"/>
                    <a:pt x="376" y="67"/>
                  </a:cubicBezTo>
                  <a:cubicBezTo>
                    <a:pt x="323" y="180"/>
                    <a:pt x="452" y="128"/>
                    <a:pt x="467" y="206"/>
                  </a:cubicBezTo>
                  <a:cubicBezTo>
                    <a:pt x="482" y="284"/>
                    <a:pt x="391" y="288"/>
                    <a:pt x="391" y="28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1" y="676"/>
                    <a:pt x="1" y="676"/>
                    <a:pt x="1" y="676"/>
                  </a:cubicBezTo>
                  <a:cubicBezTo>
                    <a:pt x="1" y="676"/>
                    <a:pt x="5" y="767"/>
                    <a:pt x="83" y="752"/>
                  </a:cubicBezTo>
                  <a:cubicBezTo>
                    <a:pt x="147" y="739"/>
                    <a:pt x="124" y="652"/>
                    <a:pt x="174" y="648"/>
                  </a:cubicBezTo>
                  <a:cubicBezTo>
                    <a:pt x="186" y="647"/>
                    <a:pt x="201" y="651"/>
                    <a:pt x="222" y="661"/>
                  </a:cubicBezTo>
                  <a:cubicBezTo>
                    <a:pt x="266" y="697"/>
                    <a:pt x="286" y="765"/>
                    <a:pt x="288" y="826"/>
                  </a:cubicBezTo>
                  <a:cubicBezTo>
                    <a:pt x="289" y="849"/>
                    <a:pt x="287" y="870"/>
                    <a:pt x="283" y="888"/>
                  </a:cubicBezTo>
                  <a:cubicBezTo>
                    <a:pt x="283" y="889"/>
                    <a:pt x="283" y="890"/>
                    <a:pt x="283" y="891"/>
                  </a:cubicBezTo>
                  <a:cubicBezTo>
                    <a:pt x="276" y="943"/>
                    <a:pt x="256" y="996"/>
                    <a:pt x="219" y="1027"/>
                  </a:cubicBezTo>
                  <a:cubicBezTo>
                    <a:pt x="106" y="1080"/>
                    <a:pt x="158" y="952"/>
                    <a:pt x="80" y="936"/>
                  </a:cubicBezTo>
                  <a:cubicBezTo>
                    <a:pt x="23" y="925"/>
                    <a:pt x="6" y="970"/>
                    <a:pt x="0" y="996"/>
                  </a:cubicBezTo>
                  <a:cubicBezTo>
                    <a:pt x="0" y="1407"/>
                    <a:pt x="0" y="1407"/>
                    <a:pt x="0" y="1407"/>
                  </a:cubicBezTo>
                  <a:cubicBezTo>
                    <a:pt x="393" y="1404"/>
                    <a:pt x="393" y="1404"/>
                    <a:pt x="393" y="1404"/>
                  </a:cubicBezTo>
                  <a:cubicBezTo>
                    <a:pt x="393" y="1404"/>
                    <a:pt x="484" y="1400"/>
                    <a:pt x="468" y="1322"/>
                  </a:cubicBezTo>
                  <a:cubicBezTo>
                    <a:pt x="453" y="1244"/>
                    <a:pt x="325" y="1296"/>
                    <a:pt x="378" y="1183"/>
                  </a:cubicBezTo>
                  <a:cubicBezTo>
                    <a:pt x="414" y="1139"/>
                    <a:pt x="482" y="1119"/>
                    <a:pt x="543" y="1117"/>
                  </a:cubicBezTo>
                  <a:cubicBezTo>
                    <a:pt x="565" y="1116"/>
                    <a:pt x="587" y="1118"/>
                    <a:pt x="605" y="1122"/>
                  </a:cubicBezTo>
                  <a:cubicBezTo>
                    <a:pt x="606" y="1122"/>
                    <a:pt x="607" y="1122"/>
                    <a:pt x="608" y="1122"/>
                  </a:cubicBezTo>
                  <a:cubicBezTo>
                    <a:pt x="660" y="1129"/>
                    <a:pt x="713" y="1149"/>
                    <a:pt x="744" y="1186"/>
                  </a:cubicBezTo>
                  <a:cubicBezTo>
                    <a:pt x="797" y="1299"/>
                    <a:pt x="668" y="1247"/>
                    <a:pt x="653" y="1325"/>
                  </a:cubicBezTo>
                  <a:cubicBezTo>
                    <a:pt x="638" y="1403"/>
                    <a:pt x="729" y="1407"/>
                    <a:pt x="729" y="1407"/>
                  </a:cubicBezTo>
                  <a:cubicBezTo>
                    <a:pt x="1118" y="1407"/>
                    <a:pt x="1118" y="1407"/>
                    <a:pt x="1118" y="1407"/>
                  </a:cubicBezTo>
                  <a:cubicBezTo>
                    <a:pt x="1118" y="999"/>
                    <a:pt x="1118" y="999"/>
                    <a:pt x="1118" y="999"/>
                  </a:cubicBezTo>
                  <a:cubicBezTo>
                    <a:pt x="1123" y="974"/>
                    <a:pt x="1141" y="929"/>
                    <a:pt x="1197" y="940"/>
                  </a:cubicBezTo>
                  <a:cubicBezTo>
                    <a:pt x="1275" y="955"/>
                    <a:pt x="1223" y="1084"/>
                    <a:pt x="1336" y="1031"/>
                  </a:cubicBezTo>
                  <a:cubicBezTo>
                    <a:pt x="1373" y="1000"/>
                    <a:pt x="1393" y="947"/>
                    <a:pt x="1400" y="894"/>
                  </a:cubicBezTo>
                  <a:cubicBezTo>
                    <a:pt x="1400" y="893"/>
                    <a:pt x="1400" y="893"/>
                    <a:pt x="1400" y="892"/>
                  </a:cubicBezTo>
                  <a:cubicBezTo>
                    <a:pt x="1404" y="873"/>
                    <a:pt x="1406" y="852"/>
                    <a:pt x="1405" y="830"/>
                  </a:cubicBezTo>
                  <a:cubicBezTo>
                    <a:pt x="1403" y="769"/>
                    <a:pt x="1383" y="701"/>
                    <a:pt x="1339" y="665"/>
                  </a:cubicBezTo>
                  <a:cubicBezTo>
                    <a:pt x="1226" y="612"/>
                    <a:pt x="1278" y="740"/>
                    <a:pt x="1200" y="755"/>
                  </a:cubicBezTo>
                  <a:cubicBezTo>
                    <a:pt x="1122" y="770"/>
                    <a:pt x="1118" y="680"/>
                    <a:pt x="1118" y="680"/>
                  </a:cubicBezTo>
                  <a:cubicBezTo>
                    <a:pt x="1118" y="288"/>
                    <a:pt x="1118" y="288"/>
                    <a:pt x="1118" y="288"/>
                  </a:cubicBezTo>
                  <a:cubicBezTo>
                    <a:pt x="709" y="288"/>
                    <a:pt x="709" y="288"/>
                    <a:pt x="709" y="288"/>
                  </a:cubicBezTo>
                  <a:cubicBezTo>
                    <a:pt x="683" y="282"/>
                    <a:pt x="641" y="264"/>
                    <a:pt x="652" y="209"/>
                  </a:cubicBezTo>
                  <a:cubicBezTo>
                    <a:pt x="667" y="131"/>
                    <a:pt x="795" y="183"/>
                    <a:pt x="743" y="70"/>
                  </a:cubicBezTo>
                  <a:cubicBezTo>
                    <a:pt x="712" y="33"/>
                    <a:pt x="659" y="13"/>
                    <a:pt x="606" y="6"/>
                  </a:cubicBezTo>
                  <a:cubicBezTo>
                    <a:pt x="605" y="6"/>
                    <a:pt x="604" y="6"/>
                    <a:pt x="604" y="6"/>
                  </a:cubicBezTo>
                  <a:cubicBezTo>
                    <a:pt x="585" y="2"/>
                    <a:pt x="564" y="0"/>
                    <a:pt x="542" y="1"/>
                  </a:cubicBezTo>
                  <a:close/>
                </a:path>
              </a:pathLst>
            </a:custGeom>
            <a:solidFill>
              <a:schemeClr val="accent4"/>
            </a:solidFill>
            <a:ln w="52388" cap="flat">
              <a:noFill/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2" name="TextBox 11"/>
            <p:cNvSpPr txBox="1"/>
            <p:nvPr/>
          </p:nvSpPr>
          <p:spPr>
            <a:xfrm rot="455010">
              <a:off x="2221295" y="1657152"/>
              <a:ext cx="152364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ZA" sz="16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Why prices go missing and why do we care?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455010">
              <a:off x="2936633" y="1186089"/>
              <a:ext cx="3147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ZA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1</a:t>
              </a:r>
              <a:endParaRPr lang="en-ZA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877217" y="929965"/>
            <a:ext cx="2378049" cy="2380907"/>
            <a:chOff x="4865381" y="940707"/>
            <a:chExt cx="2378049" cy="2380907"/>
          </a:xfrm>
        </p:grpSpPr>
        <p:sp>
          <p:nvSpPr>
            <p:cNvPr id="10" name="Freeform 9"/>
            <p:cNvSpPr>
              <a:spLocks noChangeAspect="1"/>
            </p:cNvSpPr>
            <p:nvPr/>
          </p:nvSpPr>
          <p:spPr bwMode="auto">
            <a:xfrm rot="20423515">
              <a:off x="4865381" y="940707"/>
              <a:ext cx="2378049" cy="2380907"/>
            </a:xfrm>
            <a:custGeom>
              <a:avLst/>
              <a:gdLst>
                <a:gd name="T0" fmla="*/ 542 w 1406"/>
                <a:gd name="T1" fmla="*/ 1 h 1407"/>
                <a:gd name="T2" fmla="*/ 376 w 1406"/>
                <a:gd name="T3" fmla="*/ 67 h 1407"/>
                <a:gd name="T4" fmla="*/ 467 w 1406"/>
                <a:gd name="T5" fmla="*/ 206 h 1407"/>
                <a:gd name="T6" fmla="*/ 391 w 1406"/>
                <a:gd name="T7" fmla="*/ 288 h 1407"/>
                <a:gd name="T8" fmla="*/ 0 w 1406"/>
                <a:gd name="T9" fmla="*/ 288 h 1407"/>
                <a:gd name="T10" fmla="*/ 1 w 1406"/>
                <a:gd name="T11" fmla="*/ 676 h 1407"/>
                <a:gd name="T12" fmla="*/ 83 w 1406"/>
                <a:gd name="T13" fmla="*/ 752 h 1407"/>
                <a:gd name="T14" fmla="*/ 174 w 1406"/>
                <a:gd name="T15" fmla="*/ 648 h 1407"/>
                <a:gd name="T16" fmla="*/ 222 w 1406"/>
                <a:gd name="T17" fmla="*/ 661 h 1407"/>
                <a:gd name="T18" fmla="*/ 288 w 1406"/>
                <a:gd name="T19" fmla="*/ 826 h 1407"/>
                <a:gd name="T20" fmla="*/ 283 w 1406"/>
                <a:gd name="T21" fmla="*/ 888 h 1407"/>
                <a:gd name="T22" fmla="*/ 283 w 1406"/>
                <a:gd name="T23" fmla="*/ 891 h 1407"/>
                <a:gd name="T24" fmla="*/ 219 w 1406"/>
                <a:gd name="T25" fmla="*/ 1027 h 1407"/>
                <a:gd name="T26" fmla="*/ 80 w 1406"/>
                <a:gd name="T27" fmla="*/ 936 h 1407"/>
                <a:gd name="T28" fmla="*/ 0 w 1406"/>
                <a:gd name="T29" fmla="*/ 996 h 1407"/>
                <a:gd name="T30" fmla="*/ 0 w 1406"/>
                <a:gd name="T31" fmla="*/ 1407 h 1407"/>
                <a:gd name="T32" fmla="*/ 393 w 1406"/>
                <a:gd name="T33" fmla="*/ 1404 h 1407"/>
                <a:gd name="T34" fmla="*/ 468 w 1406"/>
                <a:gd name="T35" fmla="*/ 1322 h 1407"/>
                <a:gd name="T36" fmla="*/ 378 w 1406"/>
                <a:gd name="T37" fmla="*/ 1183 h 1407"/>
                <a:gd name="T38" fmla="*/ 543 w 1406"/>
                <a:gd name="T39" fmla="*/ 1117 h 1407"/>
                <a:gd name="T40" fmla="*/ 605 w 1406"/>
                <a:gd name="T41" fmla="*/ 1122 h 1407"/>
                <a:gd name="T42" fmla="*/ 608 w 1406"/>
                <a:gd name="T43" fmla="*/ 1122 h 1407"/>
                <a:gd name="T44" fmla="*/ 744 w 1406"/>
                <a:gd name="T45" fmla="*/ 1186 h 1407"/>
                <a:gd name="T46" fmla="*/ 653 w 1406"/>
                <a:gd name="T47" fmla="*/ 1325 h 1407"/>
                <a:gd name="T48" fmla="*/ 729 w 1406"/>
                <a:gd name="T49" fmla="*/ 1407 h 1407"/>
                <a:gd name="T50" fmla="*/ 1118 w 1406"/>
                <a:gd name="T51" fmla="*/ 1407 h 1407"/>
                <a:gd name="T52" fmla="*/ 1118 w 1406"/>
                <a:gd name="T53" fmla="*/ 999 h 1407"/>
                <a:gd name="T54" fmla="*/ 1197 w 1406"/>
                <a:gd name="T55" fmla="*/ 940 h 1407"/>
                <a:gd name="T56" fmla="*/ 1336 w 1406"/>
                <a:gd name="T57" fmla="*/ 1031 h 1407"/>
                <a:gd name="T58" fmla="*/ 1400 w 1406"/>
                <a:gd name="T59" fmla="*/ 894 h 1407"/>
                <a:gd name="T60" fmla="*/ 1400 w 1406"/>
                <a:gd name="T61" fmla="*/ 892 h 1407"/>
                <a:gd name="T62" fmla="*/ 1405 w 1406"/>
                <a:gd name="T63" fmla="*/ 830 h 1407"/>
                <a:gd name="T64" fmla="*/ 1339 w 1406"/>
                <a:gd name="T65" fmla="*/ 665 h 1407"/>
                <a:gd name="T66" fmla="*/ 1200 w 1406"/>
                <a:gd name="T67" fmla="*/ 755 h 1407"/>
                <a:gd name="T68" fmla="*/ 1118 w 1406"/>
                <a:gd name="T69" fmla="*/ 680 h 1407"/>
                <a:gd name="T70" fmla="*/ 1118 w 1406"/>
                <a:gd name="T71" fmla="*/ 288 h 1407"/>
                <a:gd name="T72" fmla="*/ 709 w 1406"/>
                <a:gd name="T73" fmla="*/ 288 h 1407"/>
                <a:gd name="T74" fmla="*/ 652 w 1406"/>
                <a:gd name="T75" fmla="*/ 209 h 1407"/>
                <a:gd name="T76" fmla="*/ 743 w 1406"/>
                <a:gd name="T77" fmla="*/ 70 h 1407"/>
                <a:gd name="T78" fmla="*/ 606 w 1406"/>
                <a:gd name="T79" fmla="*/ 6 h 1407"/>
                <a:gd name="T80" fmla="*/ 604 w 1406"/>
                <a:gd name="T81" fmla="*/ 6 h 1407"/>
                <a:gd name="T82" fmla="*/ 542 w 1406"/>
                <a:gd name="T83" fmla="*/ 1 h 1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06" h="1407">
                  <a:moveTo>
                    <a:pt x="542" y="1"/>
                  </a:moveTo>
                  <a:cubicBezTo>
                    <a:pt x="481" y="3"/>
                    <a:pt x="413" y="24"/>
                    <a:pt x="376" y="67"/>
                  </a:cubicBezTo>
                  <a:cubicBezTo>
                    <a:pt x="323" y="180"/>
                    <a:pt x="452" y="128"/>
                    <a:pt x="467" y="206"/>
                  </a:cubicBezTo>
                  <a:cubicBezTo>
                    <a:pt x="482" y="284"/>
                    <a:pt x="391" y="288"/>
                    <a:pt x="391" y="28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1" y="676"/>
                    <a:pt x="1" y="676"/>
                    <a:pt x="1" y="676"/>
                  </a:cubicBezTo>
                  <a:cubicBezTo>
                    <a:pt x="1" y="676"/>
                    <a:pt x="5" y="767"/>
                    <a:pt x="83" y="752"/>
                  </a:cubicBezTo>
                  <a:cubicBezTo>
                    <a:pt x="147" y="739"/>
                    <a:pt x="124" y="652"/>
                    <a:pt x="174" y="648"/>
                  </a:cubicBezTo>
                  <a:cubicBezTo>
                    <a:pt x="186" y="647"/>
                    <a:pt x="201" y="651"/>
                    <a:pt x="222" y="661"/>
                  </a:cubicBezTo>
                  <a:cubicBezTo>
                    <a:pt x="266" y="697"/>
                    <a:pt x="286" y="765"/>
                    <a:pt x="288" y="826"/>
                  </a:cubicBezTo>
                  <a:cubicBezTo>
                    <a:pt x="289" y="849"/>
                    <a:pt x="287" y="870"/>
                    <a:pt x="283" y="888"/>
                  </a:cubicBezTo>
                  <a:cubicBezTo>
                    <a:pt x="283" y="889"/>
                    <a:pt x="283" y="890"/>
                    <a:pt x="283" y="891"/>
                  </a:cubicBezTo>
                  <a:cubicBezTo>
                    <a:pt x="276" y="943"/>
                    <a:pt x="256" y="996"/>
                    <a:pt x="219" y="1027"/>
                  </a:cubicBezTo>
                  <a:cubicBezTo>
                    <a:pt x="106" y="1080"/>
                    <a:pt x="158" y="952"/>
                    <a:pt x="80" y="936"/>
                  </a:cubicBezTo>
                  <a:cubicBezTo>
                    <a:pt x="23" y="925"/>
                    <a:pt x="6" y="970"/>
                    <a:pt x="0" y="996"/>
                  </a:cubicBezTo>
                  <a:cubicBezTo>
                    <a:pt x="0" y="1407"/>
                    <a:pt x="0" y="1407"/>
                    <a:pt x="0" y="1407"/>
                  </a:cubicBezTo>
                  <a:cubicBezTo>
                    <a:pt x="393" y="1404"/>
                    <a:pt x="393" y="1404"/>
                    <a:pt x="393" y="1404"/>
                  </a:cubicBezTo>
                  <a:cubicBezTo>
                    <a:pt x="393" y="1404"/>
                    <a:pt x="484" y="1400"/>
                    <a:pt x="468" y="1322"/>
                  </a:cubicBezTo>
                  <a:cubicBezTo>
                    <a:pt x="453" y="1244"/>
                    <a:pt x="325" y="1296"/>
                    <a:pt x="378" y="1183"/>
                  </a:cubicBezTo>
                  <a:cubicBezTo>
                    <a:pt x="414" y="1139"/>
                    <a:pt x="482" y="1119"/>
                    <a:pt x="543" y="1117"/>
                  </a:cubicBezTo>
                  <a:cubicBezTo>
                    <a:pt x="565" y="1116"/>
                    <a:pt x="587" y="1118"/>
                    <a:pt x="605" y="1122"/>
                  </a:cubicBezTo>
                  <a:cubicBezTo>
                    <a:pt x="606" y="1122"/>
                    <a:pt x="607" y="1122"/>
                    <a:pt x="608" y="1122"/>
                  </a:cubicBezTo>
                  <a:cubicBezTo>
                    <a:pt x="660" y="1129"/>
                    <a:pt x="713" y="1149"/>
                    <a:pt x="744" y="1186"/>
                  </a:cubicBezTo>
                  <a:cubicBezTo>
                    <a:pt x="797" y="1299"/>
                    <a:pt x="668" y="1247"/>
                    <a:pt x="653" y="1325"/>
                  </a:cubicBezTo>
                  <a:cubicBezTo>
                    <a:pt x="638" y="1403"/>
                    <a:pt x="729" y="1407"/>
                    <a:pt x="729" y="1407"/>
                  </a:cubicBezTo>
                  <a:cubicBezTo>
                    <a:pt x="1118" y="1407"/>
                    <a:pt x="1118" y="1407"/>
                    <a:pt x="1118" y="1407"/>
                  </a:cubicBezTo>
                  <a:cubicBezTo>
                    <a:pt x="1118" y="999"/>
                    <a:pt x="1118" y="999"/>
                    <a:pt x="1118" y="999"/>
                  </a:cubicBezTo>
                  <a:cubicBezTo>
                    <a:pt x="1123" y="974"/>
                    <a:pt x="1141" y="929"/>
                    <a:pt x="1197" y="940"/>
                  </a:cubicBezTo>
                  <a:cubicBezTo>
                    <a:pt x="1275" y="955"/>
                    <a:pt x="1223" y="1084"/>
                    <a:pt x="1336" y="1031"/>
                  </a:cubicBezTo>
                  <a:cubicBezTo>
                    <a:pt x="1373" y="1000"/>
                    <a:pt x="1393" y="947"/>
                    <a:pt x="1400" y="894"/>
                  </a:cubicBezTo>
                  <a:cubicBezTo>
                    <a:pt x="1400" y="893"/>
                    <a:pt x="1400" y="893"/>
                    <a:pt x="1400" y="892"/>
                  </a:cubicBezTo>
                  <a:cubicBezTo>
                    <a:pt x="1404" y="873"/>
                    <a:pt x="1406" y="852"/>
                    <a:pt x="1405" y="830"/>
                  </a:cubicBezTo>
                  <a:cubicBezTo>
                    <a:pt x="1403" y="769"/>
                    <a:pt x="1383" y="701"/>
                    <a:pt x="1339" y="665"/>
                  </a:cubicBezTo>
                  <a:cubicBezTo>
                    <a:pt x="1226" y="612"/>
                    <a:pt x="1278" y="740"/>
                    <a:pt x="1200" y="755"/>
                  </a:cubicBezTo>
                  <a:cubicBezTo>
                    <a:pt x="1122" y="770"/>
                    <a:pt x="1118" y="680"/>
                    <a:pt x="1118" y="680"/>
                  </a:cubicBezTo>
                  <a:cubicBezTo>
                    <a:pt x="1118" y="288"/>
                    <a:pt x="1118" y="288"/>
                    <a:pt x="1118" y="288"/>
                  </a:cubicBezTo>
                  <a:cubicBezTo>
                    <a:pt x="709" y="288"/>
                    <a:pt x="709" y="288"/>
                    <a:pt x="709" y="288"/>
                  </a:cubicBezTo>
                  <a:cubicBezTo>
                    <a:pt x="683" y="282"/>
                    <a:pt x="641" y="264"/>
                    <a:pt x="652" y="209"/>
                  </a:cubicBezTo>
                  <a:cubicBezTo>
                    <a:pt x="667" y="131"/>
                    <a:pt x="795" y="183"/>
                    <a:pt x="743" y="70"/>
                  </a:cubicBezTo>
                  <a:cubicBezTo>
                    <a:pt x="712" y="33"/>
                    <a:pt x="659" y="13"/>
                    <a:pt x="606" y="6"/>
                  </a:cubicBezTo>
                  <a:cubicBezTo>
                    <a:pt x="605" y="6"/>
                    <a:pt x="604" y="6"/>
                    <a:pt x="604" y="6"/>
                  </a:cubicBezTo>
                  <a:cubicBezTo>
                    <a:pt x="585" y="2"/>
                    <a:pt x="564" y="0"/>
                    <a:pt x="542" y="1"/>
                  </a:cubicBezTo>
                  <a:close/>
                </a:path>
              </a:pathLst>
            </a:custGeom>
            <a:solidFill>
              <a:schemeClr val="accent2"/>
            </a:solidFill>
            <a:ln w="52388" cap="flat">
              <a:noFill/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4" name="TextBox 13"/>
            <p:cNvSpPr txBox="1"/>
            <p:nvPr/>
          </p:nvSpPr>
          <p:spPr>
            <a:xfrm rot="20375992">
              <a:off x="5125243" y="1553383"/>
              <a:ext cx="171773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ZA" sz="16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What others have said about dealing with missing prices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 rot="20492023">
              <a:off x="5349507" y="1075835"/>
              <a:ext cx="3147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ZA" sz="20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699373" y="4062075"/>
            <a:ext cx="15236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Test the most effective ways to deal with missing prices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50297" y="3338082"/>
            <a:ext cx="3147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ZA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3</a:t>
            </a:r>
            <a:endParaRPr lang="en-ZA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71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ZA" sz="2000" dirty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Index level: Deviation of index by imputation </a:t>
            </a:r>
            <a:r>
              <a:rPr lang="en-ZA" sz="20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type – </a:t>
            </a:r>
            <a:r>
              <a:rPr lang="en-ZA" sz="2000" dirty="0" err="1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TPD</a:t>
            </a:r>
            <a:r>
              <a:rPr lang="en-ZA" sz="20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endParaRPr lang="en-ZA" sz="2000" dirty="0">
              <a:solidFill>
                <a:prstClr val="whit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1631939"/>
              </p:ext>
            </p:extLst>
          </p:nvPr>
        </p:nvGraphicFramePr>
        <p:xfrm>
          <a:off x="96715" y="1055077"/>
          <a:ext cx="8475785" cy="4985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17832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Chart bld="series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ZA" sz="2000" dirty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Index level: Deviation of index by imputation </a:t>
            </a:r>
            <a:r>
              <a:rPr lang="en-ZA" sz="20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type – Overall</a:t>
            </a:r>
            <a:endParaRPr lang="en-ZA" sz="2000" dirty="0">
              <a:solidFill>
                <a:prstClr val="whit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666792"/>
              </p:ext>
            </p:extLst>
          </p:nvPr>
        </p:nvGraphicFramePr>
        <p:xfrm>
          <a:off x="96715" y="1055077"/>
          <a:ext cx="8475785" cy="4985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4885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Chart bld="series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ZA" sz="2000" dirty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Index level: Deviation of index by imputation </a:t>
            </a:r>
            <a:r>
              <a:rPr lang="en-ZA" sz="20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type – Targeted </a:t>
            </a:r>
            <a:endParaRPr lang="en-ZA" sz="2000" dirty="0">
              <a:solidFill>
                <a:prstClr val="whit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679938"/>
              </p:ext>
            </p:extLst>
          </p:nvPr>
        </p:nvGraphicFramePr>
        <p:xfrm>
          <a:off x="96715" y="1055077"/>
          <a:ext cx="8475785" cy="4985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6802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Chart bld="series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ZA" sz="2000" dirty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Index level: Deviation of index by imputation </a:t>
            </a:r>
            <a:r>
              <a:rPr lang="en-ZA" sz="20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type</a:t>
            </a:r>
            <a:endParaRPr lang="en-ZA" sz="2000" dirty="0">
              <a:solidFill>
                <a:prstClr val="whit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51310"/>
              </p:ext>
            </p:extLst>
          </p:nvPr>
        </p:nvGraphicFramePr>
        <p:xfrm>
          <a:off x="96715" y="1055077"/>
          <a:ext cx="8475785" cy="4985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0552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641"/>
          <a:stretch/>
        </p:blipFill>
        <p:spPr>
          <a:xfrm>
            <a:off x="0" y="0"/>
            <a:ext cx="9144000" cy="6128238"/>
          </a:xfrm>
          <a:prstGeom prst="rect">
            <a:avLst/>
          </a:prstGeom>
        </p:spPr>
      </p:pic>
      <p:sp>
        <p:nvSpPr>
          <p:cNvPr id="165" name="Freeform 164"/>
          <p:cNvSpPr>
            <a:spLocks noChangeAspect="1"/>
          </p:cNvSpPr>
          <p:nvPr/>
        </p:nvSpPr>
        <p:spPr>
          <a:xfrm>
            <a:off x="0" y="-2717"/>
            <a:ext cx="3319272" cy="3573833"/>
          </a:xfrm>
          <a:custGeom>
            <a:avLst/>
            <a:gdLst>
              <a:gd name="connsiteX0" fmla="*/ 0 w 5667608"/>
              <a:gd name="connsiteY0" fmla="*/ 0 h 6104950"/>
              <a:gd name="connsiteX1" fmla="*/ 5645197 w 5667608"/>
              <a:gd name="connsiteY1" fmla="*/ 0 h 6104950"/>
              <a:gd name="connsiteX2" fmla="*/ 5660300 w 5667608"/>
              <a:gd name="connsiteY2" fmla="*/ 198639 h 6104950"/>
              <a:gd name="connsiteX3" fmla="*/ 5667608 w 5667608"/>
              <a:gd name="connsiteY3" fmla="*/ 487702 h 6104950"/>
              <a:gd name="connsiteX4" fmla="*/ 50984 w 5667608"/>
              <a:gd name="connsiteY4" fmla="*/ 6104950 h 6104950"/>
              <a:gd name="connsiteX5" fmla="*/ 0 w 5667608"/>
              <a:gd name="connsiteY5" fmla="*/ 6103661 h 61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67608" h="6104950">
                <a:moveTo>
                  <a:pt x="0" y="0"/>
                </a:moveTo>
                <a:lnTo>
                  <a:pt x="5645197" y="0"/>
                </a:lnTo>
                <a:lnTo>
                  <a:pt x="5660300" y="198639"/>
                </a:lnTo>
                <a:cubicBezTo>
                  <a:pt x="5665152" y="294381"/>
                  <a:pt x="5667608" y="390755"/>
                  <a:pt x="5667608" y="487702"/>
                </a:cubicBezTo>
                <a:cubicBezTo>
                  <a:pt x="5667608" y="3590022"/>
                  <a:pt x="3152960" y="6104950"/>
                  <a:pt x="50984" y="6104950"/>
                </a:cubicBezTo>
                <a:lnTo>
                  <a:pt x="0" y="6103661"/>
                </a:lnTo>
                <a:close/>
              </a:path>
            </a:pathLst>
          </a:custGeom>
          <a:solidFill>
            <a:srgbClr val="A77669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prstClr val="white"/>
              </a:solidFill>
            </a:endParaRPr>
          </a:p>
        </p:txBody>
      </p:sp>
      <p:sp>
        <p:nvSpPr>
          <p:cNvPr id="174" name="Text Placeholder 1"/>
          <p:cNvSpPr txBox="1">
            <a:spLocks/>
          </p:cNvSpPr>
          <p:nvPr/>
        </p:nvSpPr>
        <p:spPr>
          <a:xfrm>
            <a:off x="232385" y="890620"/>
            <a:ext cx="2748208" cy="69618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b="1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ZA" sz="3200" b="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052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ZA" sz="20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Conclusions</a:t>
            </a:r>
            <a:endParaRPr lang="en-ZA" sz="2000" dirty="0">
              <a:solidFill>
                <a:prstClr val="whit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10662" y="1262918"/>
            <a:ext cx="8349762" cy="435133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342900" indent="-342900" algn="just" eaLnBrk="0" hangingPunct="0">
              <a:spcBef>
                <a:spcPts val="1200"/>
              </a:spcBef>
              <a:buFont typeface="Arial" panose="020B0604020202020204" pitchFamily="34" charset="0"/>
              <a:buChar char="•"/>
              <a:defRPr sz="2200" b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Open Sans" pitchFamily="34" charset="0"/>
                <a:cs typeface="MoolBoran" panose="020B0100010101010101" pitchFamily="34" charset="0"/>
              </a:defRPr>
            </a:lvl1pPr>
            <a:lvl2pPr indent="0" algn="ctr" eaLnBrk="0" hangingPunct="0">
              <a:spcBef>
                <a:spcPct val="20000"/>
              </a:spcBef>
              <a:buFont typeface="Arial" charset="0"/>
              <a:buNone/>
              <a:defRPr sz="18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indent="0" algn="ctr" eaLnBrk="0" hangingPunct="0">
              <a:spcBef>
                <a:spcPct val="20000"/>
              </a:spcBef>
              <a:buFont typeface="Arial" charset="0"/>
              <a:buNone/>
              <a:defRPr sz="16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indent="0" algn="ctr" eaLnBrk="0" hangingPunct="0">
              <a:spcBef>
                <a:spcPct val="20000"/>
              </a:spcBef>
              <a:buFont typeface="Arial" charset="0"/>
              <a:buNone/>
              <a:defRPr sz="14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indent="0" algn="ctr" eaLnBrk="0" hangingPunct="0">
              <a:spcBef>
                <a:spcPct val="20000"/>
              </a:spcBef>
              <a:buFont typeface="Arial" charset="0"/>
              <a:buNone/>
              <a:defRPr sz="14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ZA" sz="2000" dirty="0"/>
              <a:t>Confirm overall and targeted mean as most reliable methods</a:t>
            </a:r>
          </a:p>
          <a:p>
            <a:r>
              <a:rPr lang="en-ZA" sz="2000" dirty="0"/>
              <a:t>Overall mean performed better with seasonal items </a:t>
            </a:r>
          </a:p>
          <a:p>
            <a:r>
              <a:rPr lang="en-ZA" sz="2000" dirty="0"/>
              <a:t>Overall mean has larger sample – ensure targeted mean has adequate observations</a:t>
            </a:r>
          </a:p>
          <a:p>
            <a:r>
              <a:rPr lang="en-ZA" sz="2000" dirty="0"/>
              <a:t>Performance of </a:t>
            </a:r>
            <a:r>
              <a:rPr lang="en-ZA" sz="2000" dirty="0" err="1"/>
              <a:t>TPD</a:t>
            </a:r>
            <a:r>
              <a:rPr lang="en-ZA" sz="2000" dirty="0"/>
              <a:t> was mixed – needs further investigation</a:t>
            </a:r>
          </a:p>
          <a:p>
            <a:r>
              <a:rPr lang="en-ZA" sz="2000" dirty="0"/>
              <a:t>Carry forward performed well for sticky prices – but will miss change when it does happen</a:t>
            </a:r>
          </a:p>
          <a:p>
            <a:r>
              <a:rPr lang="en-ZA" sz="2000" dirty="0"/>
              <a:t>Do nothing creates biggest bias – Not meeting criteria of ‘do no harm’</a:t>
            </a:r>
          </a:p>
        </p:txBody>
      </p:sp>
    </p:spTree>
    <p:extLst>
      <p:ext uri="{BB962C8B-B14F-4D97-AF65-F5344CB8AC3E}">
        <p14:creationId xmlns:p14="http://schemas.microsoft.com/office/powerpoint/2010/main" val="306871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The end</a:t>
            </a:r>
            <a:endParaRPr lang="en-ZA" sz="2000" dirty="0">
              <a:solidFill>
                <a:prstClr val="whit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675489" y="2991471"/>
            <a:ext cx="2162341" cy="42347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342900" indent="-342900" algn="just" eaLnBrk="0" hangingPunct="0">
              <a:spcBef>
                <a:spcPts val="1200"/>
              </a:spcBef>
              <a:buFont typeface="Arial" panose="020B0604020202020204" pitchFamily="34" charset="0"/>
              <a:buChar char="•"/>
              <a:defRPr sz="2200" b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Open Sans" pitchFamily="34" charset="0"/>
                <a:cs typeface="MoolBoran" panose="020B0100010101010101" pitchFamily="34" charset="0"/>
              </a:defRPr>
            </a:lvl1pPr>
            <a:lvl2pPr indent="0" algn="ctr" eaLnBrk="0" hangingPunct="0">
              <a:spcBef>
                <a:spcPct val="20000"/>
              </a:spcBef>
              <a:buFont typeface="Arial" charset="0"/>
              <a:buNone/>
              <a:defRPr sz="18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indent="0" algn="ctr" eaLnBrk="0" hangingPunct="0">
              <a:spcBef>
                <a:spcPct val="20000"/>
              </a:spcBef>
              <a:buFont typeface="Arial" charset="0"/>
              <a:buNone/>
              <a:defRPr sz="16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indent="0" algn="ctr" eaLnBrk="0" hangingPunct="0">
              <a:spcBef>
                <a:spcPct val="20000"/>
              </a:spcBef>
              <a:buFont typeface="Arial" charset="0"/>
              <a:buNone/>
              <a:defRPr sz="14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indent="0" algn="ctr" eaLnBrk="0" hangingPunct="0">
              <a:spcBef>
                <a:spcPct val="20000"/>
              </a:spcBef>
              <a:buFont typeface="Arial" charset="0"/>
              <a:buNone/>
              <a:defRPr sz="14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ZA" sz="2400" b="1" dirty="0" smtClean="0"/>
              <a:t>Thank you</a:t>
            </a:r>
            <a:endParaRPr lang="en-ZA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129" t="5509" r="16131" b="19002"/>
          <a:stretch/>
        </p:blipFill>
        <p:spPr>
          <a:xfrm>
            <a:off x="397382" y="1971207"/>
            <a:ext cx="2915444" cy="24640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869" t="11342" r="12541" b="21339"/>
          <a:stretch/>
        </p:blipFill>
        <p:spPr>
          <a:xfrm>
            <a:off x="6200493" y="1975172"/>
            <a:ext cx="2424388" cy="24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64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548"/>
          <a:stretch/>
        </p:blipFill>
        <p:spPr>
          <a:xfrm>
            <a:off x="0" y="0"/>
            <a:ext cx="9144000" cy="6134582"/>
          </a:xfrm>
          <a:prstGeom prst="rect">
            <a:avLst/>
          </a:prstGeom>
        </p:spPr>
      </p:pic>
      <p:sp>
        <p:nvSpPr>
          <p:cNvPr id="165" name="Freeform 164"/>
          <p:cNvSpPr>
            <a:spLocks noChangeAspect="1"/>
          </p:cNvSpPr>
          <p:nvPr/>
        </p:nvSpPr>
        <p:spPr>
          <a:xfrm>
            <a:off x="0" y="-2717"/>
            <a:ext cx="3319272" cy="3573833"/>
          </a:xfrm>
          <a:custGeom>
            <a:avLst/>
            <a:gdLst>
              <a:gd name="connsiteX0" fmla="*/ 0 w 5667608"/>
              <a:gd name="connsiteY0" fmla="*/ 0 h 6104950"/>
              <a:gd name="connsiteX1" fmla="*/ 5645197 w 5667608"/>
              <a:gd name="connsiteY1" fmla="*/ 0 h 6104950"/>
              <a:gd name="connsiteX2" fmla="*/ 5660300 w 5667608"/>
              <a:gd name="connsiteY2" fmla="*/ 198639 h 6104950"/>
              <a:gd name="connsiteX3" fmla="*/ 5667608 w 5667608"/>
              <a:gd name="connsiteY3" fmla="*/ 487702 h 6104950"/>
              <a:gd name="connsiteX4" fmla="*/ 50984 w 5667608"/>
              <a:gd name="connsiteY4" fmla="*/ 6104950 h 6104950"/>
              <a:gd name="connsiteX5" fmla="*/ 0 w 5667608"/>
              <a:gd name="connsiteY5" fmla="*/ 6103661 h 61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67608" h="6104950">
                <a:moveTo>
                  <a:pt x="0" y="0"/>
                </a:moveTo>
                <a:lnTo>
                  <a:pt x="5645197" y="0"/>
                </a:lnTo>
                <a:lnTo>
                  <a:pt x="5660300" y="198639"/>
                </a:lnTo>
                <a:cubicBezTo>
                  <a:pt x="5665152" y="294381"/>
                  <a:pt x="5667608" y="390755"/>
                  <a:pt x="5667608" y="487702"/>
                </a:cubicBezTo>
                <a:cubicBezTo>
                  <a:pt x="5667608" y="3590022"/>
                  <a:pt x="3152960" y="6104950"/>
                  <a:pt x="50984" y="6104950"/>
                </a:cubicBezTo>
                <a:lnTo>
                  <a:pt x="0" y="6103661"/>
                </a:lnTo>
                <a:close/>
              </a:path>
            </a:pathLst>
          </a:custGeom>
          <a:solidFill>
            <a:srgbClr val="DB610E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4" name="Text Placeholder 1"/>
          <p:cNvSpPr txBox="1">
            <a:spLocks/>
          </p:cNvSpPr>
          <p:nvPr/>
        </p:nvSpPr>
        <p:spPr>
          <a:xfrm>
            <a:off x="162047" y="206083"/>
            <a:ext cx="2476982" cy="19236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b="1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3600" b="0" dirty="0">
                <a:solidFill>
                  <a:schemeClr val="bg1"/>
                </a:solidFill>
                <a:latin typeface="Century Gothic" panose="020B0502020202020204" pitchFamily="34" charset="0"/>
              </a:rPr>
              <a:t>Why </a:t>
            </a:r>
            <a:r>
              <a:rPr lang="en-ZA" sz="3600" b="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do prices </a:t>
            </a:r>
            <a:r>
              <a:rPr lang="en-ZA" sz="3600" b="0" dirty="0">
                <a:solidFill>
                  <a:schemeClr val="bg1"/>
                </a:solidFill>
                <a:latin typeface="Century Gothic" panose="020B0502020202020204" pitchFamily="34" charset="0"/>
              </a:rPr>
              <a:t>go </a:t>
            </a:r>
            <a:r>
              <a:rPr lang="en-ZA" sz="3600" b="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missing?</a:t>
            </a:r>
          </a:p>
          <a:p>
            <a:pPr marL="0" indent="0">
              <a:buNone/>
            </a:pPr>
            <a:r>
              <a:rPr lang="en-ZA" sz="2400" b="0" dirty="0">
                <a:solidFill>
                  <a:schemeClr val="bg1"/>
                </a:solidFill>
                <a:latin typeface="Century Gothic" panose="020B0502020202020204" pitchFamily="34" charset="0"/>
              </a:rPr>
              <a:t>A</a:t>
            </a:r>
            <a:r>
              <a:rPr lang="en-ZA" sz="2400" b="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nd </a:t>
            </a:r>
            <a:r>
              <a:rPr lang="en-ZA" sz="2400" b="0" dirty="0">
                <a:solidFill>
                  <a:schemeClr val="bg1"/>
                </a:solidFill>
                <a:latin typeface="Century Gothic" panose="020B0502020202020204" pitchFamily="34" charset="0"/>
              </a:rPr>
              <a:t>why </a:t>
            </a:r>
            <a:r>
              <a:rPr lang="en-ZA" sz="2400" b="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do we care?</a:t>
            </a:r>
            <a:endParaRPr lang="en-ZA" sz="2400" b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84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13458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0" y="0"/>
            <a:ext cx="9144000" cy="6134582"/>
          </a:xfrm>
          <a:prstGeom prst="rect">
            <a:avLst/>
          </a:prstGeom>
          <a:solidFill>
            <a:schemeClr val="bg1">
              <a:alpha val="93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ZA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85480" y="1363980"/>
            <a:ext cx="5224665" cy="4478020"/>
            <a:chOff x="504653" y="1241925"/>
            <a:chExt cx="5308008" cy="451457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653" y="1241925"/>
              <a:ext cx="5308008" cy="4514571"/>
            </a:xfrm>
            <a:prstGeom prst="rect">
              <a:avLst/>
            </a:prstGeom>
          </p:spPr>
        </p:pic>
        <p:sp>
          <p:nvSpPr>
            <p:cNvPr id="4" name="Freeform 3"/>
            <p:cNvSpPr/>
            <p:nvPr/>
          </p:nvSpPr>
          <p:spPr bwMode="auto">
            <a:xfrm>
              <a:off x="1831340" y="3014980"/>
              <a:ext cx="1353820" cy="104140"/>
            </a:xfrm>
            <a:custGeom>
              <a:avLst/>
              <a:gdLst>
                <a:gd name="connsiteX0" fmla="*/ 0 w 1353820"/>
                <a:gd name="connsiteY0" fmla="*/ 104140 h 104140"/>
                <a:gd name="connsiteX1" fmla="*/ 1353820 w 1353820"/>
                <a:gd name="connsiteY1" fmla="*/ 0 h 104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53820" h="104140">
                  <a:moveTo>
                    <a:pt x="0" y="104140"/>
                  </a:moveTo>
                  <a:lnTo>
                    <a:pt x="1353820" y="0"/>
                  </a:lnTo>
                </a:path>
              </a:pathLst>
            </a:custGeom>
            <a:noFill/>
            <a:ln w="0">
              <a:noFill/>
              <a:prstDash val="solid"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1793240" y="3012440"/>
              <a:ext cx="1389380" cy="1684020"/>
            </a:xfrm>
            <a:custGeom>
              <a:avLst/>
              <a:gdLst>
                <a:gd name="connsiteX0" fmla="*/ 38100 w 1389380"/>
                <a:gd name="connsiteY0" fmla="*/ 106680 h 1684020"/>
                <a:gd name="connsiteX1" fmla="*/ 1389380 w 1389380"/>
                <a:gd name="connsiteY1" fmla="*/ 0 h 1684020"/>
                <a:gd name="connsiteX2" fmla="*/ 1305560 w 1389380"/>
                <a:gd name="connsiteY2" fmla="*/ 1496060 h 1684020"/>
                <a:gd name="connsiteX3" fmla="*/ 0 w 1389380"/>
                <a:gd name="connsiteY3" fmla="*/ 1684020 h 1684020"/>
                <a:gd name="connsiteX4" fmla="*/ 38100 w 1389380"/>
                <a:gd name="connsiteY4" fmla="*/ 106680 h 168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9380" h="1684020">
                  <a:moveTo>
                    <a:pt x="38100" y="106680"/>
                  </a:moveTo>
                  <a:lnTo>
                    <a:pt x="1389380" y="0"/>
                  </a:lnTo>
                  <a:lnTo>
                    <a:pt x="1305560" y="1496060"/>
                  </a:lnTo>
                  <a:lnTo>
                    <a:pt x="0" y="1684020"/>
                  </a:lnTo>
                  <a:lnTo>
                    <a:pt x="38100" y="106680"/>
                  </a:lnTo>
                  <a:close/>
                </a:path>
              </a:pathLst>
            </a:custGeom>
            <a:solidFill>
              <a:srgbClr val="CACAC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Z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10558">
              <a:off x="1908585" y="3301083"/>
              <a:ext cx="1103488" cy="1103488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lvl="0"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 Why do prices go missing?</a:t>
            </a:r>
            <a:endParaRPr lang="en-ZA" sz="24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3556000" y="1209040"/>
            <a:ext cx="5181600" cy="1808480"/>
          </a:xfrm>
          <a:prstGeom prst="roundRect">
            <a:avLst/>
          </a:prstGeom>
          <a:solidFill>
            <a:schemeClr val="accent1">
              <a:alpha val="22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ZA"/>
          </a:p>
        </p:txBody>
      </p:sp>
      <p:grpSp>
        <p:nvGrpSpPr>
          <p:cNvPr id="9" name="Group 8"/>
          <p:cNvGrpSpPr/>
          <p:nvPr/>
        </p:nvGrpSpPr>
        <p:grpSpPr>
          <a:xfrm>
            <a:off x="3759200" y="1461231"/>
            <a:ext cx="4711556" cy="1319377"/>
            <a:chOff x="3759200" y="1461231"/>
            <a:chExt cx="4711556" cy="1319377"/>
          </a:xfrm>
        </p:grpSpPr>
        <p:sp>
          <p:nvSpPr>
            <p:cNvPr id="14" name="Rounded Rectangle 13"/>
            <p:cNvSpPr/>
            <p:nvPr/>
          </p:nvSpPr>
          <p:spPr>
            <a:xfrm>
              <a:off x="3759200" y="1491711"/>
              <a:ext cx="1669784" cy="1288897"/>
            </a:xfrm>
            <a:prstGeom prst="round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600" dirty="0" smtClean="0">
                  <a:latin typeface="Century Gothic" panose="020B0502020202020204" pitchFamily="34" charset="0"/>
                </a:rPr>
                <a:t>Temporarily missing</a:t>
              </a:r>
              <a:endParaRPr lang="en-ZA" sz="1600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5516865" y="1496333"/>
              <a:ext cx="934735" cy="507259"/>
            </a:xfrm>
            <a:prstGeom prst="rightArrow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1600">
                <a:latin typeface="Century Gothic" panose="020B0502020202020204" pitchFamily="34" charset="0"/>
              </a:endParaRPr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5516865" y="2273349"/>
              <a:ext cx="934735" cy="507259"/>
            </a:xfrm>
            <a:prstGeom prst="rightArrow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1600">
                <a:latin typeface="Century Gothic" panose="020B0502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648630" y="1461231"/>
              <a:ext cx="1822126" cy="576055"/>
            </a:xfrm>
            <a:prstGeom prst="round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600" dirty="0" smtClean="0">
                  <a:latin typeface="Century Gothic" panose="020B0502020202020204" pitchFamily="34" charset="0"/>
                </a:rPr>
                <a:t>Out of stock</a:t>
              </a:r>
              <a:endParaRPr lang="en-ZA" sz="1600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648630" y="2174073"/>
              <a:ext cx="1822126" cy="576055"/>
            </a:xfrm>
            <a:prstGeom prst="round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600" dirty="0" smtClean="0">
                  <a:latin typeface="Century Gothic" panose="020B0502020202020204" pitchFamily="34" charset="0"/>
                </a:rPr>
                <a:t>Seasonal</a:t>
              </a:r>
              <a:endParaRPr lang="en-ZA" sz="1600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25" name="Rounded Rectangle 24"/>
          <p:cNvSpPr/>
          <p:nvPr/>
        </p:nvSpPr>
        <p:spPr bwMode="auto">
          <a:xfrm>
            <a:off x="3556000" y="3366014"/>
            <a:ext cx="5181600" cy="1808480"/>
          </a:xfrm>
          <a:prstGeom prst="roundRect">
            <a:avLst/>
          </a:prstGeom>
          <a:solidFill>
            <a:schemeClr val="accent2">
              <a:alpha val="22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ZA"/>
          </a:p>
        </p:txBody>
      </p:sp>
      <p:grpSp>
        <p:nvGrpSpPr>
          <p:cNvPr id="10" name="Group 9"/>
          <p:cNvGrpSpPr/>
          <p:nvPr/>
        </p:nvGrpSpPr>
        <p:grpSpPr>
          <a:xfrm>
            <a:off x="3901440" y="3595326"/>
            <a:ext cx="4711556" cy="1319377"/>
            <a:chOff x="3901440" y="3168111"/>
            <a:chExt cx="4711556" cy="1319377"/>
          </a:xfrm>
        </p:grpSpPr>
        <p:sp>
          <p:nvSpPr>
            <p:cNvPr id="20" name="Rounded Rectangle 19"/>
            <p:cNvSpPr/>
            <p:nvPr/>
          </p:nvSpPr>
          <p:spPr>
            <a:xfrm>
              <a:off x="3901440" y="3198591"/>
              <a:ext cx="1669784" cy="1288897"/>
            </a:xfrm>
            <a:prstGeom prst="round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600" dirty="0">
                  <a:latin typeface="Century Gothic" panose="020B0502020202020204" pitchFamily="34" charset="0"/>
                </a:rPr>
                <a:t>Permanently missing</a:t>
              </a:r>
            </a:p>
          </p:txBody>
        </p:sp>
        <p:sp>
          <p:nvSpPr>
            <p:cNvPr id="21" name="Right Arrow 20"/>
            <p:cNvSpPr/>
            <p:nvPr/>
          </p:nvSpPr>
          <p:spPr>
            <a:xfrm>
              <a:off x="5659105" y="3203213"/>
              <a:ext cx="934735" cy="507259"/>
            </a:xfrm>
            <a:prstGeom prst="rightArrow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1600">
                <a:latin typeface="Century Gothic" panose="020B0502020202020204" pitchFamily="34" charset="0"/>
              </a:endParaRPr>
            </a:p>
          </p:txBody>
        </p:sp>
        <p:sp>
          <p:nvSpPr>
            <p:cNvPr id="22" name="Right Arrow 21"/>
            <p:cNvSpPr/>
            <p:nvPr/>
          </p:nvSpPr>
          <p:spPr>
            <a:xfrm>
              <a:off x="5659105" y="3980229"/>
              <a:ext cx="934735" cy="507259"/>
            </a:xfrm>
            <a:prstGeom prst="rightArrow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1600">
                <a:latin typeface="Century Gothic" panose="020B0502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6790870" y="3168111"/>
              <a:ext cx="1822126" cy="576055"/>
            </a:xfrm>
            <a:prstGeom prst="round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600" dirty="0">
                  <a:latin typeface="Century Gothic" panose="020B0502020202020204" pitchFamily="34" charset="0"/>
                </a:rPr>
                <a:t>Discontinued</a:t>
              </a: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6790870" y="3880953"/>
              <a:ext cx="1822126" cy="576055"/>
            </a:xfrm>
            <a:prstGeom prst="round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ZA" sz="1400" dirty="0">
                  <a:latin typeface="Century Gothic" panose="020B0502020202020204" pitchFamily="34" charset="0"/>
                </a:rPr>
                <a:t>Temp unavailable </a:t>
              </a:r>
              <a:r>
                <a:rPr lang="en-ZA" sz="1400" dirty="0" smtClean="0">
                  <a:latin typeface="Century Gothic" panose="020B0502020202020204" pitchFamily="34" charset="0"/>
                </a:rPr>
                <a:t>&gt; 2 </a:t>
              </a:r>
              <a:r>
                <a:rPr lang="en-ZA" sz="1400" dirty="0">
                  <a:latin typeface="Century Gothic" panose="020B0502020202020204" pitchFamily="34" charset="0"/>
                </a:rPr>
                <a:t>months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342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13458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0" y="0"/>
            <a:ext cx="9144000" cy="6134582"/>
          </a:xfrm>
          <a:prstGeom prst="rect">
            <a:avLst/>
          </a:prstGeom>
          <a:solidFill>
            <a:schemeClr val="bg1">
              <a:alpha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ZA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ZA" sz="2400" dirty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Aim of imputing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233307" y="1136968"/>
            <a:ext cx="8251270" cy="42850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24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Missing price creates a gap in sampled items – could create </a:t>
            </a:r>
            <a:r>
              <a:rPr lang="en-ZA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bias</a:t>
            </a:r>
          </a:p>
          <a:p>
            <a:pPr algn="just">
              <a:spcBef>
                <a:spcPts val="1200"/>
              </a:spcBef>
            </a:pPr>
            <a:endParaRPr lang="en-ZA" sz="2400" b="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cs typeface="MoolBoran" panose="020B0100010101010101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Objectives of imputing</a:t>
            </a:r>
            <a:endParaRPr lang="en-ZA" sz="2400" b="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cs typeface="MoolBoran" panose="020B0100010101010101" pitchFamily="34" charset="0"/>
            </a:endParaRP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“</a:t>
            </a:r>
            <a:r>
              <a:rPr lang="en-Z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First do no harm</a:t>
            </a:r>
            <a:r>
              <a:rPr lang="en-ZA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” </a:t>
            </a:r>
            <a:r>
              <a:rPr lang="en-Z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–</a:t>
            </a:r>
            <a:r>
              <a:rPr lang="en-ZA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 Minimise </a:t>
            </a:r>
            <a:r>
              <a:rPr lang="en-Z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bias</a:t>
            </a:r>
            <a:endParaRPr lang="en-ZA" sz="2000" b="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cs typeface="MoolBoran" panose="020B0100010101010101" pitchFamily="34" charset="0"/>
            </a:endParaRP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20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Complete matrix of prices for immediate use of next price when available</a:t>
            </a:r>
          </a:p>
        </p:txBody>
      </p:sp>
    </p:spTree>
    <p:extLst>
      <p:ext uri="{BB962C8B-B14F-4D97-AF65-F5344CB8AC3E}">
        <p14:creationId xmlns:p14="http://schemas.microsoft.com/office/powerpoint/2010/main" val="33562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13458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0" y="0"/>
            <a:ext cx="9144000" cy="6134582"/>
          </a:xfrm>
          <a:prstGeom prst="rect">
            <a:avLst/>
          </a:prstGeom>
          <a:solidFill>
            <a:schemeClr val="bg1">
              <a:alpha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ZA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ZA" sz="2400" dirty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Imputation methods</a:t>
            </a:r>
          </a:p>
        </p:txBody>
      </p:sp>
      <p:grpSp>
        <p:nvGrpSpPr>
          <p:cNvPr id="18" name="Group 20"/>
          <p:cNvGrpSpPr>
            <a:grpSpLocks noChangeAspect="1"/>
          </p:cNvGrpSpPr>
          <p:nvPr/>
        </p:nvGrpSpPr>
        <p:grpSpPr bwMode="auto">
          <a:xfrm>
            <a:off x="3578707" y="3972560"/>
            <a:ext cx="1971899" cy="1929915"/>
            <a:chOff x="-1" y="1011"/>
            <a:chExt cx="4321" cy="4229"/>
          </a:xfrm>
        </p:grpSpPr>
        <p:sp>
          <p:nvSpPr>
            <p:cNvPr id="19" name="AutoShape 19"/>
            <p:cNvSpPr>
              <a:spLocks noChangeAspect="1" noChangeArrowheads="1" noTextEdit="1"/>
            </p:cNvSpPr>
            <p:nvPr/>
          </p:nvSpPr>
          <p:spPr bwMode="auto">
            <a:xfrm>
              <a:off x="0" y="1014"/>
              <a:ext cx="4320" cy="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945" y="1011"/>
              <a:ext cx="2308" cy="2313"/>
            </a:xfrm>
            <a:custGeom>
              <a:avLst/>
              <a:gdLst>
                <a:gd name="T0" fmla="*/ 1288 w 2736"/>
                <a:gd name="T1" fmla="*/ 7 h 2741"/>
                <a:gd name="T2" fmla="*/ 1204 w 2736"/>
                <a:gd name="T3" fmla="*/ 17 h 2741"/>
                <a:gd name="T4" fmla="*/ 355 w 2736"/>
                <a:gd name="T5" fmla="*/ 457 h 2741"/>
                <a:gd name="T6" fmla="*/ 10 w 2736"/>
                <a:gd name="T7" fmla="*/ 1219 h 2741"/>
                <a:gd name="T8" fmla="*/ 10 w 2736"/>
                <a:gd name="T9" fmla="*/ 1527 h 2741"/>
                <a:gd name="T10" fmla="*/ 384 w 2736"/>
                <a:gd name="T11" fmla="*/ 2320 h 2741"/>
                <a:gd name="T12" fmla="*/ 1251 w 2736"/>
                <a:gd name="T13" fmla="*/ 2735 h 2741"/>
                <a:gd name="T14" fmla="*/ 1544 w 2736"/>
                <a:gd name="T15" fmla="*/ 2729 h 2741"/>
                <a:gd name="T16" fmla="*/ 2226 w 2736"/>
                <a:gd name="T17" fmla="*/ 2437 h 2741"/>
                <a:gd name="T18" fmla="*/ 2483 w 2736"/>
                <a:gd name="T19" fmla="*/ 2163 h 2741"/>
                <a:gd name="T20" fmla="*/ 2726 w 2736"/>
                <a:gd name="T21" fmla="*/ 1523 h 2741"/>
                <a:gd name="T22" fmla="*/ 2729 w 2736"/>
                <a:gd name="T23" fmla="*/ 1243 h 2741"/>
                <a:gd name="T24" fmla="*/ 2018 w 2736"/>
                <a:gd name="T25" fmla="*/ 171 h 2741"/>
                <a:gd name="T26" fmla="*/ 1566 w 2736"/>
                <a:gd name="T27" fmla="*/ 21 h 2741"/>
                <a:gd name="T28" fmla="*/ 1288 w 2736"/>
                <a:gd name="T29" fmla="*/ 7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36" h="2741">
                  <a:moveTo>
                    <a:pt x="1288" y="7"/>
                  </a:moveTo>
                  <a:cubicBezTo>
                    <a:pt x="1272" y="9"/>
                    <a:pt x="1234" y="14"/>
                    <a:pt x="1204" y="17"/>
                  </a:cubicBezTo>
                  <a:cubicBezTo>
                    <a:pt x="884" y="53"/>
                    <a:pt x="575" y="213"/>
                    <a:pt x="355" y="457"/>
                  </a:cubicBezTo>
                  <a:cubicBezTo>
                    <a:pt x="163" y="669"/>
                    <a:pt x="44" y="932"/>
                    <a:pt x="10" y="1219"/>
                  </a:cubicBezTo>
                  <a:cubicBezTo>
                    <a:pt x="0" y="1297"/>
                    <a:pt x="0" y="1451"/>
                    <a:pt x="10" y="1527"/>
                  </a:cubicBezTo>
                  <a:cubicBezTo>
                    <a:pt x="47" y="1833"/>
                    <a:pt x="174" y="2103"/>
                    <a:pt x="384" y="2320"/>
                  </a:cubicBezTo>
                  <a:cubicBezTo>
                    <a:pt x="616" y="2561"/>
                    <a:pt x="917" y="2705"/>
                    <a:pt x="1251" y="2735"/>
                  </a:cubicBezTo>
                  <a:cubicBezTo>
                    <a:pt x="1319" y="2741"/>
                    <a:pt x="1481" y="2738"/>
                    <a:pt x="1544" y="2729"/>
                  </a:cubicBezTo>
                  <a:cubicBezTo>
                    <a:pt x="1799" y="2693"/>
                    <a:pt x="2026" y="2596"/>
                    <a:pt x="2226" y="2437"/>
                  </a:cubicBezTo>
                  <a:cubicBezTo>
                    <a:pt x="2311" y="2369"/>
                    <a:pt x="2416" y="2257"/>
                    <a:pt x="2483" y="2163"/>
                  </a:cubicBezTo>
                  <a:cubicBezTo>
                    <a:pt x="2616" y="1975"/>
                    <a:pt x="2699" y="1759"/>
                    <a:pt x="2726" y="1523"/>
                  </a:cubicBezTo>
                  <a:cubicBezTo>
                    <a:pt x="2735" y="1453"/>
                    <a:pt x="2736" y="1311"/>
                    <a:pt x="2729" y="1243"/>
                  </a:cubicBezTo>
                  <a:cubicBezTo>
                    <a:pt x="2680" y="784"/>
                    <a:pt x="2421" y="393"/>
                    <a:pt x="2018" y="171"/>
                  </a:cubicBezTo>
                  <a:cubicBezTo>
                    <a:pt x="1884" y="98"/>
                    <a:pt x="1717" y="43"/>
                    <a:pt x="1566" y="21"/>
                  </a:cubicBezTo>
                  <a:cubicBezTo>
                    <a:pt x="1458" y="6"/>
                    <a:pt x="1344" y="0"/>
                    <a:pt x="1288" y="7"/>
                  </a:cubicBezTo>
                  <a:close/>
                </a:path>
              </a:pathLst>
            </a:custGeom>
            <a:solidFill>
              <a:srgbClr val="93CDDD"/>
            </a:solidFill>
            <a:ln w="50800">
              <a:solidFill>
                <a:schemeClr val="accent5">
                  <a:lumMod val="7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-1" y="3225"/>
              <a:ext cx="4321" cy="2015"/>
            </a:xfrm>
            <a:custGeom>
              <a:avLst/>
              <a:gdLst>
                <a:gd name="T0" fmla="*/ 3423 w 5122"/>
                <a:gd name="T1" fmla="*/ 30 h 2389"/>
                <a:gd name="T2" fmla="*/ 2769 w 5122"/>
                <a:gd name="T3" fmla="*/ 312 h 2389"/>
                <a:gd name="T4" fmla="*/ 2489 w 5122"/>
                <a:gd name="T5" fmla="*/ 334 h 2389"/>
                <a:gd name="T6" fmla="*/ 2293 w 5122"/>
                <a:gd name="T7" fmla="*/ 325 h 2389"/>
                <a:gd name="T8" fmla="*/ 1570 w 5122"/>
                <a:gd name="T9" fmla="*/ 42 h 2389"/>
                <a:gd name="T10" fmla="*/ 1531 w 5122"/>
                <a:gd name="T11" fmla="*/ 14 h 2389"/>
                <a:gd name="T12" fmla="*/ 1490 w 5122"/>
                <a:gd name="T13" fmla="*/ 22 h 2389"/>
                <a:gd name="T14" fmla="*/ 1243 w 5122"/>
                <a:gd name="T15" fmla="*/ 86 h 2389"/>
                <a:gd name="T16" fmla="*/ 745 w 5122"/>
                <a:gd name="T17" fmla="*/ 345 h 2389"/>
                <a:gd name="T18" fmla="*/ 369 w 5122"/>
                <a:gd name="T19" fmla="*/ 718 h 2389"/>
                <a:gd name="T20" fmla="*/ 15 w 5122"/>
                <a:gd name="T21" fmla="*/ 1616 h 2389"/>
                <a:gd name="T22" fmla="*/ 2 w 5122"/>
                <a:gd name="T23" fmla="*/ 1838 h 2389"/>
                <a:gd name="T24" fmla="*/ 265 w 5122"/>
                <a:gd name="T25" fmla="*/ 2349 h 2389"/>
                <a:gd name="T26" fmla="*/ 993 w 5122"/>
                <a:gd name="T27" fmla="*/ 2272 h 2389"/>
                <a:gd name="T28" fmla="*/ 1483 w 5122"/>
                <a:gd name="T29" fmla="*/ 2182 h 2389"/>
                <a:gd name="T30" fmla="*/ 2511 w 5122"/>
                <a:gd name="T31" fmla="*/ 2161 h 2389"/>
                <a:gd name="T32" fmla="*/ 3443 w 5122"/>
                <a:gd name="T33" fmla="*/ 2164 h 2389"/>
                <a:gd name="T34" fmla="*/ 4111 w 5122"/>
                <a:gd name="T35" fmla="*/ 2268 h 2389"/>
                <a:gd name="T36" fmla="*/ 4553 w 5122"/>
                <a:gd name="T37" fmla="*/ 2356 h 2389"/>
                <a:gd name="T38" fmla="*/ 4653 w 5122"/>
                <a:gd name="T39" fmla="*/ 2368 h 2389"/>
                <a:gd name="T40" fmla="*/ 4915 w 5122"/>
                <a:gd name="T41" fmla="*/ 2326 h 2389"/>
                <a:gd name="T42" fmla="*/ 5109 w 5122"/>
                <a:gd name="T43" fmla="*/ 1968 h 2389"/>
                <a:gd name="T44" fmla="*/ 5117 w 5122"/>
                <a:gd name="T45" fmla="*/ 1891 h 2389"/>
                <a:gd name="T46" fmla="*/ 5117 w 5122"/>
                <a:gd name="T47" fmla="*/ 1725 h 2389"/>
                <a:gd name="T48" fmla="*/ 5107 w 5122"/>
                <a:gd name="T49" fmla="*/ 1623 h 2389"/>
                <a:gd name="T50" fmla="*/ 4753 w 5122"/>
                <a:gd name="T51" fmla="*/ 718 h 2389"/>
                <a:gd name="T52" fmla="*/ 4407 w 5122"/>
                <a:gd name="T53" fmla="*/ 368 h 2389"/>
                <a:gd name="T54" fmla="*/ 3737 w 5122"/>
                <a:gd name="T55" fmla="*/ 44 h 2389"/>
                <a:gd name="T56" fmla="*/ 3496 w 5122"/>
                <a:gd name="T57" fmla="*/ 2 h 2389"/>
                <a:gd name="T58" fmla="*/ 3463 w 5122"/>
                <a:gd name="T59" fmla="*/ 0 h 2389"/>
                <a:gd name="T60" fmla="*/ 3423 w 5122"/>
                <a:gd name="T61" fmla="*/ 30 h 2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22" h="2389">
                  <a:moveTo>
                    <a:pt x="3423" y="30"/>
                  </a:moveTo>
                  <a:cubicBezTo>
                    <a:pt x="3245" y="166"/>
                    <a:pt x="3001" y="270"/>
                    <a:pt x="2769" y="312"/>
                  </a:cubicBezTo>
                  <a:cubicBezTo>
                    <a:pt x="2662" y="331"/>
                    <a:pt x="2625" y="334"/>
                    <a:pt x="2489" y="334"/>
                  </a:cubicBezTo>
                  <a:cubicBezTo>
                    <a:pt x="2377" y="334"/>
                    <a:pt x="2350" y="332"/>
                    <a:pt x="2293" y="325"/>
                  </a:cubicBezTo>
                  <a:cubicBezTo>
                    <a:pt x="2023" y="288"/>
                    <a:pt x="1781" y="194"/>
                    <a:pt x="1570" y="42"/>
                  </a:cubicBezTo>
                  <a:cubicBezTo>
                    <a:pt x="1531" y="14"/>
                    <a:pt x="1531" y="14"/>
                    <a:pt x="1531" y="14"/>
                  </a:cubicBezTo>
                  <a:cubicBezTo>
                    <a:pt x="1490" y="22"/>
                    <a:pt x="1490" y="22"/>
                    <a:pt x="1490" y="22"/>
                  </a:cubicBezTo>
                  <a:cubicBezTo>
                    <a:pt x="1427" y="32"/>
                    <a:pt x="1316" y="61"/>
                    <a:pt x="1243" y="86"/>
                  </a:cubicBezTo>
                  <a:cubicBezTo>
                    <a:pt x="1066" y="146"/>
                    <a:pt x="897" y="234"/>
                    <a:pt x="745" y="345"/>
                  </a:cubicBezTo>
                  <a:cubicBezTo>
                    <a:pt x="613" y="442"/>
                    <a:pt x="470" y="584"/>
                    <a:pt x="369" y="718"/>
                  </a:cubicBezTo>
                  <a:cubicBezTo>
                    <a:pt x="173" y="979"/>
                    <a:pt x="49" y="1294"/>
                    <a:pt x="15" y="1616"/>
                  </a:cubicBezTo>
                  <a:cubicBezTo>
                    <a:pt x="3" y="1740"/>
                    <a:pt x="0" y="1788"/>
                    <a:pt x="2" y="1838"/>
                  </a:cubicBezTo>
                  <a:cubicBezTo>
                    <a:pt x="16" y="2151"/>
                    <a:pt x="93" y="2300"/>
                    <a:pt x="265" y="2349"/>
                  </a:cubicBezTo>
                  <a:cubicBezTo>
                    <a:pt x="402" y="2389"/>
                    <a:pt x="520" y="2376"/>
                    <a:pt x="993" y="2272"/>
                  </a:cubicBezTo>
                  <a:cubicBezTo>
                    <a:pt x="1198" y="2227"/>
                    <a:pt x="1348" y="2199"/>
                    <a:pt x="1483" y="2182"/>
                  </a:cubicBezTo>
                  <a:cubicBezTo>
                    <a:pt x="1643" y="2162"/>
                    <a:pt x="1589" y="2163"/>
                    <a:pt x="2511" y="2161"/>
                  </a:cubicBezTo>
                  <a:cubicBezTo>
                    <a:pt x="3105" y="2160"/>
                    <a:pt x="3393" y="2161"/>
                    <a:pt x="3443" y="2164"/>
                  </a:cubicBezTo>
                  <a:cubicBezTo>
                    <a:pt x="3635" y="2176"/>
                    <a:pt x="3819" y="2204"/>
                    <a:pt x="4111" y="2268"/>
                  </a:cubicBezTo>
                  <a:cubicBezTo>
                    <a:pt x="4327" y="2316"/>
                    <a:pt x="4485" y="2347"/>
                    <a:pt x="4553" y="2356"/>
                  </a:cubicBezTo>
                  <a:cubicBezTo>
                    <a:pt x="4589" y="2360"/>
                    <a:pt x="4635" y="2366"/>
                    <a:pt x="4653" y="2368"/>
                  </a:cubicBezTo>
                  <a:cubicBezTo>
                    <a:pt x="4733" y="2379"/>
                    <a:pt x="4845" y="2361"/>
                    <a:pt x="4915" y="2326"/>
                  </a:cubicBezTo>
                  <a:cubicBezTo>
                    <a:pt x="5025" y="2272"/>
                    <a:pt x="5089" y="2154"/>
                    <a:pt x="5109" y="1968"/>
                  </a:cubicBezTo>
                  <a:cubicBezTo>
                    <a:pt x="5111" y="1947"/>
                    <a:pt x="5115" y="1912"/>
                    <a:pt x="5117" y="1891"/>
                  </a:cubicBezTo>
                  <a:cubicBezTo>
                    <a:pt x="5122" y="1842"/>
                    <a:pt x="5122" y="1776"/>
                    <a:pt x="5117" y="1725"/>
                  </a:cubicBezTo>
                  <a:cubicBezTo>
                    <a:pt x="5115" y="1704"/>
                    <a:pt x="5110" y="1658"/>
                    <a:pt x="5107" y="1623"/>
                  </a:cubicBezTo>
                  <a:cubicBezTo>
                    <a:pt x="5076" y="1302"/>
                    <a:pt x="4951" y="980"/>
                    <a:pt x="4753" y="718"/>
                  </a:cubicBezTo>
                  <a:cubicBezTo>
                    <a:pt x="4658" y="592"/>
                    <a:pt x="4533" y="466"/>
                    <a:pt x="4407" y="368"/>
                  </a:cubicBezTo>
                  <a:cubicBezTo>
                    <a:pt x="4213" y="218"/>
                    <a:pt x="3976" y="104"/>
                    <a:pt x="3737" y="44"/>
                  </a:cubicBezTo>
                  <a:cubicBezTo>
                    <a:pt x="3660" y="26"/>
                    <a:pt x="3543" y="5"/>
                    <a:pt x="3496" y="2"/>
                  </a:cubicBezTo>
                  <a:cubicBezTo>
                    <a:pt x="3463" y="0"/>
                    <a:pt x="3463" y="0"/>
                    <a:pt x="3463" y="0"/>
                  </a:cubicBezTo>
                  <a:lnTo>
                    <a:pt x="3423" y="3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50800">
              <a:solidFill>
                <a:schemeClr val="accent5">
                  <a:lumMod val="7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</p:grpSp>
      <p:grpSp>
        <p:nvGrpSpPr>
          <p:cNvPr id="12" name="Group 11"/>
          <p:cNvGrpSpPr/>
          <p:nvPr/>
        </p:nvGrpSpPr>
        <p:grpSpPr>
          <a:xfrm rot="21160429">
            <a:off x="167290" y="2779902"/>
            <a:ext cx="2214380" cy="2021840"/>
            <a:chOff x="640080" y="2322702"/>
            <a:chExt cx="2001520" cy="1564640"/>
          </a:xfrm>
        </p:grpSpPr>
        <p:sp>
          <p:nvSpPr>
            <p:cNvPr id="9" name="Cloud Callout 8"/>
            <p:cNvSpPr/>
            <p:nvPr/>
          </p:nvSpPr>
          <p:spPr bwMode="auto">
            <a:xfrm>
              <a:off x="640080" y="2322702"/>
              <a:ext cx="2001520" cy="1564640"/>
            </a:xfrm>
            <a:prstGeom prst="cloudCallout">
              <a:avLst>
                <a:gd name="adj1" fmla="val 96426"/>
                <a:gd name="adj2" fmla="val 61851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ZA"/>
            </a:p>
          </p:txBody>
        </p:sp>
        <p:sp>
          <p:nvSpPr>
            <p:cNvPr id="11" name="TextBox 10"/>
            <p:cNvSpPr txBox="1"/>
            <p:nvPr/>
          </p:nvSpPr>
          <p:spPr>
            <a:xfrm rot="439571">
              <a:off x="858995" y="2504111"/>
              <a:ext cx="1628073" cy="952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Overall </a:t>
              </a:r>
              <a:r>
                <a:rPr lang="en-ZA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mean</a:t>
              </a:r>
            </a:p>
            <a:p>
              <a:pPr algn="ctr"/>
              <a:r>
                <a:rPr lang="en-ZA" sz="14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Price </a:t>
              </a:r>
              <a:r>
                <a:rPr lang="en-ZA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relatives of all matched varieties in elementary </a:t>
              </a:r>
              <a:r>
                <a:rPr lang="en-ZA" sz="14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index</a:t>
              </a:r>
              <a:endParaRPr lang="en-ZA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413417" y="929390"/>
            <a:ext cx="2392264" cy="1972382"/>
            <a:chOff x="2679767" y="1229360"/>
            <a:chExt cx="2125913" cy="1672412"/>
          </a:xfrm>
        </p:grpSpPr>
        <p:sp>
          <p:nvSpPr>
            <p:cNvPr id="14" name="Cloud Callout 13"/>
            <p:cNvSpPr/>
            <p:nvPr/>
          </p:nvSpPr>
          <p:spPr bwMode="auto">
            <a:xfrm>
              <a:off x="2679767" y="1229360"/>
              <a:ext cx="2125913" cy="1672412"/>
            </a:xfrm>
            <a:prstGeom prst="cloudCallout">
              <a:avLst>
                <a:gd name="adj1" fmla="val 20792"/>
                <a:gd name="adj2" fmla="val 96266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ZA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05761" y="1549879"/>
              <a:ext cx="1696720" cy="1043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Targeted mean</a:t>
              </a:r>
            </a:p>
            <a:p>
              <a:pPr algn="ctr"/>
              <a:r>
                <a:rPr lang="en-ZA" sz="14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Price </a:t>
              </a:r>
              <a:r>
                <a:rPr lang="en-ZA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relatives of a subset of matched varieties in elementary index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090160" y="861934"/>
            <a:ext cx="2337466" cy="1917968"/>
            <a:chOff x="5090160" y="1215262"/>
            <a:chExt cx="2001520" cy="1564640"/>
          </a:xfrm>
        </p:grpSpPr>
        <p:sp>
          <p:nvSpPr>
            <p:cNvPr id="16" name="Cloud Callout 15"/>
            <p:cNvSpPr/>
            <p:nvPr/>
          </p:nvSpPr>
          <p:spPr bwMode="auto">
            <a:xfrm>
              <a:off x="5090160" y="1215262"/>
              <a:ext cx="2001520" cy="1564640"/>
            </a:xfrm>
            <a:prstGeom prst="cloudCallout">
              <a:avLst>
                <a:gd name="adj1" fmla="val -51290"/>
                <a:gd name="adj2" fmla="val 104708"/>
              </a:avLst>
            </a:pr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ZA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191761" y="1560039"/>
              <a:ext cx="1788160" cy="828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Carry forward</a:t>
              </a:r>
            </a:p>
            <a:p>
              <a:pPr algn="ctr"/>
              <a:r>
                <a:rPr lang="en-ZA" sz="14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</a:t>
              </a:r>
              <a:r>
                <a:rPr lang="en-ZA" sz="14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rice </a:t>
              </a:r>
              <a:r>
                <a:rPr lang="en-ZA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of the variety from the previous month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96347" y="2779902"/>
            <a:ext cx="2248045" cy="1987275"/>
            <a:chOff x="6146800" y="2779902"/>
            <a:chExt cx="2001520" cy="1564640"/>
          </a:xfrm>
        </p:grpSpPr>
        <p:sp>
          <p:nvSpPr>
            <p:cNvPr id="17" name="Cloud Callout 16"/>
            <p:cNvSpPr/>
            <p:nvPr/>
          </p:nvSpPr>
          <p:spPr bwMode="auto">
            <a:xfrm>
              <a:off x="6146800" y="2779902"/>
              <a:ext cx="2001520" cy="1564640"/>
            </a:xfrm>
            <a:prstGeom prst="cloudCallout">
              <a:avLst>
                <a:gd name="adj1" fmla="val -92914"/>
                <a:gd name="adj2" fmla="val 44318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ZA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248401" y="3236439"/>
              <a:ext cx="1788160" cy="460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Omit</a:t>
              </a:r>
            </a:p>
            <a:p>
              <a:pPr algn="ctr"/>
              <a:r>
                <a:rPr lang="en-ZA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Do nothing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659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13458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0" y="0"/>
            <a:ext cx="9144000" cy="6134582"/>
          </a:xfrm>
          <a:prstGeom prst="rect">
            <a:avLst/>
          </a:prstGeom>
          <a:solidFill>
            <a:schemeClr val="bg1">
              <a:alpha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ZA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What about regression?</a:t>
            </a:r>
            <a:endParaRPr lang="en-ZA" sz="2400" dirty="0">
              <a:solidFill>
                <a:prstClr val="whit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233307" y="1136968"/>
            <a:ext cx="8251270" cy="42850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2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Time product dummy commonly used for quality adjustment when substituting for permanently missing </a:t>
            </a:r>
            <a:r>
              <a:rPr lang="en-ZA" sz="2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prices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ZA" sz="2200" b="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cs typeface="MoolBoran" panose="020B0100010101010101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2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Uses longer time series than traditional imputation </a:t>
            </a:r>
            <a:r>
              <a:rPr lang="en-ZA" sz="2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techniques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ZA" sz="2200" b="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cs typeface="MoolBoran" panose="020B0100010101010101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2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Test it as a method for imputing temporarily missing prices (will it help with seasonal products</a:t>
            </a:r>
            <a:r>
              <a:rPr lang="en-ZA" sz="2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?)</a:t>
            </a:r>
            <a:endParaRPr lang="en-ZA" sz="2200" b="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cs typeface="MoolBoran" panose="020B01000101010101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34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0" y="-2717"/>
            <a:ext cx="9144001" cy="6148058"/>
          </a:xfrm>
          <a:prstGeom prst="rect">
            <a:avLst/>
          </a:prstGeom>
        </p:spPr>
      </p:pic>
      <p:sp>
        <p:nvSpPr>
          <p:cNvPr id="165" name="Freeform 164"/>
          <p:cNvSpPr>
            <a:spLocks noChangeAspect="1"/>
          </p:cNvSpPr>
          <p:nvPr/>
        </p:nvSpPr>
        <p:spPr>
          <a:xfrm>
            <a:off x="0" y="-2717"/>
            <a:ext cx="3319272" cy="3573833"/>
          </a:xfrm>
          <a:custGeom>
            <a:avLst/>
            <a:gdLst>
              <a:gd name="connsiteX0" fmla="*/ 0 w 5667608"/>
              <a:gd name="connsiteY0" fmla="*/ 0 h 6104950"/>
              <a:gd name="connsiteX1" fmla="*/ 5645197 w 5667608"/>
              <a:gd name="connsiteY1" fmla="*/ 0 h 6104950"/>
              <a:gd name="connsiteX2" fmla="*/ 5660300 w 5667608"/>
              <a:gd name="connsiteY2" fmla="*/ 198639 h 6104950"/>
              <a:gd name="connsiteX3" fmla="*/ 5667608 w 5667608"/>
              <a:gd name="connsiteY3" fmla="*/ 487702 h 6104950"/>
              <a:gd name="connsiteX4" fmla="*/ 50984 w 5667608"/>
              <a:gd name="connsiteY4" fmla="*/ 6104950 h 6104950"/>
              <a:gd name="connsiteX5" fmla="*/ 0 w 5667608"/>
              <a:gd name="connsiteY5" fmla="*/ 6103661 h 61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67608" h="6104950">
                <a:moveTo>
                  <a:pt x="0" y="0"/>
                </a:moveTo>
                <a:lnTo>
                  <a:pt x="5645197" y="0"/>
                </a:lnTo>
                <a:lnTo>
                  <a:pt x="5660300" y="198639"/>
                </a:lnTo>
                <a:cubicBezTo>
                  <a:pt x="5665152" y="294381"/>
                  <a:pt x="5667608" y="390755"/>
                  <a:pt x="5667608" y="487702"/>
                </a:cubicBezTo>
                <a:cubicBezTo>
                  <a:pt x="5667608" y="3590022"/>
                  <a:pt x="3152960" y="6104950"/>
                  <a:pt x="50984" y="6104950"/>
                </a:cubicBezTo>
                <a:lnTo>
                  <a:pt x="0" y="6103661"/>
                </a:lnTo>
                <a:close/>
              </a:path>
            </a:pathLst>
          </a:custGeom>
          <a:solidFill>
            <a:srgbClr val="2B771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4" name="Text Placeholder 1"/>
          <p:cNvSpPr txBox="1">
            <a:spLocks/>
          </p:cNvSpPr>
          <p:nvPr/>
        </p:nvSpPr>
        <p:spPr>
          <a:xfrm>
            <a:off x="208346" y="402853"/>
            <a:ext cx="2476982" cy="19236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b="1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3600" b="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Literature</a:t>
            </a:r>
          </a:p>
          <a:p>
            <a:pPr marL="0" indent="0">
              <a:buNone/>
            </a:pPr>
            <a:r>
              <a:rPr lang="en-ZA" sz="2400" b="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What have others said?</a:t>
            </a:r>
            <a:endParaRPr lang="en-ZA" sz="2400" b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Freeform 8"/>
          <p:cNvSpPr>
            <a:spLocks noChangeAspect="1"/>
          </p:cNvSpPr>
          <p:nvPr/>
        </p:nvSpPr>
        <p:spPr bwMode="auto">
          <a:xfrm rot="166993">
            <a:off x="3538316" y="-6058"/>
            <a:ext cx="1830584" cy="1832785"/>
          </a:xfrm>
          <a:custGeom>
            <a:avLst/>
            <a:gdLst>
              <a:gd name="T0" fmla="*/ 542 w 1406"/>
              <a:gd name="T1" fmla="*/ 1 h 1407"/>
              <a:gd name="T2" fmla="*/ 376 w 1406"/>
              <a:gd name="T3" fmla="*/ 67 h 1407"/>
              <a:gd name="T4" fmla="*/ 467 w 1406"/>
              <a:gd name="T5" fmla="*/ 206 h 1407"/>
              <a:gd name="T6" fmla="*/ 391 w 1406"/>
              <a:gd name="T7" fmla="*/ 288 h 1407"/>
              <a:gd name="T8" fmla="*/ 0 w 1406"/>
              <a:gd name="T9" fmla="*/ 288 h 1407"/>
              <a:gd name="T10" fmla="*/ 1 w 1406"/>
              <a:gd name="T11" fmla="*/ 676 h 1407"/>
              <a:gd name="T12" fmla="*/ 83 w 1406"/>
              <a:gd name="T13" fmla="*/ 752 h 1407"/>
              <a:gd name="T14" fmla="*/ 174 w 1406"/>
              <a:gd name="T15" fmla="*/ 648 h 1407"/>
              <a:gd name="T16" fmla="*/ 222 w 1406"/>
              <a:gd name="T17" fmla="*/ 661 h 1407"/>
              <a:gd name="T18" fmla="*/ 288 w 1406"/>
              <a:gd name="T19" fmla="*/ 826 h 1407"/>
              <a:gd name="T20" fmla="*/ 283 w 1406"/>
              <a:gd name="T21" fmla="*/ 888 h 1407"/>
              <a:gd name="T22" fmla="*/ 283 w 1406"/>
              <a:gd name="T23" fmla="*/ 891 h 1407"/>
              <a:gd name="T24" fmla="*/ 219 w 1406"/>
              <a:gd name="T25" fmla="*/ 1027 h 1407"/>
              <a:gd name="T26" fmla="*/ 80 w 1406"/>
              <a:gd name="T27" fmla="*/ 936 h 1407"/>
              <a:gd name="T28" fmla="*/ 0 w 1406"/>
              <a:gd name="T29" fmla="*/ 996 h 1407"/>
              <a:gd name="T30" fmla="*/ 0 w 1406"/>
              <a:gd name="T31" fmla="*/ 1407 h 1407"/>
              <a:gd name="T32" fmla="*/ 393 w 1406"/>
              <a:gd name="T33" fmla="*/ 1404 h 1407"/>
              <a:gd name="T34" fmla="*/ 468 w 1406"/>
              <a:gd name="T35" fmla="*/ 1322 h 1407"/>
              <a:gd name="T36" fmla="*/ 378 w 1406"/>
              <a:gd name="T37" fmla="*/ 1183 h 1407"/>
              <a:gd name="T38" fmla="*/ 543 w 1406"/>
              <a:gd name="T39" fmla="*/ 1117 h 1407"/>
              <a:gd name="T40" fmla="*/ 605 w 1406"/>
              <a:gd name="T41" fmla="*/ 1122 h 1407"/>
              <a:gd name="T42" fmla="*/ 608 w 1406"/>
              <a:gd name="T43" fmla="*/ 1122 h 1407"/>
              <a:gd name="T44" fmla="*/ 744 w 1406"/>
              <a:gd name="T45" fmla="*/ 1186 h 1407"/>
              <a:gd name="T46" fmla="*/ 653 w 1406"/>
              <a:gd name="T47" fmla="*/ 1325 h 1407"/>
              <a:gd name="T48" fmla="*/ 729 w 1406"/>
              <a:gd name="T49" fmla="*/ 1407 h 1407"/>
              <a:gd name="T50" fmla="*/ 1118 w 1406"/>
              <a:gd name="T51" fmla="*/ 1407 h 1407"/>
              <a:gd name="T52" fmla="*/ 1118 w 1406"/>
              <a:gd name="T53" fmla="*/ 999 h 1407"/>
              <a:gd name="T54" fmla="*/ 1197 w 1406"/>
              <a:gd name="T55" fmla="*/ 940 h 1407"/>
              <a:gd name="T56" fmla="*/ 1336 w 1406"/>
              <a:gd name="T57" fmla="*/ 1031 h 1407"/>
              <a:gd name="T58" fmla="*/ 1400 w 1406"/>
              <a:gd name="T59" fmla="*/ 894 h 1407"/>
              <a:gd name="T60" fmla="*/ 1400 w 1406"/>
              <a:gd name="T61" fmla="*/ 892 h 1407"/>
              <a:gd name="T62" fmla="*/ 1405 w 1406"/>
              <a:gd name="T63" fmla="*/ 830 h 1407"/>
              <a:gd name="T64" fmla="*/ 1339 w 1406"/>
              <a:gd name="T65" fmla="*/ 665 h 1407"/>
              <a:gd name="T66" fmla="*/ 1200 w 1406"/>
              <a:gd name="T67" fmla="*/ 755 h 1407"/>
              <a:gd name="T68" fmla="*/ 1118 w 1406"/>
              <a:gd name="T69" fmla="*/ 680 h 1407"/>
              <a:gd name="T70" fmla="*/ 1118 w 1406"/>
              <a:gd name="T71" fmla="*/ 288 h 1407"/>
              <a:gd name="T72" fmla="*/ 709 w 1406"/>
              <a:gd name="T73" fmla="*/ 288 h 1407"/>
              <a:gd name="T74" fmla="*/ 652 w 1406"/>
              <a:gd name="T75" fmla="*/ 209 h 1407"/>
              <a:gd name="T76" fmla="*/ 743 w 1406"/>
              <a:gd name="T77" fmla="*/ 70 h 1407"/>
              <a:gd name="T78" fmla="*/ 606 w 1406"/>
              <a:gd name="T79" fmla="*/ 6 h 1407"/>
              <a:gd name="T80" fmla="*/ 604 w 1406"/>
              <a:gd name="T81" fmla="*/ 6 h 1407"/>
              <a:gd name="T82" fmla="*/ 542 w 1406"/>
              <a:gd name="T83" fmla="*/ 1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06" h="1407">
                <a:moveTo>
                  <a:pt x="542" y="1"/>
                </a:moveTo>
                <a:cubicBezTo>
                  <a:pt x="481" y="3"/>
                  <a:pt x="413" y="24"/>
                  <a:pt x="376" y="67"/>
                </a:cubicBezTo>
                <a:cubicBezTo>
                  <a:pt x="323" y="180"/>
                  <a:pt x="452" y="128"/>
                  <a:pt x="467" y="206"/>
                </a:cubicBezTo>
                <a:cubicBezTo>
                  <a:pt x="482" y="284"/>
                  <a:pt x="391" y="288"/>
                  <a:pt x="391" y="288"/>
                </a:cubicBezTo>
                <a:cubicBezTo>
                  <a:pt x="0" y="288"/>
                  <a:pt x="0" y="288"/>
                  <a:pt x="0" y="288"/>
                </a:cubicBezTo>
                <a:cubicBezTo>
                  <a:pt x="1" y="676"/>
                  <a:pt x="1" y="676"/>
                  <a:pt x="1" y="676"/>
                </a:cubicBezTo>
                <a:cubicBezTo>
                  <a:pt x="1" y="676"/>
                  <a:pt x="5" y="767"/>
                  <a:pt x="83" y="752"/>
                </a:cubicBezTo>
                <a:cubicBezTo>
                  <a:pt x="147" y="739"/>
                  <a:pt x="124" y="652"/>
                  <a:pt x="174" y="648"/>
                </a:cubicBezTo>
                <a:cubicBezTo>
                  <a:pt x="186" y="647"/>
                  <a:pt x="201" y="651"/>
                  <a:pt x="222" y="661"/>
                </a:cubicBezTo>
                <a:cubicBezTo>
                  <a:pt x="266" y="697"/>
                  <a:pt x="286" y="765"/>
                  <a:pt x="288" y="826"/>
                </a:cubicBezTo>
                <a:cubicBezTo>
                  <a:pt x="289" y="849"/>
                  <a:pt x="287" y="870"/>
                  <a:pt x="283" y="888"/>
                </a:cubicBezTo>
                <a:cubicBezTo>
                  <a:pt x="283" y="889"/>
                  <a:pt x="283" y="890"/>
                  <a:pt x="283" y="891"/>
                </a:cubicBezTo>
                <a:cubicBezTo>
                  <a:pt x="276" y="943"/>
                  <a:pt x="256" y="996"/>
                  <a:pt x="219" y="1027"/>
                </a:cubicBezTo>
                <a:cubicBezTo>
                  <a:pt x="106" y="1080"/>
                  <a:pt x="158" y="952"/>
                  <a:pt x="80" y="936"/>
                </a:cubicBezTo>
                <a:cubicBezTo>
                  <a:pt x="23" y="925"/>
                  <a:pt x="6" y="970"/>
                  <a:pt x="0" y="996"/>
                </a:cubicBezTo>
                <a:cubicBezTo>
                  <a:pt x="0" y="1407"/>
                  <a:pt x="0" y="1407"/>
                  <a:pt x="0" y="1407"/>
                </a:cubicBezTo>
                <a:cubicBezTo>
                  <a:pt x="393" y="1404"/>
                  <a:pt x="393" y="1404"/>
                  <a:pt x="393" y="1404"/>
                </a:cubicBezTo>
                <a:cubicBezTo>
                  <a:pt x="393" y="1404"/>
                  <a:pt x="484" y="1400"/>
                  <a:pt x="468" y="1322"/>
                </a:cubicBezTo>
                <a:cubicBezTo>
                  <a:pt x="453" y="1244"/>
                  <a:pt x="325" y="1296"/>
                  <a:pt x="378" y="1183"/>
                </a:cubicBezTo>
                <a:cubicBezTo>
                  <a:pt x="414" y="1139"/>
                  <a:pt x="482" y="1119"/>
                  <a:pt x="543" y="1117"/>
                </a:cubicBezTo>
                <a:cubicBezTo>
                  <a:pt x="565" y="1116"/>
                  <a:pt x="587" y="1118"/>
                  <a:pt x="605" y="1122"/>
                </a:cubicBezTo>
                <a:cubicBezTo>
                  <a:pt x="606" y="1122"/>
                  <a:pt x="607" y="1122"/>
                  <a:pt x="608" y="1122"/>
                </a:cubicBezTo>
                <a:cubicBezTo>
                  <a:pt x="660" y="1129"/>
                  <a:pt x="713" y="1149"/>
                  <a:pt x="744" y="1186"/>
                </a:cubicBezTo>
                <a:cubicBezTo>
                  <a:pt x="797" y="1299"/>
                  <a:pt x="668" y="1247"/>
                  <a:pt x="653" y="1325"/>
                </a:cubicBezTo>
                <a:cubicBezTo>
                  <a:pt x="638" y="1403"/>
                  <a:pt x="729" y="1407"/>
                  <a:pt x="729" y="1407"/>
                </a:cubicBezTo>
                <a:cubicBezTo>
                  <a:pt x="1118" y="1407"/>
                  <a:pt x="1118" y="1407"/>
                  <a:pt x="1118" y="1407"/>
                </a:cubicBezTo>
                <a:cubicBezTo>
                  <a:pt x="1118" y="999"/>
                  <a:pt x="1118" y="999"/>
                  <a:pt x="1118" y="999"/>
                </a:cubicBezTo>
                <a:cubicBezTo>
                  <a:pt x="1123" y="974"/>
                  <a:pt x="1141" y="929"/>
                  <a:pt x="1197" y="940"/>
                </a:cubicBezTo>
                <a:cubicBezTo>
                  <a:pt x="1275" y="955"/>
                  <a:pt x="1223" y="1084"/>
                  <a:pt x="1336" y="1031"/>
                </a:cubicBezTo>
                <a:cubicBezTo>
                  <a:pt x="1373" y="1000"/>
                  <a:pt x="1393" y="947"/>
                  <a:pt x="1400" y="894"/>
                </a:cubicBezTo>
                <a:cubicBezTo>
                  <a:pt x="1400" y="893"/>
                  <a:pt x="1400" y="893"/>
                  <a:pt x="1400" y="892"/>
                </a:cubicBezTo>
                <a:cubicBezTo>
                  <a:pt x="1404" y="873"/>
                  <a:pt x="1406" y="852"/>
                  <a:pt x="1405" y="830"/>
                </a:cubicBezTo>
                <a:cubicBezTo>
                  <a:pt x="1403" y="769"/>
                  <a:pt x="1383" y="701"/>
                  <a:pt x="1339" y="665"/>
                </a:cubicBezTo>
                <a:cubicBezTo>
                  <a:pt x="1226" y="612"/>
                  <a:pt x="1278" y="740"/>
                  <a:pt x="1200" y="755"/>
                </a:cubicBezTo>
                <a:cubicBezTo>
                  <a:pt x="1122" y="770"/>
                  <a:pt x="1118" y="680"/>
                  <a:pt x="1118" y="680"/>
                </a:cubicBezTo>
                <a:cubicBezTo>
                  <a:pt x="1118" y="288"/>
                  <a:pt x="1118" y="288"/>
                  <a:pt x="1118" y="288"/>
                </a:cubicBezTo>
                <a:cubicBezTo>
                  <a:pt x="709" y="288"/>
                  <a:pt x="709" y="288"/>
                  <a:pt x="709" y="288"/>
                </a:cubicBezTo>
                <a:cubicBezTo>
                  <a:pt x="683" y="282"/>
                  <a:pt x="641" y="264"/>
                  <a:pt x="652" y="209"/>
                </a:cubicBezTo>
                <a:cubicBezTo>
                  <a:pt x="667" y="131"/>
                  <a:pt x="795" y="183"/>
                  <a:pt x="743" y="70"/>
                </a:cubicBezTo>
                <a:cubicBezTo>
                  <a:pt x="712" y="33"/>
                  <a:pt x="659" y="13"/>
                  <a:pt x="606" y="6"/>
                </a:cubicBezTo>
                <a:cubicBezTo>
                  <a:pt x="605" y="6"/>
                  <a:pt x="604" y="6"/>
                  <a:pt x="604" y="6"/>
                </a:cubicBezTo>
                <a:cubicBezTo>
                  <a:pt x="585" y="2"/>
                  <a:pt x="564" y="0"/>
                  <a:pt x="542" y="1"/>
                </a:cubicBezTo>
                <a:close/>
              </a:path>
            </a:pathLst>
          </a:custGeom>
          <a:solidFill>
            <a:schemeClr val="bg1">
              <a:lumMod val="65000"/>
              <a:alpha val="35000"/>
            </a:schemeClr>
          </a:solidFill>
          <a:ln w="52388" cap="flat">
            <a:noFill/>
            <a:prstDash val="solid"/>
            <a:round/>
            <a:headEnd/>
            <a:tailEnd/>
          </a:ln>
          <a:effectLst/>
          <a:scene3d>
            <a:camera prst="isometricOffAxis1Top"/>
            <a:lightRig rig="threePt" dir="t"/>
          </a:scene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0815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0" y="-2717"/>
            <a:ext cx="9144001" cy="614805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0" y="0"/>
            <a:ext cx="9144000" cy="6134582"/>
          </a:xfrm>
          <a:prstGeom prst="rect">
            <a:avLst/>
          </a:prstGeom>
          <a:solidFill>
            <a:schemeClr val="bg1">
              <a:alpha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ZA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5119" y="284828"/>
            <a:ext cx="8541077" cy="440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defTabSz="622300">
              <a:lnSpc>
                <a:spcPct val="90000"/>
              </a:lnSpc>
              <a:spcAft>
                <a:spcPct val="35000"/>
              </a:spcAft>
            </a:pPr>
            <a:r>
              <a:rPr lang="en-ZA" sz="2400" dirty="0" smtClean="0">
                <a:solidFill>
                  <a:prstClr val="white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Literature</a:t>
            </a:r>
            <a:endParaRPr lang="en-ZA" sz="2400" dirty="0">
              <a:solidFill>
                <a:prstClr val="whit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233307" y="1136968"/>
            <a:ext cx="8251270" cy="42850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2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Very little quantitative analytical </a:t>
            </a:r>
            <a:r>
              <a:rPr lang="en-ZA" sz="2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work</a:t>
            </a:r>
          </a:p>
          <a:p>
            <a:pPr algn="just">
              <a:spcBef>
                <a:spcPts val="1200"/>
              </a:spcBef>
            </a:pPr>
            <a:endParaRPr lang="en-ZA" sz="2200" b="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cs typeface="MoolBoran" panose="020B0100010101010101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2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Exception is Swiss study – test performance  of overall and class mean for quality adjustment when substituting permanently missing varieties of clothing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ZA" sz="2200" b="0" dirty="0" smtClean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  <a:cs typeface="MoolBoran" panose="020B0100010101010101" pitchFamily="34" charset="0"/>
            </a:endParaRP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ZA" sz="22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Class </a:t>
            </a:r>
            <a:r>
              <a:rPr lang="en-ZA" sz="2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cs typeface="MoolBoran" panose="020B0100010101010101" pitchFamily="34" charset="0"/>
              </a:rPr>
              <a:t>mean performed better than overall mean but needs bigger sample</a:t>
            </a:r>
          </a:p>
        </p:txBody>
      </p:sp>
    </p:spTree>
    <p:extLst>
      <p:ext uri="{BB962C8B-B14F-4D97-AF65-F5344CB8AC3E}">
        <p14:creationId xmlns:p14="http://schemas.microsoft.com/office/powerpoint/2010/main" val="3771959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3"/>
        </a:solid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5F0D0D25DC28429B131567CE2F07A9" ma:contentTypeVersion="0" ma:contentTypeDescription="Create a new document." ma:contentTypeScope="" ma:versionID="a900414aac23b773d7bf278073a210a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EFF6470-CB0E-4D74-8847-A48882DF1B0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5145EB-5B3B-4272-959E-020A2E7C88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190F69F-9826-4EB3-B5D0-F3FD1BF7AD8C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8779</TotalTime>
  <Words>649</Words>
  <Application>Microsoft Office PowerPoint</Application>
  <PresentationFormat>On-screen Show (4:3)</PresentationFormat>
  <Paragraphs>165</Paragraphs>
  <Slides>26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Calibri</vt:lpstr>
      <vt:lpstr>Open Sans</vt:lpstr>
      <vt:lpstr>Times New Roman</vt:lpstr>
      <vt:lpstr>Century Gothic</vt:lpstr>
      <vt:lpstr>Arial</vt:lpstr>
      <vt:lpstr>MoolBoran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Male Female</dc:title>
  <dc:creator>user</dc:creator>
  <cp:lastModifiedBy>Patrick Kelly</cp:lastModifiedBy>
  <cp:revision>929</cp:revision>
  <cp:lastPrinted>2018-08-15T06:07:25Z</cp:lastPrinted>
  <dcterms:created xsi:type="dcterms:W3CDTF">2013-03-31T01:25:14Z</dcterms:created>
  <dcterms:modified xsi:type="dcterms:W3CDTF">2019-05-05T05:30:36Z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0x010100355F0D0D25DC28429B131567CE2F07A9</vt:lpwstr>
  </property>
</Properties>
</file>