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C3D3909-C00B-476F-9AE3-F2E882455814}">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4C"/>
    <a:srgbClr val="A9AD00"/>
    <a:srgbClr val="9BAABF"/>
    <a:srgbClr val="6980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60"/>
  </p:normalViewPr>
  <p:slideViewPr>
    <p:cSldViewPr snapToGrid="0">
      <p:cViewPr>
        <p:scale>
          <a:sx n="40" d="100"/>
          <a:sy n="40" d="100"/>
        </p:scale>
        <p:origin x="-26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6924B1-316F-4B27-96E4-BFB0B402D20D}" type="doc">
      <dgm:prSet loTypeId="urn:microsoft.com/office/officeart/2005/8/layout/chevron1" loCatId="process" qsTypeId="urn:microsoft.com/office/officeart/2005/8/quickstyle/simple1" qsCatId="simple" csTypeId="urn:microsoft.com/office/officeart/2005/8/colors/accent0_3" csCatId="mainScheme" phldr="1"/>
      <dgm:spPr/>
    </dgm:pt>
    <mc:AlternateContent xmlns:mc="http://schemas.openxmlformats.org/markup-compatibility/2006" xmlns:a14="http://schemas.microsoft.com/office/drawing/2010/main">
      <mc:Choice Requires="a14">
        <dgm:pt modelId="{775DA548-1104-4503-88EA-AF3B5E468BAD}">
          <dgm:prSet phldrT="[Text]"/>
          <dgm:spPr>
            <a:solidFill>
              <a:srgbClr val="9BAABF"/>
            </a:solidFill>
            <a:ln w="76200">
              <a:solidFill>
                <a:srgbClr val="A9AD00"/>
              </a:solidFill>
              <a:prstDash val="sysDot"/>
            </a:ln>
          </dgm:spPr>
          <dgm:t>
            <a:bodyPr/>
            <a:lstStyle/>
            <a:p>
              <a:r>
                <a:rPr lang="en-GB" i="0" dirty="0"/>
                <a:t>Scrape the prices and page rankings of all available products </a:t>
              </a:r>
              <a14:m>
                <m:oMath xmlns:m="http://schemas.openxmlformats.org/officeDocument/2006/math">
                  <m:r>
                    <a:rPr lang="en-GB" b="0" i="1" smtClean="0">
                      <a:latin typeface="Cambria Math" panose="02040503050406030204" pitchFamily="18" charset="0"/>
                    </a:rPr>
                    <m:t> </m:t>
                  </m:r>
                </m:oMath>
              </a14:m>
              <a:endParaRPr lang="en-GB" i="0" dirty="0"/>
            </a:p>
          </dgm:t>
        </dgm:pt>
      </mc:Choice>
      <mc:Fallback xmlns="">
        <dgm:pt modelId="{775DA548-1104-4503-88EA-AF3B5E468BAD}">
          <dgm:prSet phldrT="[Text]"/>
          <dgm:spPr>
            <a:solidFill>
              <a:srgbClr val="9BAABF"/>
            </a:solidFill>
            <a:ln w="76200">
              <a:solidFill>
                <a:srgbClr val="A9AD00"/>
              </a:solidFill>
              <a:prstDash val="sysDot"/>
            </a:ln>
          </dgm:spPr>
          <dgm:t>
            <a:bodyPr/>
            <a:lstStyle/>
            <a:p>
              <a:r>
                <a:rPr lang="en-GB" i="0" dirty="0"/>
                <a:t>Scrape the prices and page rankings of all available products </a:t>
              </a:r>
              <a:r>
                <a:rPr lang="en-GB" b="0" i="0">
                  <a:latin typeface="Cambria Math" panose="02040503050406030204" pitchFamily="18" charset="0"/>
                </a:rPr>
                <a:t> </a:t>
              </a:r>
              <a:endParaRPr lang="en-GB" i="0" dirty="0"/>
            </a:p>
          </dgm:t>
        </dgm:pt>
      </mc:Fallback>
    </mc:AlternateContent>
    <dgm:pt modelId="{6E9170E1-6784-4208-91FC-591F67C5770F}" type="parTrans" cxnId="{D3FB0065-BAEA-44F9-8A50-0E1A51533613}">
      <dgm:prSet/>
      <dgm:spPr/>
      <dgm:t>
        <a:bodyPr/>
        <a:lstStyle/>
        <a:p>
          <a:endParaRPr lang="en-GB"/>
        </a:p>
      </dgm:t>
    </dgm:pt>
    <dgm:pt modelId="{127D9B0C-B575-45BD-983C-50A6379F9E62}" type="sibTrans" cxnId="{D3FB0065-BAEA-44F9-8A50-0E1A51533613}">
      <dgm:prSet/>
      <dgm:spPr/>
      <dgm:t>
        <a:bodyPr/>
        <a:lstStyle/>
        <a:p>
          <a:endParaRPr lang="en-GB"/>
        </a:p>
      </dgm:t>
    </dgm:pt>
    <mc:AlternateContent xmlns:mc="http://schemas.openxmlformats.org/markup-compatibility/2006" xmlns:a14="http://schemas.microsoft.com/office/drawing/2010/main">
      <mc:Choice Requires="a14">
        <dgm:pt modelId="{E6B7A789-69F2-4854-9E55-3FDE8789CC22}">
          <dgm:prSet phldrT="[Text]"/>
          <dgm:spPr>
            <a:ln w="76200">
              <a:solidFill>
                <a:srgbClr val="A9AD00"/>
              </a:solidFill>
            </a:ln>
          </dgm:spPr>
          <dgm:t>
            <a:bodyPr/>
            <a:lstStyle/>
            <a:p>
              <a:r>
                <a:rPr lang="en-GB" dirty="0"/>
                <a:t>Transform page rankings into proxy expenditure weights,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𝑖</m:t>
                      </m:r>
                    </m:sub>
                  </m:sSub>
                </m:oMath>
              </a14:m>
              <a:endParaRPr lang="en-GB" dirty="0"/>
            </a:p>
          </dgm:t>
        </dgm:pt>
      </mc:Choice>
      <mc:Fallback xmlns="">
        <dgm:pt modelId="{E6B7A789-69F2-4854-9E55-3FDE8789CC22}">
          <dgm:prSet phldrT="[Text]"/>
          <dgm:spPr>
            <a:ln w="76200">
              <a:solidFill>
                <a:srgbClr val="A9AD00"/>
              </a:solidFill>
            </a:ln>
          </dgm:spPr>
          <dgm:t>
            <a:bodyPr/>
            <a:lstStyle/>
            <a:p>
              <a:r>
                <a:rPr lang="en-GB" dirty="0"/>
                <a:t>Transform page rankings into proxy expenditure weights, </a:t>
              </a:r>
              <a:r>
                <a:rPr lang="en-GB" b="0" i="0">
                  <a:latin typeface="Cambria Math" panose="02040503050406030204" pitchFamily="18" charset="0"/>
                </a:rPr>
                <a:t>𝑤_𝑖</a:t>
              </a:r>
              <a:endParaRPr lang="en-GB" dirty="0"/>
            </a:p>
          </dgm:t>
        </dgm:pt>
      </mc:Fallback>
    </mc:AlternateContent>
    <dgm:pt modelId="{F088E614-B847-46B0-8D0D-0F08A247FF6F}" type="parTrans" cxnId="{C5CCFE8B-B22B-41DF-84F3-9B323F5D12B9}">
      <dgm:prSet/>
      <dgm:spPr/>
      <dgm:t>
        <a:bodyPr/>
        <a:lstStyle/>
        <a:p>
          <a:endParaRPr lang="en-GB"/>
        </a:p>
      </dgm:t>
    </dgm:pt>
    <dgm:pt modelId="{A0BE03EF-DC7D-45BA-9E0B-C96CD718CB44}" type="sibTrans" cxnId="{C5CCFE8B-B22B-41DF-84F3-9B323F5D12B9}">
      <dgm:prSet/>
      <dgm:spPr/>
      <dgm:t>
        <a:bodyPr/>
        <a:lstStyle/>
        <a:p>
          <a:endParaRPr lang="en-GB"/>
        </a:p>
      </dgm:t>
    </dgm:pt>
    <dgm:pt modelId="{58DAB611-9DF9-4FFF-BA8A-36792C199325}">
      <dgm:prSet phldrT="[Text]"/>
      <dgm:spPr>
        <a:solidFill>
          <a:srgbClr val="9BAABF"/>
        </a:solidFill>
        <a:ln w="76200">
          <a:solidFill>
            <a:srgbClr val="A9AD00"/>
          </a:solidFill>
          <a:prstDash val="sysDot"/>
        </a:ln>
      </dgm:spPr>
      <dgm:t>
        <a:bodyPr/>
        <a:lstStyle/>
        <a:p>
          <a:r>
            <a:rPr lang="en-GB" i="0" dirty="0"/>
            <a:t>Use prices and weights to calculate Geometric </a:t>
          </a:r>
          <a:r>
            <a:rPr lang="en-GB" i="0" dirty="0" err="1"/>
            <a:t>Laspeyres</a:t>
          </a:r>
          <a:r>
            <a:rPr lang="en-GB" i="0" dirty="0"/>
            <a:t> item indices </a:t>
          </a:r>
        </a:p>
      </dgm:t>
    </dgm:pt>
    <dgm:pt modelId="{15B39D7D-6E4A-4D9E-B636-9FA172048ACE}" type="parTrans" cxnId="{C5830EE4-8FA4-4FCF-B9A3-63F584F1E512}">
      <dgm:prSet/>
      <dgm:spPr/>
      <dgm:t>
        <a:bodyPr/>
        <a:lstStyle/>
        <a:p>
          <a:endParaRPr lang="en-GB"/>
        </a:p>
      </dgm:t>
    </dgm:pt>
    <dgm:pt modelId="{918A24FE-2BA4-46FA-937E-5EB879AB9B29}" type="sibTrans" cxnId="{C5830EE4-8FA4-4FCF-B9A3-63F584F1E512}">
      <dgm:prSet/>
      <dgm:spPr/>
      <dgm:t>
        <a:bodyPr/>
        <a:lstStyle/>
        <a:p>
          <a:endParaRPr lang="en-GB"/>
        </a:p>
      </dgm:t>
    </dgm:pt>
    <dgm:pt modelId="{8C5F31B1-5295-4655-8AF4-D2D57AC97057}" type="pres">
      <dgm:prSet presAssocID="{096924B1-316F-4B27-96E4-BFB0B402D20D}" presName="Name0" presStyleCnt="0">
        <dgm:presLayoutVars>
          <dgm:dir/>
          <dgm:animLvl val="lvl"/>
          <dgm:resizeHandles val="exact"/>
        </dgm:presLayoutVars>
      </dgm:prSet>
      <dgm:spPr/>
    </dgm:pt>
    <dgm:pt modelId="{65FCD645-D656-4013-BDB2-60148CA7BF4D}" type="pres">
      <dgm:prSet presAssocID="{775DA548-1104-4503-88EA-AF3B5E468BAD}" presName="parTxOnly" presStyleLbl="node1" presStyleIdx="0" presStyleCnt="3">
        <dgm:presLayoutVars>
          <dgm:chMax val="0"/>
          <dgm:chPref val="0"/>
          <dgm:bulletEnabled val="1"/>
        </dgm:presLayoutVars>
      </dgm:prSet>
      <dgm:spPr/>
    </dgm:pt>
    <dgm:pt modelId="{3A105218-AAD4-4087-970F-0450BB7863CC}" type="pres">
      <dgm:prSet presAssocID="{127D9B0C-B575-45BD-983C-50A6379F9E62}" presName="parTxOnlySpace" presStyleCnt="0"/>
      <dgm:spPr/>
    </dgm:pt>
    <dgm:pt modelId="{31A0E511-F077-4BF4-9388-5933C4F23C77}" type="pres">
      <dgm:prSet presAssocID="{E6B7A789-69F2-4854-9E55-3FDE8789CC22}" presName="parTxOnly" presStyleLbl="node1" presStyleIdx="1" presStyleCnt="3">
        <dgm:presLayoutVars>
          <dgm:chMax val="0"/>
          <dgm:chPref val="0"/>
          <dgm:bulletEnabled val="1"/>
        </dgm:presLayoutVars>
      </dgm:prSet>
      <dgm:spPr/>
    </dgm:pt>
    <dgm:pt modelId="{30F288DA-5424-429B-A8CA-0A393D4BC174}" type="pres">
      <dgm:prSet presAssocID="{A0BE03EF-DC7D-45BA-9E0B-C96CD718CB44}" presName="parTxOnlySpace" presStyleCnt="0"/>
      <dgm:spPr/>
    </dgm:pt>
    <dgm:pt modelId="{77981E06-1CC6-4B63-AC5A-259E074FD3BE}" type="pres">
      <dgm:prSet presAssocID="{58DAB611-9DF9-4FFF-BA8A-36792C199325}" presName="parTxOnly" presStyleLbl="node1" presStyleIdx="2" presStyleCnt="3">
        <dgm:presLayoutVars>
          <dgm:chMax val="0"/>
          <dgm:chPref val="0"/>
          <dgm:bulletEnabled val="1"/>
        </dgm:presLayoutVars>
      </dgm:prSet>
      <dgm:spPr/>
    </dgm:pt>
  </dgm:ptLst>
  <dgm:cxnLst>
    <dgm:cxn modelId="{D3FB0065-BAEA-44F9-8A50-0E1A51533613}" srcId="{096924B1-316F-4B27-96E4-BFB0B402D20D}" destId="{775DA548-1104-4503-88EA-AF3B5E468BAD}" srcOrd="0" destOrd="0" parTransId="{6E9170E1-6784-4208-91FC-591F67C5770F}" sibTransId="{127D9B0C-B575-45BD-983C-50A6379F9E62}"/>
    <dgm:cxn modelId="{223E7D76-A0F8-47E5-AE7C-B2A098DC852E}" type="presOf" srcId="{58DAB611-9DF9-4FFF-BA8A-36792C199325}" destId="{77981E06-1CC6-4B63-AC5A-259E074FD3BE}" srcOrd="0" destOrd="0" presId="urn:microsoft.com/office/officeart/2005/8/layout/chevron1"/>
    <dgm:cxn modelId="{C5CCFE8B-B22B-41DF-84F3-9B323F5D12B9}" srcId="{096924B1-316F-4B27-96E4-BFB0B402D20D}" destId="{E6B7A789-69F2-4854-9E55-3FDE8789CC22}" srcOrd="1" destOrd="0" parTransId="{F088E614-B847-46B0-8D0D-0F08A247FF6F}" sibTransId="{A0BE03EF-DC7D-45BA-9E0B-C96CD718CB44}"/>
    <dgm:cxn modelId="{5C6FAF99-0C97-4395-9F28-2DF8DED9F94C}" type="presOf" srcId="{775DA548-1104-4503-88EA-AF3B5E468BAD}" destId="{65FCD645-D656-4013-BDB2-60148CA7BF4D}" srcOrd="0" destOrd="0" presId="urn:microsoft.com/office/officeart/2005/8/layout/chevron1"/>
    <dgm:cxn modelId="{78AA05A5-9DD9-4758-9F50-055CF1C8CBC5}" type="presOf" srcId="{E6B7A789-69F2-4854-9E55-3FDE8789CC22}" destId="{31A0E511-F077-4BF4-9388-5933C4F23C77}" srcOrd="0" destOrd="0" presId="urn:microsoft.com/office/officeart/2005/8/layout/chevron1"/>
    <dgm:cxn modelId="{00D9FDDA-3FC5-40F6-A4F7-6F7664C90690}" type="presOf" srcId="{096924B1-316F-4B27-96E4-BFB0B402D20D}" destId="{8C5F31B1-5295-4655-8AF4-D2D57AC97057}" srcOrd="0" destOrd="0" presId="urn:microsoft.com/office/officeart/2005/8/layout/chevron1"/>
    <dgm:cxn modelId="{C5830EE4-8FA4-4FCF-B9A3-63F584F1E512}" srcId="{096924B1-316F-4B27-96E4-BFB0B402D20D}" destId="{58DAB611-9DF9-4FFF-BA8A-36792C199325}" srcOrd="2" destOrd="0" parTransId="{15B39D7D-6E4A-4D9E-B636-9FA172048ACE}" sibTransId="{918A24FE-2BA4-46FA-937E-5EB879AB9B29}"/>
    <dgm:cxn modelId="{D7509B3B-8F8D-459A-957D-6894BB3AE9A1}" type="presParOf" srcId="{8C5F31B1-5295-4655-8AF4-D2D57AC97057}" destId="{65FCD645-D656-4013-BDB2-60148CA7BF4D}" srcOrd="0" destOrd="0" presId="urn:microsoft.com/office/officeart/2005/8/layout/chevron1"/>
    <dgm:cxn modelId="{AE1DD9E7-A75F-4437-A7C8-22DEF2AAD4E8}" type="presParOf" srcId="{8C5F31B1-5295-4655-8AF4-D2D57AC97057}" destId="{3A105218-AAD4-4087-970F-0450BB7863CC}" srcOrd="1" destOrd="0" presId="urn:microsoft.com/office/officeart/2005/8/layout/chevron1"/>
    <dgm:cxn modelId="{1A9ABBD3-6EC6-4F22-867C-DBB27B627FE9}" type="presParOf" srcId="{8C5F31B1-5295-4655-8AF4-D2D57AC97057}" destId="{31A0E511-F077-4BF4-9388-5933C4F23C77}" srcOrd="2" destOrd="0" presId="urn:microsoft.com/office/officeart/2005/8/layout/chevron1"/>
    <dgm:cxn modelId="{6381C96C-FC00-4EA5-8AAE-673DFEAFAF8A}" type="presParOf" srcId="{8C5F31B1-5295-4655-8AF4-D2D57AC97057}" destId="{30F288DA-5424-429B-A8CA-0A393D4BC174}" srcOrd="3" destOrd="0" presId="urn:microsoft.com/office/officeart/2005/8/layout/chevron1"/>
    <dgm:cxn modelId="{22385C09-05A9-4974-9FE3-D48434E772A1}" type="presParOf" srcId="{8C5F31B1-5295-4655-8AF4-D2D57AC97057}" destId="{77981E06-1CC6-4B63-AC5A-259E074FD3BE}" srcOrd="4" destOrd="0" presId="urn:microsoft.com/office/officeart/2005/8/layout/chevron1"/>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6924B1-316F-4B27-96E4-BFB0B402D20D}" type="doc">
      <dgm:prSet loTypeId="urn:microsoft.com/office/officeart/2005/8/layout/chevron1" loCatId="process" qsTypeId="urn:microsoft.com/office/officeart/2005/8/quickstyle/simple1" qsCatId="simple" csTypeId="urn:microsoft.com/office/officeart/2005/8/colors/accent0_3" csCatId="mainScheme" phldr="1"/>
      <dgm:spPr/>
    </dgm:pt>
    <dgm:pt modelId="{775DA548-1104-4503-88EA-AF3B5E468BAD}">
      <dgm:prSet phldrT="[Text]"/>
      <dgm:spPr>
        <a:blipFill>
          <a:blip xmlns:r="http://schemas.openxmlformats.org/officeDocument/2006/relationships" r:embed="rId1"/>
          <a:stretch>
            <a:fillRect b="-3704"/>
          </a:stretch>
        </a:blipFill>
        <a:ln w="76200">
          <a:solidFill>
            <a:srgbClr val="A9AD00"/>
          </a:solidFill>
          <a:prstDash val="sysDot"/>
        </a:ln>
      </dgm:spPr>
      <dgm:t>
        <a:bodyPr/>
        <a:lstStyle/>
        <a:p>
          <a:r>
            <a:rPr lang="en-GB">
              <a:noFill/>
            </a:rPr>
            <a:t> </a:t>
          </a:r>
        </a:p>
      </dgm:t>
    </dgm:pt>
    <dgm:pt modelId="{6E9170E1-6784-4208-91FC-591F67C5770F}" type="parTrans" cxnId="{D3FB0065-BAEA-44F9-8A50-0E1A51533613}">
      <dgm:prSet/>
      <dgm:spPr/>
      <dgm:t>
        <a:bodyPr/>
        <a:lstStyle/>
        <a:p>
          <a:endParaRPr lang="en-GB"/>
        </a:p>
      </dgm:t>
    </dgm:pt>
    <dgm:pt modelId="{127D9B0C-B575-45BD-983C-50A6379F9E62}" type="sibTrans" cxnId="{D3FB0065-BAEA-44F9-8A50-0E1A51533613}">
      <dgm:prSet/>
      <dgm:spPr/>
      <dgm:t>
        <a:bodyPr/>
        <a:lstStyle/>
        <a:p>
          <a:endParaRPr lang="en-GB"/>
        </a:p>
      </dgm:t>
    </dgm:pt>
    <dgm:pt modelId="{E6B7A789-69F2-4854-9E55-3FDE8789CC22}">
      <dgm:prSet phldrT="[Text]"/>
      <dgm:spPr>
        <a:blipFill>
          <a:blip xmlns:r="http://schemas.openxmlformats.org/officeDocument/2006/relationships" r:embed="rId2"/>
          <a:stretch>
            <a:fillRect b="-3704"/>
          </a:stretch>
        </a:blipFill>
        <a:ln w="76200">
          <a:solidFill>
            <a:srgbClr val="A9AD00"/>
          </a:solidFill>
        </a:ln>
      </dgm:spPr>
      <dgm:t>
        <a:bodyPr/>
        <a:lstStyle/>
        <a:p>
          <a:r>
            <a:rPr lang="en-GB">
              <a:noFill/>
            </a:rPr>
            <a:t> </a:t>
          </a:r>
        </a:p>
      </dgm:t>
    </dgm:pt>
    <dgm:pt modelId="{F088E614-B847-46B0-8D0D-0F08A247FF6F}" type="parTrans" cxnId="{C5CCFE8B-B22B-41DF-84F3-9B323F5D12B9}">
      <dgm:prSet/>
      <dgm:spPr/>
      <dgm:t>
        <a:bodyPr/>
        <a:lstStyle/>
        <a:p>
          <a:endParaRPr lang="en-GB"/>
        </a:p>
      </dgm:t>
    </dgm:pt>
    <dgm:pt modelId="{A0BE03EF-DC7D-45BA-9E0B-C96CD718CB44}" type="sibTrans" cxnId="{C5CCFE8B-B22B-41DF-84F3-9B323F5D12B9}">
      <dgm:prSet/>
      <dgm:spPr/>
      <dgm:t>
        <a:bodyPr/>
        <a:lstStyle/>
        <a:p>
          <a:endParaRPr lang="en-GB"/>
        </a:p>
      </dgm:t>
    </dgm:pt>
    <dgm:pt modelId="{58DAB611-9DF9-4FFF-BA8A-36792C199325}">
      <dgm:prSet phldrT="[Text]"/>
      <dgm:spPr>
        <a:solidFill>
          <a:srgbClr val="9BAABF"/>
        </a:solidFill>
        <a:ln w="76200">
          <a:solidFill>
            <a:srgbClr val="A9AD00"/>
          </a:solidFill>
          <a:prstDash val="sysDot"/>
        </a:ln>
      </dgm:spPr>
      <dgm:t>
        <a:bodyPr/>
        <a:lstStyle/>
        <a:p>
          <a:r>
            <a:rPr lang="en-GB" i="0" dirty="0"/>
            <a:t>Use prices and weights to calculate Geometric </a:t>
          </a:r>
          <a:r>
            <a:rPr lang="en-GB" i="0" dirty="0" err="1"/>
            <a:t>Laspeyres</a:t>
          </a:r>
          <a:r>
            <a:rPr lang="en-GB" i="0" dirty="0"/>
            <a:t> item indices </a:t>
          </a:r>
        </a:p>
      </dgm:t>
    </dgm:pt>
    <dgm:pt modelId="{15B39D7D-6E4A-4D9E-B636-9FA172048ACE}" type="parTrans" cxnId="{C5830EE4-8FA4-4FCF-B9A3-63F584F1E512}">
      <dgm:prSet/>
      <dgm:spPr/>
      <dgm:t>
        <a:bodyPr/>
        <a:lstStyle/>
        <a:p>
          <a:endParaRPr lang="en-GB"/>
        </a:p>
      </dgm:t>
    </dgm:pt>
    <dgm:pt modelId="{918A24FE-2BA4-46FA-937E-5EB879AB9B29}" type="sibTrans" cxnId="{C5830EE4-8FA4-4FCF-B9A3-63F584F1E512}">
      <dgm:prSet/>
      <dgm:spPr/>
      <dgm:t>
        <a:bodyPr/>
        <a:lstStyle/>
        <a:p>
          <a:endParaRPr lang="en-GB"/>
        </a:p>
      </dgm:t>
    </dgm:pt>
    <dgm:pt modelId="{8C5F31B1-5295-4655-8AF4-D2D57AC97057}" type="pres">
      <dgm:prSet presAssocID="{096924B1-316F-4B27-96E4-BFB0B402D20D}" presName="Name0" presStyleCnt="0">
        <dgm:presLayoutVars>
          <dgm:dir/>
          <dgm:animLvl val="lvl"/>
          <dgm:resizeHandles val="exact"/>
        </dgm:presLayoutVars>
      </dgm:prSet>
      <dgm:spPr/>
    </dgm:pt>
    <dgm:pt modelId="{65FCD645-D656-4013-BDB2-60148CA7BF4D}" type="pres">
      <dgm:prSet presAssocID="{775DA548-1104-4503-88EA-AF3B5E468BAD}" presName="parTxOnly" presStyleLbl="node1" presStyleIdx="0" presStyleCnt="3">
        <dgm:presLayoutVars>
          <dgm:chMax val="0"/>
          <dgm:chPref val="0"/>
          <dgm:bulletEnabled val="1"/>
        </dgm:presLayoutVars>
      </dgm:prSet>
      <dgm:spPr/>
    </dgm:pt>
    <dgm:pt modelId="{3A105218-AAD4-4087-970F-0450BB7863CC}" type="pres">
      <dgm:prSet presAssocID="{127D9B0C-B575-45BD-983C-50A6379F9E62}" presName="parTxOnlySpace" presStyleCnt="0"/>
      <dgm:spPr/>
    </dgm:pt>
    <dgm:pt modelId="{31A0E511-F077-4BF4-9388-5933C4F23C77}" type="pres">
      <dgm:prSet presAssocID="{E6B7A789-69F2-4854-9E55-3FDE8789CC22}" presName="parTxOnly" presStyleLbl="node1" presStyleIdx="1" presStyleCnt="3">
        <dgm:presLayoutVars>
          <dgm:chMax val="0"/>
          <dgm:chPref val="0"/>
          <dgm:bulletEnabled val="1"/>
        </dgm:presLayoutVars>
      </dgm:prSet>
      <dgm:spPr/>
    </dgm:pt>
    <dgm:pt modelId="{30F288DA-5424-429B-A8CA-0A393D4BC174}" type="pres">
      <dgm:prSet presAssocID="{A0BE03EF-DC7D-45BA-9E0B-C96CD718CB44}" presName="parTxOnlySpace" presStyleCnt="0"/>
      <dgm:spPr/>
    </dgm:pt>
    <dgm:pt modelId="{77981E06-1CC6-4B63-AC5A-259E074FD3BE}" type="pres">
      <dgm:prSet presAssocID="{58DAB611-9DF9-4FFF-BA8A-36792C199325}" presName="parTxOnly" presStyleLbl="node1" presStyleIdx="2" presStyleCnt="3">
        <dgm:presLayoutVars>
          <dgm:chMax val="0"/>
          <dgm:chPref val="0"/>
          <dgm:bulletEnabled val="1"/>
        </dgm:presLayoutVars>
      </dgm:prSet>
      <dgm:spPr/>
    </dgm:pt>
  </dgm:ptLst>
  <dgm:cxnLst>
    <dgm:cxn modelId="{D3FB0065-BAEA-44F9-8A50-0E1A51533613}" srcId="{096924B1-316F-4B27-96E4-BFB0B402D20D}" destId="{775DA548-1104-4503-88EA-AF3B5E468BAD}" srcOrd="0" destOrd="0" parTransId="{6E9170E1-6784-4208-91FC-591F67C5770F}" sibTransId="{127D9B0C-B575-45BD-983C-50A6379F9E62}"/>
    <dgm:cxn modelId="{223E7D76-A0F8-47E5-AE7C-B2A098DC852E}" type="presOf" srcId="{58DAB611-9DF9-4FFF-BA8A-36792C199325}" destId="{77981E06-1CC6-4B63-AC5A-259E074FD3BE}" srcOrd="0" destOrd="0" presId="urn:microsoft.com/office/officeart/2005/8/layout/chevron1"/>
    <dgm:cxn modelId="{C5CCFE8B-B22B-41DF-84F3-9B323F5D12B9}" srcId="{096924B1-316F-4B27-96E4-BFB0B402D20D}" destId="{E6B7A789-69F2-4854-9E55-3FDE8789CC22}" srcOrd="1" destOrd="0" parTransId="{F088E614-B847-46B0-8D0D-0F08A247FF6F}" sibTransId="{A0BE03EF-DC7D-45BA-9E0B-C96CD718CB44}"/>
    <dgm:cxn modelId="{5C6FAF99-0C97-4395-9F28-2DF8DED9F94C}" type="presOf" srcId="{775DA548-1104-4503-88EA-AF3B5E468BAD}" destId="{65FCD645-D656-4013-BDB2-60148CA7BF4D}" srcOrd="0" destOrd="0" presId="urn:microsoft.com/office/officeart/2005/8/layout/chevron1"/>
    <dgm:cxn modelId="{78AA05A5-9DD9-4758-9F50-055CF1C8CBC5}" type="presOf" srcId="{E6B7A789-69F2-4854-9E55-3FDE8789CC22}" destId="{31A0E511-F077-4BF4-9388-5933C4F23C77}" srcOrd="0" destOrd="0" presId="urn:microsoft.com/office/officeart/2005/8/layout/chevron1"/>
    <dgm:cxn modelId="{00D9FDDA-3FC5-40F6-A4F7-6F7664C90690}" type="presOf" srcId="{096924B1-316F-4B27-96E4-BFB0B402D20D}" destId="{8C5F31B1-5295-4655-8AF4-D2D57AC97057}" srcOrd="0" destOrd="0" presId="urn:microsoft.com/office/officeart/2005/8/layout/chevron1"/>
    <dgm:cxn modelId="{C5830EE4-8FA4-4FCF-B9A3-63F584F1E512}" srcId="{096924B1-316F-4B27-96E4-BFB0B402D20D}" destId="{58DAB611-9DF9-4FFF-BA8A-36792C199325}" srcOrd="2" destOrd="0" parTransId="{15B39D7D-6E4A-4D9E-B636-9FA172048ACE}" sibTransId="{918A24FE-2BA4-46FA-937E-5EB879AB9B29}"/>
    <dgm:cxn modelId="{D7509B3B-8F8D-459A-957D-6894BB3AE9A1}" type="presParOf" srcId="{8C5F31B1-5295-4655-8AF4-D2D57AC97057}" destId="{65FCD645-D656-4013-BDB2-60148CA7BF4D}" srcOrd="0" destOrd="0" presId="urn:microsoft.com/office/officeart/2005/8/layout/chevron1"/>
    <dgm:cxn modelId="{AE1DD9E7-A75F-4437-A7C8-22DEF2AAD4E8}" type="presParOf" srcId="{8C5F31B1-5295-4655-8AF4-D2D57AC97057}" destId="{3A105218-AAD4-4087-970F-0450BB7863CC}" srcOrd="1" destOrd="0" presId="urn:microsoft.com/office/officeart/2005/8/layout/chevron1"/>
    <dgm:cxn modelId="{1A9ABBD3-6EC6-4F22-867C-DBB27B627FE9}" type="presParOf" srcId="{8C5F31B1-5295-4655-8AF4-D2D57AC97057}" destId="{31A0E511-F077-4BF4-9388-5933C4F23C77}" srcOrd="2" destOrd="0" presId="urn:microsoft.com/office/officeart/2005/8/layout/chevron1"/>
    <dgm:cxn modelId="{6381C96C-FC00-4EA5-8AAE-673DFEAFAF8A}" type="presParOf" srcId="{8C5F31B1-5295-4655-8AF4-D2D57AC97057}" destId="{30F288DA-5424-429B-A8CA-0A393D4BC174}" srcOrd="3" destOrd="0" presId="urn:microsoft.com/office/officeart/2005/8/layout/chevron1"/>
    <dgm:cxn modelId="{22385C09-05A9-4974-9FE3-D48434E772A1}" type="presParOf" srcId="{8C5F31B1-5295-4655-8AF4-D2D57AC97057}" destId="{77981E06-1CC6-4B63-AC5A-259E074FD3BE}" srcOrd="4" destOrd="0" presId="urn:microsoft.com/office/officeart/2005/8/layout/chevron1"/>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CD645-D656-4013-BDB2-60148CA7BF4D}">
      <dsp:nvSpPr>
        <dsp:cNvPr id="0" name=""/>
        <dsp:cNvSpPr/>
      </dsp:nvSpPr>
      <dsp:spPr>
        <a:xfrm>
          <a:off x="5581" y="0"/>
          <a:ext cx="6799642" cy="1899385"/>
        </a:xfrm>
        <a:prstGeom prst="chevron">
          <a:avLst/>
        </a:prstGeom>
        <a:solidFill>
          <a:srgbClr val="9BAABF"/>
        </a:solidFill>
        <a:ln w="76200" cap="flat" cmpd="sng" algn="ctr">
          <a:solidFill>
            <a:srgbClr val="A9AD00"/>
          </a:solidFill>
          <a:prstDash val="sys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GB" sz="3700" i="0" kern="1200" dirty="0"/>
            <a:t>Scrape the prices and page rankings of all available products </a:t>
          </a:r>
          <a14:m xmlns:a14="http://schemas.microsoft.com/office/drawing/2010/main">
            <m:oMath xmlns:m="http://schemas.openxmlformats.org/officeDocument/2006/math">
              <m:r>
                <a:rPr lang="en-GB" sz="3700" b="0" i="1" kern="1200" smtClean="0">
                  <a:latin typeface="Cambria Math" panose="02040503050406030204" pitchFamily="18" charset="0"/>
                </a:rPr>
                <m:t> </m:t>
              </m:r>
            </m:oMath>
          </a14:m>
          <a:endParaRPr lang="en-GB" sz="3700" i="0" kern="1200" dirty="0"/>
        </a:p>
      </dsp:txBody>
      <dsp:txXfrm>
        <a:off x="955274" y="0"/>
        <a:ext cx="4900257" cy="1899385"/>
      </dsp:txXfrm>
    </dsp:sp>
    <dsp:sp modelId="{31A0E511-F077-4BF4-9388-5933C4F23C77}">
      <dsp:nvSpPr>
        <dsp:cNvPr id="0" name=""/>
        <dsp:cNvSpPr/>
      </dsp:nvSpPr>
      <dsp:spPr>
        <a:xfrm>
          <a:off x="6125258" y="0"/>
          <a:ext cx="6799642" cy="1899385"/>
        </a:xfrm>
        <a:prstGeom prst="chevron">
          <a:avLst/>
        </a:prstGeom>
        <a:solidFill>
          <a:schemeClr val="dk2">
            <a:hueOff val="0"/>
            <a:satOff val="0"/>
            <a:lumOff val="0"/>
            <a:alphaOff val="0"/>
          </a:schemeClr>
        </a:solidFill>
        <a:ln w="76200" cap="flat" cmpd="sng" algn="ctr">
          <a:solidFill>
            <a:srgbClr val="A9AD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GB" sz="3700" kern="1200" dirty="0"/>
            <a:t>Transform page rankings into proxy expenditure weights, </a:t>
          </a:r>
          <a14:m xmlns:a14="http://schemas.microsoft.com/office/drawing/2010/main">
            <m:oMath xmlns:m="http://schemas.openxmlformats.org/officeDocument/2006/math">
              <m:sSub>
                <m:sSubPr>
                  <m:ctrlPr>
                    <a:rPr lang="en-GB" sz="3700" b="0" i="1" kern="1200" smtClean="0">
                      <a:latin typeface="Cambria Math" panose="02040503050406030204" pitchFamily="18" charset="0"/>
                    </a:rPr>
                  </m:ctrlPr>
                </m:sSubPr>
                <m:e>
                  <m:r>
                    <a:rPr lang="en-GB" sz="3700" b="0" i="1" kern="1200" smtClean="0">
                      <a:latin typeface="Cambria Math" panose="02040503050406030204" pitchFamily="18" charset="0"/>
                    </a:rPr>
                    <m:t>𝑤</m:t>
                  </m:r>
                </m:e>
                <m:sub>
                  <m:r>
                    <a:rPr lang="en-GB" sz="3700" b="0" i="1" kern="1200" smtClean="0">
                      <a:latin typeface="Cambria Math" panose="02040503050406030204" pitchFamily="18" charset="0"/>
                    </a:rPr>
                    <m:t>𝑖</m:t>
                  </m:r>
                </m:sub>
              </m:sSub>
            </m:oMath>
          </a14:m>
          <a:endParaRPr lang="en-GB" sz="3700" kern="1200" dirty="0"/>
        </a:p>
      </dsp:txBody>
      <dsp:txXfrm>
        <a:off x="7074951" y="0"/>
        <a:ext cx="4900257" cy="1899385"/>
      </dsp:txXfrm>
    </dsp:sp>
    <dsp:sp modelId="{77981E06-1CC6-4B63-AC5A-259E074FD3BE}">
      <dsp:nvSpPr>
        <dsp:cNvPr id="0" name=""/>
        <dsp:cNvSpPr/>
      </dsp:nvSpPr>
      <dsp:spPr>
        <a:xfrm>
          <a:off x="12244936" y="0"/>
          <a:ext cx="6799642" cy="1899385"/>
        </a:xfrm>
        <a:prstGeom prst="chevron">
          <a:avLst/>
        </a:prstGeom>
        <a:solidFill>
          <a:srgbClr val="9BAABF"/>
        </a:solidFill>
        <a:ln w="76200" cap="flat" cmpd="sng" algn="ctr">
          <a:solidFill>
            <a:srgbClr val="A9AD00"/>
          </a:solidFill>
          <a:prstDash val="sys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marL="0" lvl="0" indent="0" algn="ctr" defTabSz="1644650">
            <a:lnSpc>
              <a:spcPct val="90000"/>
            </a:lnSpc>
            <a:spcBef>
              <a:spcPct val="0"/>
            </a:spcBef>
            <a:spcAft>
              <a:spcPct val="35000"/>
            </a:spcAft>
            <a:buNone/>
          </a:pPr>
          <a:r>
            <a:rPr lang="en-GB" sz="3700" i="0" kern="1200" dirty="0"/>
            <a:t>Use prices and weights to calculate Geometric </a:t>
          </a:r>
          <a:r>
            <a:rPr lang="en-GB" sz="3700" i="0" kern="1200" dirty="0" err="1"/>
            <a:t>Laspeyres</a:t>
          </a:r>
          <a:r>
            <a:rPr lang="en-GB" sz="3700" i="0" kern="1200" dirty="0"/>
            <a:t> item indices </a:t>
          </a:r>
        </a:p>
      </dsp:txBody>
      <dsp:txXfrm>
        <a:off x="13194629" y="0"/>
        <a:ext cx="4900257" cy="18993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A44F7D-8B9A-4DB4-A746-C40B9A8113BB}" type="datetimeFigureOut">
              <a:rPr lang="en-GB" smtClean="0"/>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BCDC15-1621-48C8-A76A-92FE2C3C7EB1}" type="slidenum">
              <a:rPr lang="en-GB" smtClean="0"/>
              <a:t>‹#›</a:t>
            </a:fld>
            <a:endParaRPr lang="en-GB"/>
          </a:p>
        </p:txBody>
      </p:sp>
    </p:spTree>
    <p:extLst>
      <p:ext uri="{BB962C8B-B14F-4D97-AF65-F5344CB8AC3E}">
        <p14:creationId xmlns:p14="http://schemas.microsoft.com/office/powerpoint/2010/main" val="3101626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44F7D-8B9A-4DB4-A746-C40B9A8113BB}" type="datetimeFigureOut">
              <a:rPr lang="en-GB" smtClean="0"/>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BCDC15-1621-48C8-A76A-92FE2C3C7EB1}" type="slidenum">
              <a:rPr lang="en-GB" smtClean="0"/>
              <a:t>‹#›</a:t>
            </a:fld>
            <a:endParaRPr lang="en-GB"/>
          </a:p>
        </p:txBody>
      </p:sp>
    </p:spTree>
    <p:extLst>
      <p:ext uri="{BB962C8B-B14F-4D97-AF65-F5344CB8AC3E}">
        <p14:creationId xmlns:p14="http://schemas.microsoft.com/office/powerpoint/2010/main" val="65145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44F7D-8B9A-4DB4-A746-C40B9A8113BB}" type="datetimeFigureOut">
              <a:rPr lang="en-GB" smtClean="0"/>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BCDC15-1621-48C8-A76A-92FE2C3C7EB1}" type="slidenum">
              <a:rPr lang="en-GB" smtClean="0"/>
              <a:t>‹#›</a:t>
            </a:fld>
            <a:endParaRPr lang="en-GB"/>
          </a:p>
        </p:txBody>
      </p:sp>
    </p:spTree>
    <p:extLst>
      <p:ext uri="{BB962C8B-B14F-4D97-AF65-F5344CB8AC3E}">
        <p14:creationId xmlns:p14="http://schemas.microsoft.com/office/powerpoint/2010/main" val="95527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44F7D-8B9A-4DB4-A746-C40B9A8113BB}" type="datetimeFigureOut">
              <a:rPr lang="en-GB" smtClean="0"/>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BCDC15-1621-48C8-A76A-92FE2C3C7EB1}" type="slidenum">
              <a:rPr lang="en-GB" smtClean="0"/>
              <a:t>‹#›</a:t>
            </a:fld>
            <a:endParaRPr lang="en-GB"/>
          </a:p>
        </p:txBody>
      </p:sp>
    </p:spTree>
    <p:extLst>
      <p:ext uri="{BB962C8B-B14F-4D97-AF65-F5344CB8AC3E}">
        <p14:creationId xmlns:p14="http://schemas.microsoft.com/office/powerpoint/2010/main" val="211913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A44F7D-8B9A-4DB4-A746-C40B9A8113BB}" type="datetimeFigureOut">
              <a:rPr lang="en-GB" smtClean="0"/>
              <a:t>24/04/2019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BCDC15-1621-48C8-A76A-92FE2C3C7EB1}" type="slidenum">
              <a:rPr lang="en-GB" smtClean="0"/>
              <a:t>‹#›</a:t>
            </a:fld>
            <a:endParaRPr lang="en-GB"/>
          </a:p>
        </p:txBody>
      </p:sp>
    </p:spTree>
    <p:extLst>
      <p:ext uri="{BB962C8B-B14F-4D97-AF65-F5344CB8AC3E}">
        <p14:creationId xmlns:p14="http://schemas.microsoft.com/office/powerpoint/2010/main" val="185395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A44F7D-8B9A-4DB4-A746-C40B9A8113BB}" type="datetimeFigureOut">
              <a:rPr lang="en-GB" smtClean="0"/>
              <a:t>24/04/2019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BCDC15-1621-48C8-A76A-92FE2C3C7EB1}" type="slidenum">
              <a:rPr lang="en-GB" smtClean="0"/>
              <a:t>‹#›</a:t>
            </a:fld>
            <a:endParaRPr lang="en-GB"/>
          </a:p>
        </p:txBody>
      </p:sp>
    </p:spTree>
    <p:extLst>
      <p:ext uri="{BB962C8B-B14F-4D97-AF65-F5344CB8AC3E}">
        <p14:creationId xmlns:p14="http://schemas.microsoft.com/office/powerpoint/2010/main" val="350244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A44F7D-8B9A-4DB4-A746-C40B9A8113BB}" type="datetimeFigureOut">
              <a:rPr lang="en-GB" smtClean="0"/>
              <a:t>24/04/2019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BCDC15-1621-48C8-A76A-92FE2C3C7EB1}" type="slidenum">
              <a:rPr lang="en-GB" smtClean="0"/>
              <a:t>‹#›</a:t>
            </a:fld>
            <a:endParaRPr lang="en-GB"/>
          </a:p>
        </p:txBody>
      </p:sp>
    </p:spTree>
    <p:extLst>
      <p:ext uri="{BB962C8B-B14F-4D97-AF65-F5344CB8AC3E}">
        <p14:creationId xmlns:p14="http://schemas.microsoft.com/office/powerpoint/2010/main" val="2904341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A44F7D-8B9A-4DB4-A746-C40B9A8113BB}" type="datetimeFigureOut">
              <a:rPr lang="en-GB" smtClean="0"/>
              <a:t>24/04/2019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BCDC15-1621-48C8-A76A-92FE2C3C7EB1}" type="slidenum">
              <a:rPr lang="en-GB" smtClean="0"/>
              <a:t>‹#›</a:t>
            </a:fld>
            <a:endParaRPr lang="en-GB"/>
          </a:p>
        </p:txBody>
      </p:sp>
    </p:spTree>
    <p:extLst>
      <p:ext uri="{BB962C8B-B14F-4D97-AF65-F5344CB8AC3E}">
        <p14:creationId xmlns:p14="http://schemas.microsoft.com/office/powerpoint/2010/main" val="239115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44F7D-8B9A-4DB4-A746-C40B9A8113BB}" type="datetimeFigureOut">
              <a:rPr lang="en-GB" smtClean="0"/>
              <a:t>24/04/2019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BCDC15-1621-48C8-A76A-92FE2C3C7EB1}" type="slidenum">
              <a:rPr lang="en-GB" smtClean="0"/>
              <a:t>‹#›</a:t>
            </a:fld>
            <a:endParaRPr lang="en-GB"/>
          </a:p>
        </p:txBody>
      </p:sp>
    </p:spTree>
    <p:extLst>
      <p:ext uri="{BB962C8B-B14F-4D97-AF65-F5344CB8AC3E}">
        <p14:creationId xmlns:p14="http://schemas.microsoft.com/office/powerpoint/2010/main" val="58219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5AA44F7D-8B9A-4DB4-A746-C40B9A8113BB}" type="datetimeFigureOut">
              <a:rPr lang="en-GB" smtClean="0"/>
              <a:t>24/04/2019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BCDC15-1621-48C8-A76A-92FE2C3C7EB1}" type="slidenum">
              <a:rPr lang="en-GB" smtClean="0"/>
              <a:t>‹#›</a:t>
            </a:fld>
            <a:endParaRPr lang="en-GB"/>
          </a:p>
        </p:txBody>
      </p:sp>
    </p:spTree>
    <p:extLst>
      <p:ext uri="{BB962C8B-B14F-4D97-AF65-F5344CB8AC3E}">
        <p14:creationId xmlns:p14="http://schemas.microsoft.com/office/powerpoint/2010/main" val="517468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5AA44F7D-8B9A-4DB4-A746-C40B9A8113BB}" type="datetimeFigureOut">
              <a:rPr lang="en-GB" smtClean="0"/>
              <a:t>24/04/2019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BCDC15-1621-48C8-A76A-92FE2C3C7EB1}" type="slidenum">
              <a:rPr lang="en-GB" smtClean="0"/>
              <a:t>‹#›</a:t>
            </a:fld>
            <a:endParaRPr lang="en-GB"/>
          </a:p>
        </p:txBody>
      </p:sp>
    </p:spTree>
    <p:extLst>
      <p:ext uri="{BB962C8B-B14F-4D97-AF65-F5344CB8AC3E}">
        <p14:creationId xmlns:p14="http://schemas.microsoft.com/office/powerpoint/2010/main" val="20090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5AA44F7D-8B9A-4DB4-A746-C40B9A8113BB}" type="datetimeFigureOut">
              <a:rPr lang="en-GB" smtClean="0"/>
              <a:t>24/04/2019</a:t>
            </a:fld>
            <a:endParaRPr lang="en-GB"/>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D5BCDC15-1621-48C8-A76A-92FE2C3C7EB1}" type="slidenum">
              <a:rPr lang="en-GB" smtClean="0"/>
              <a:t>‹#›</a:t>
            </a:fld>
            <a:endParaRPr lang="en-GB"/>
          </a:p>
        </p:txBody>
      </p:sp>
    </p:spTree>
    <p:extLst>
      <p:ext uri="{BB962C8B-B14F-4D97-AF65-F5344CB8AC3E}">
        <p14:creationId xmlns:p14="http://schemas.microsoft.com/office/powerpoint/2010/main" val="3445507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diagramQuickStyle" Target="../diagrams/quickStyle1.xml"/><Relationship Id="rId3" Type="http://schemas.openxmlformats.org/officeDocument/2006/relationships/image" Target="../media/image2.jpg"/><Relationship Id="rId7" Type="http://schemas.openxmlformats.org/officeDocument/2006/relationships/image" Target="../media/image6.tiff"/><Relationship Id="rId12" Type="http://schemas.openxmlformats.org/officeDocument/2006/relationships/diagramLayout" Target="../diagrams/layout1.xml"/><Relationship Id="rId2" Type="http://schemas.openxmlformats.org/officeDocument/2006/relationships/image" Target="../media/image1.png"/><Relationship Id="rId16" Type="http://schemas.openxmlformats.org/officeDocument/2006/relationships/diagramData" Target="../diagrams/data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Data" Target="../diagrams/data1.xml"/><Relationship Id="rId5" Type="http://schemas.openxmlformats.org/officeDocument/2006/relationships/image" Target="../media/image4.tiff"/><Relationship Id="rId15" Type="http://schemas.microsoft.com/office/2007/relationships/diagramDrawing" Target="../diagrams/drawing1.xml"/><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BB4B0-990C-4718-8AFB-7115A207BB49}"/>
              </a:ext>
            </a:extLst>
          </p:cNvPr>
          <p:cNvSpPr>
            <a:spLocks noGrp="1"/>
          </p:cNvSpPr>
          <p:nvPr>
            <p:ph type="ctrTitle"/>
          </p:nvPr>
        </p:nvSpPr>
        <p:spPr>
          <a:xfrm>
            <a:off x="1567891" y="4363546"/>
            <a:ext cx="18176082" cy="1064571"/>
          </a:xfrm>
        </p:spPr>
        <p:txBody>
          <a:bodyPr>
            <a:normAutofit fontScale="90000"/>
          </a:bodyPr>
          <a:lstStyle/>
          <a:p>
            <a:br>
              <a:rPr lang="en-US" sz="5156" b="1" dirty="0">
                <a:solidFill>
                  <a:schemeClr val="tx1">
                    <a:alpha val="60000"/>
                  </a:schemeClr>
                </a:solidFill>
                <a:latin typeface="Arial" panose="020B0604020202020204" pitchFamily="34" charset="0"/>
                <a:cs typeface="Arial" panose="020B0604020202020204" pitchFamily="34" charset="0"/>
              </a:rPr>
            </a:br>
            <a:r>
              <a:rPr lang="en-US" sz="5156" b="1" dirty="0">
                <a:solidFill>
                  <a:srgbClr val="003B4C"/>
                </a:solidFill>
                <a:latin typeface="Arial" panose="020B0604020202020204" pitchFamily="34" charset="0"/>
                <a:cs typeface="Arial" panose="020B0604020202020204" pitchFamily="34" charset="0"/>
              </a:rPr>
              <a:t>Investigating the use of approximate expenditure weights for web scraped data in consumer price indices</a:t>
            </a:r>
            <a:br>
              <a:rPr lang="en-GB" dirty="0">
                <a:solidFill>
                  <a:srgbClr val="003B4C"/>
                </a:solidFill>
              </a:rPr>
            </a:br>
            <a:endParaRPr lang="en-GB" dirty="0">
              <a:solidFill>
                <a:srgbClr val="003B4C"/>
              </a:solidFill>
            </a:endParaRPr>
          </a:p>
        </p:txBody>
      </p:sp>
      <p:sp>
        <p:nvSpPr>
          <p:cNvPr id="3" name="Subtitle 2">
            <a:extLst>
              <a:ext uri="{FF2B5EF4-FFF2-40B4-BE49-F238E27FC236}">
                <a16:creationId xmlns:a16="http://schemas.microsoft.com/office/drawing/2014/main" id="{D04693AE-A1B0-48AA-B562-D7CD9D79FDCE}"/>
              </a:ext>
            </a:extLst>
          </p:cNvPr>
          <p:cNvSpPr>
            <a:spLocks noGrp="1"/>
          </p:cNvSpPr>
          <p:nvPr>
            <p:ph type="subTitle" idx="1"/>
          </p:nvPr>
        </p:nvSpPr>
        <p:spPr>
          <a:xfrm>
            <a:off x="3024470" y="3792098"/>
            <a:ext cx="15348306" cy="805271"/>
          </a:xfrm>
        </p:spPr>
        <p:txBody>
          <a:bodyPr>
            <a:normAutofit/>
          </a:bodyPr>
          <a:lstStyle/>
          <a:p>
            <a:r>
              <a:rPr lang="en-GB" sz="3390" dirty="0">
                <a:latin typeface="Arial" panose="020B0604020202020204" pitchFamily="34" charset="0"/>
                <a:cs typeface="Arial" panose="020B0604020202020204" pitchFamily="34" charset="0"/>
              </a:rPr>
              <a:t>Heledd Thomas, Methodology Division, ONS, UK</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41FBE74-B04F-425D-8E37-CDC8DBA45C24}"/>
                  </a:ext>
                </a:extLst>
              </p:cNvPr>
              <p:cNvSpPr txBox="1"/>
              <p:nvPr/>
            </p:nvSpPr>
            <p:spPr>
              <a:xfrm>
                <a:off x="943367" y="8285051"/>
                <a:ext cx="9748445" cy="4947252"/>
              </a:xfrm>
              <a:prstGeom prst="wedgeRectCallout">
                <a:avLst>
                  <a:gd name="adj1" fmla="val 53034"/>
                  <a:gd name="adj2" fmla="val -21297"/>
                </a:avLst>
              </a:prstGeom>
              <a:solidFill>
                <a:srgbClr val="A9AD00">
                  <a:alpha val="30000"/>
                </a:srgbClr>
              </a:solidFill>
            </p:spPr>
            <p:txBody>
              <a:bodyPr wrap="square" rtlCol="0">
                <a:spAutoFit/>
              </a:bodyPr>
              <a:lstStyle/>
              <a:p>
                <a:r>
                  <a:rPr lang="en-GB" sz="1695" b="1" dirty="0">
                    <a:latin typeface="Arial" panose="020B0604020202020204" pitchFamily="34" charset="0"/>
                    <a:cs typeface="Arial" panose="020B0604020202020204" pitchFamily="34" charset="0"/>
                  </a:rPr>
                  <a:t>Goal: </a:t>
                </a:r>
                <a:r>
                  <a:rPr lang="en-GB" sz="1695" dirty="0">
                    <a:latin typeface="Arial" panose="020B0604020202020204" pitchFamily="34" charset="0"/>
                    <a:cs typeface="Arial" panose="020B0604020202020204" pitchFamily="34" charset="0"/>
                  </a:rPr>
                  <a:t>find a formula for transforming product page rankings to product-level weights that closely align with weights calculated from expenditure shares. </a:t>
                </a:r>
                <a:r>
                  <a:rPr lang="en-GB" sz="1695" b="1" dirty="0">
                    <a:latin typeface="Arial" panose="020B0604020202020204" pitchFamily="34" charset="0"/>
                    <a:cs typeface="Arial" panose="020B0604020202020204" pitchFamily="34" charset="0"/>
                  </a:rPr>
                  <a:t>Assessed candidates </a:t>
                </a:r>
                <a:r>
                  <a:rPr lang="en-GB" sz="1695" dirty="0">
                    <a:latin typeface="Arial" panose="020B0604020202020204" pitchFamily="34" charset="0"/>
                    <a:cs typeface="Arial" panose="020B0604020202020204" pitchFamily="34" charset="0"/>
                  </a:rPr>
                  <a:t>were:</a:t>
                </a:r>
                <a:endParaRPr lang="en-GB" sz="1695" b="1" dirty="0">
                  <a:latin typeface="Arial" panose="020B0604020202020204" pitchFamily="34" charset="0"/>
                  <a:cs typeface="Arial" panose="020B0604020202020204" pitchFamily="34" charset="0"/>
                </a:endParaRPr>
              </a:p>
              <a:p>
                <a:pPr algn="ctr"/>
                <a:endParaRPr lang="en-GB" sz="1978" i="1" dirty="0">
                  <a:latin typeface="Cambria Math" panose="02040503050406030204" pitchFamily="18" charset="0"/>
                </a:endParaRPr>
              </a:p>
              <a:p>
                <a:pPr algn="ctr"/>
                <a14:m>
                  <m:oMath xmlns:m="http://schemas.openxmlformats.org/officeDocument/2006/math">
                    <m:sSubSup>
                      <m:sSubSupPr>
                        <m:ctrlPr>
                          <a:rPr lang="en-GB" sz="1978" i="1">
                            <a:latin typeface="Cambria Math" panose="02040503050406030204" pitchFamily="18" charset="0"/>
                          </a:rPr>
                        </m:ctrlPr>
                      </m:sSubSupPr>
                      <m:e>
                        <m:r>
                          <a:rPr lang="en-GB" sz="1978" i="1">
                            <a:latin typeface="Cambria Math" panose="02040503050406030204" pitchFamily="18" charset="0"/>
                          </a:rPr>
                          <m:t> </m:t>
                        </m:r>
                        <m:r>
                          <a:rPr lang="en-GB" sz="1978" b="1" i="1">
                            <a:latin typeface="Cambria Math" panose="02040503050406030204" pitchFamily="18" charset="0"/>
                          </a:rPr>
                          <m:t>𝑹𝒂𝒏𝒌</m:t>
                        </m:r>
                        <m:r>
                          <a:rPr lang="en-GB" sz="1978" b="1" i="1">
                            <a:latin typeface="Cambria Math" panose="02040503050406030204" pitchFamily="18" charset="0"/>
                          </a:rPr>
                          <m:t> </m:t>
                        </m:r>
                        <m:r>
                          <a:rPr lang="en-GB" sz="1978" b="1" i="1">
                            <a:latin typeface="Cambria Math" panose="02040503050406030204" pitchFamily="18" charset="0"/>
                          </a:rPr>
                          <m:t>𝑾𝒆𝒊𝒈𝒉𝒕</m:t>
                        </m:r>
                        <m:r>
                          <a:rPr lang="en-GB" sz="1978" b="1" i="1">
                            <a:latin typeface="Cambria Math" panose="02040503050406030204" pitchFamily="18" charset="0"/>
                          </a:rPr>
                          <m:t> </m:t>
                        </m:r>
                        <m:r>
                          <a:rPr lang="en-GB" sz="1978" b="1" i="1">
                            <a:latin typeface="Cambria Math" panose="02040503050406030204" pitchFamily="18" charset="0"/>
                          </a:rPr>
                          <m:t>𝟏</m:t>
                        </m:r>
                        <m:r>
                          <a:rPr lang="en-GB" sz="1978" b="1" i="1">
                            <a:latin typeface="Cambria Math" panose="02040503050406030204" pitchFamily="18" charset="0"/>
                          </a:rPr>
                          <m:t>      </m:t>
                        </m:r>
                        <m:r>
                          <a:rPr lang="en-GB" sz="1978" i="1">
                            <a:latin typeface="Cambria Math" panose="02040503050406030204" pitchFamily="18" charset="0"/>
                          </a:rPr>
                          <m:t>𝑤</m:t>
                        </m:r>
                      </m:e>
                      <m:sub>
                        <m:r>
                          <a:rPr lang="en-GB" sz="1978" i="1">
                            <a:latin typeface="Cambria Math" panose="02040503050406030204" pitchFamily="18" charset="0"/>
                          </a:rPr>
                          <m:t>𝑖</m:t>
                        </m:r>
                      </m:sub>
                      <m:sup>
                        <m:r>
                          <a:rPr lang="en-GB" sz="1978" i="1">
                            <a:latin typeface="Cambria Math" panose="02040503050406030204" pitchFamily="18" charset="0"/>
                          </a:rPr>
                          <m:t> </m:t>
                        </m:r>
                      </m:sup>
                    </m:sSubSup>
                    <m:r>
                      <a:rPr lang="en-GB" sz="1978" i="1">
                        <a:latin typeface="Cambria Math" panose="02040503050406030204" pitchFamily="18" charset="0"/>
                      </a:rPr>
                      <m:t>=</m:t>
                    </m:r>
                    <m:f>
                      <m:fPr>
                        <m:ctrlPr>
                          <a:rPr lang="en-GB" sz="1978" i="1">
                            <a:latin typeface="Cambria Math" panose="02040503050406030204" pitchFamily="18" charset="0"/>
                          </a:rPr>
                        </m:ctrlPr>
                      </m:fPr>
                      <m:num>
                        <m:r>
                          <a:rPr lang="en-GB" sz="1978" i="1">
                            <a:latin typeface="Cambria Math" panose="02040503050406030204" pitchFamily="18" charset="0"/>
                          </a:rPr>
                          <m:t>2</m:t>
                        </m:r>
                      </m:num>
                      <m:den>
                        <m:r>
                          <a:rPr lang="en-GB" sz="1978" i="1">
                            <a:latin typeface="Cambria Math" panose="02040503050406030204" pitchFamily="18" charset="0"/>
                          </a:rPr>
                          <m:t>𝑛</m:t>
                        </m:r>
                        <m:r>
                          <a:rPr lang="en-GB" sz="1978" i="1">
                            <a:latin typeface="Cambria Math" panose="02040503050406030204" pitchFamily="18" charset="0"/>
                          </a:rPr>
                          <m:t> </m:t>
                        </m:r>
                      </m:den>
                    </m:f>
                    <m:r>
                      <a:rPr lang="en-GB" sz="1978">
                        <a:latin typeface="Cambria Math" panose="02040503050406030204" pitchFamily="18" charset="0"/>
                      </a:rPr>
                      <m:t>(1</m:t>
                    </m:r>
                    <m:r>
                      <a:rPr lang="en-GB" sz="1978" i="1">
                        <a:latin typeface="Cambria Math" panose="02040503050406030204" pitchFamily="18" charset="0"/>
                      </a:rPr>
                      <m:t>− </m:t>
                    </m:r>
                    <m:f>
                      <m:fPr>
                        <m:ctrlPr>
                          <a:rPr lang="en-GB" sz="1978" i="1">
                            <a:latin typeface="Cambria Math" panose="02040503050406030204" pitchFamily="18" charset="0"/>
                          </a:rPr>
                        </m:ctrlPr>
                      </m:fPr>
                      <m:num>
                        <m:sSub>
                          <m:sSubPr>
                            <m:ctrlPr>
                              <a:rPr lang="en-GB" sz="1978" i="1">
                                <a:latin typeface="Cambria Math" panose="02040503050406030204" pitchFamily="18" charset="0"/>
                              </a:rPr>
                            </m:ctrlPr>
                          </m:sSubPr>
                          <m:e>
                            <m:r>
                              <a:rPr lang="en-GB" sz="1978" i="1">
                                <a:latin typeface="Cambria Math" panose="02040503050406030204" pitchFamily="18" charset="0"/>
                              </a:rPr>
                              <m:t>𝑟</m:t>
                            </m:r>
                          </m:e>
                          <m:sub>
                            <m:r>
                              <a:rPr lang="en-GB" sz="1978" i="1">
                                <a:latin typeface="Cambria Math" panose="02040503050406030204" pitchFamily="18" charset="0"/>
                              </a:rPr>
                              <m:t>𝑖</m:t>
                            </m:r>
                          </m:sub>
                        </m:sSub>
                      </m:num>
                      <m:den>
                        <m:r>
                          <a:rPr lang="en-GB" sz="1978" i="1">
                            <a:latin typeface="Cambria Math" panose="02040503050406030204" pitchFamily="18" charset="0"/>
                          </a:rPr>
                          <m:t>𝑛</m:t>
                        </m:r>
                        <m:r>
                          <a:rPr lang="en-GB" sz="1978" i="1">
                            <a:latin typeface="Cambria Math" panose="02040503050406030204" pitchFamily="18" charset="0"/>
                          </a:rPr>
                          <m:t>+1</m:t>
                        </m:r>
                      </m:den>
                    </m:f>
                  </m:oMath>
                </a14:m>
                <a:r>
                  <a:rPr lang="en-GB" sz="1978" dirty="0"/>
                  <a:t>)</a:t>
                </a:r>
                <a:r>
                  <a:rPr lang="en-GB" sz="2260" dirty="0"/>
                  <a:t>	</a:t>
                </a:r>
                <a14:m>
                  <m:oMath xmlns:m="http://schemas.openxmlformats.org/officeDocument/2006/math">
                    <m:r>
                      <a:rPr lang="en-GB" sz="1978" i="1">
                        <a:latin typeface="Cambria Math" panose="02040503050406030204" pitchFamily="18" charset="0"/>
                      </a:rPr>
                      <m:t>        </m:t>
                    </m:r>
                    <m:r>
                      <a:rPr lang="en-GB" sz="1978" b="1" i="1">
                        <a:latin typeface="Cambria Math" panose="02040503050406030204" pitchFamily="18" charset="0"/>
                      </a:rPr>
                      <m:t>𝑹𝒂𝒏𝒌</m:t>
                    </m:r>
                    <m:r>
                      <a:rPr lang="en-GB" sz="1978" b="1" i="1">
                        <a:latin typeface="Cambria Math" panose="02040503050406030204" pitchFamily="18" charset="0"/>
                      </a:rPr>
                      <m:t> </m:t>
                    </m:r>
                    <m:r>
                      <a:rPr lang="en-GB" sz="1978" b="1" i="1">
                        <a:latin typeface="Cambria Math" panose="02040503050406030204" pitchFamily="18" charset="0"/>
                      </a:rPr>
                      <m:t>𝑾𝒆𝒊𝒈𝒉𝒕</m:t>
                    </m:r>
                    <m:r>
                      <a:rPr lang="en-GB" sz="1978" b="1" i="1">
                        <a:latin typeface="Cambria Math" panose="02040503050406030204" pitchFamily="18" charset="0"/>
                      </a:rPr>
                      <m:t> </m:t>
                    </m:r>
                    <m:r>
                      <a:rPr lang="en-GB" sz="1978" b="1" i="1">
                        <a:latin typeface="Cambria Math" panose="02040503050406030204" pitchFamily="18" charset="0"/>
                      </a:rPr>
                      <m:t>𝟐</m:t>
                    </m:r>
                    <m:r>
                      <a:rPr lang="en-GB" sz="1978" b="1" i="1">
                        <a:latin typeface="Cambria Math" panose="02040503050406030204" pitchFamily="18" charset="0"/>
                      </a:rPr>
                      <m:t>       </m:t>
                    </m:r>
                    <m:sSub>
                      <m:sSubPr>
                        <m:ctrlPr>
                          <a:rPr lang="en-GB" sz="1978" i="1">
                            <a:latin typeface="Cambria Math" panose="02040503050406030204" pitchFamily="18" charset="0"/>
                          </a:rPr>
                        </m:ctrlPr>
                      </m:sSubPr>
                      <m:e>
                        <m:r>
                          <a:rPr lang="en-GB" sz="1978" i="1">
                            <a:latin typeface="Cambria Math" panose="02040503050406030204" pitchFamily="18" charset="0"/>
                          </a:rPr>
                          <m:t>𝑤</m:t>
                        </m:r>
                      </m:e>
                      <m:sub>
                        <m:r>
                          <a:rPr lang="en-GB" sz="1978" i="1">
                            <a:latin typeface="Cambria Math" panose="02040503050406030204" pitchFamily="18" charset="0"/>
                          </a:rPr>
                          <m:t>𝑖</m:t>
                        </m:r>
                      </m:sub>
                    </m:sSub>
                    <m:r>
                      <a:rPr lang="en-GB" sz="1978" i="1">
                        <a:latin typeface="Cambria Math" panose="02040503050406030204" pitchFamily="18" charset="0"/>
                      </a:rPr>
                      <m:t>=</m:t>
                    </m:r>
                    <m:f>
                      <m:fPr>
                        <m:ctrlPr>
                          <a:rPr lang="en-GB" sz="1978" i="1">
                            <a:latin typeface="Cambria Math" panose="02040503050406030204" pitchFamily="18" charset="0"/>
                          </a:rPr>
                        </m:ctrlPr>
                      </m:fPr>
                      <m:num>
                        <m:r>
                          <a:rPr lang="en-GB" sz="1978" i="1">
                            <a:latin typeface="Cambria Math" panose="02040503050406030204" pitchFamily="18" charset="0"/>
                          </a:rPr>
                          <m:t>1</m:t>
                        </m:r>
                      </m:num>
                      <m:den>
                        <m:nary>
                          <m:naryPr>
                            <m:chr m:val="∑"/>
                            <m:ctrlPr>
                              <a:rPr lang="en-GB" sz="1978" i="1">
                                <a:latin typeface="Cambria Math" panose="02040503050406030204" pitchFamily="18" charset="0"/>
                              </a:rPr>
                            </m:ctrlPr>
                          </m:naryPr>
                          <m:sub>
                            <m:r>
                              <a:rPr lang="en-GB" sz="1978" i="1">
                                <a:latin typeface="Cambria Math" panose="02040503050406030204" pitchFamily="18" charset="0"/>
                              </a:rPr>
                              <m:t>𝑖</m:t>
                            </m:r>
                            <m:r>
                              <a:rPr lang="en-GB" sz="1978" i="1">
                                <a:latin typeface="Cambria Math" panose="02040503050406030204" pitchFamily="18" charset="0"/>
                              </a:rPr>
                              <m:t>=1</m:t>
                            </m:r>
                          </m:sub>
                          <m:sup>
                            <m:r>
                              <a:rPr lang="en-GB" sz="1978" i="1">
                                <a:latin typeface="Cambria Math" panose="02040503050406030204" pitchFamily="18" charset="0"/>
                              </a:rPr>
                              <m:t>𝑛</m:t>
                            </m:r>
                          </m:sup>
                          <m:e>
                            <m:f>
                              <m:fPr>
                                <m:ctrlPr>
                                  <a:rPr lang="en-GB" sz="1978" i="1">
                                    <a:latin typeface="Cambria Math" panose="02040503050406030204" pitchFamily="18" charset="0"/>
                                  </a:rPr>
                                </m:ctrlPr>
                              </m:fPr>
                              <m:num>
                                <m:r>
                                  <a:rPr lang="en-GB" sz="1978" i="1">
                                    <a:latin typeface="Cambria Math" panose="02040503050406030204" pitchFamily="18" charset="0"/>
                                  </a:rPr>
                                  <m:t>1</m:t>
                                </m:r>
                              </m:num>
                              <m:den>
                                <m:sSub>
                                  <m:sSubPr>
                                    <m:ctrlPr>
                                      <a:rPr lang="en-GB" sz="1978" i="1">
                                        <a:latin typeface="Cambria Math" panose="02040503050406030204" pitchFamily="18" charset="0"/>
                                      </a:rPr>
                                    </m:ctrlPr>
                                  </m:sSubPr>
                                  <m:e>
                                    <m:r>
                                      <a:rPr lang="en-GB" sz="1978" i="1">
                                        <a:latin typeface="Cambria Math" panose="02040503050406030204" pitchFamily="18" charset="0"/>
                                      </a:rPr>
                                      <m:t>𝑟</m:t>
                                    </m:r>
                                  </m:e>
                                  <m:sub>
                                    <m:r>
                                      <a:rPr lang="en-GB" sz="1978" i="1">
                                        <a:latin typeface="Cambria Math" panose="02040503050406030204" pitchFamily="18" charset="0"/>
                                      </a:rPr>
                                      <m:t>𝑖</m:t>
                                    </m:r>
                                  </m:sub>
                                </m:sSub>
                              </m:den>
                            </m:f>
                          </m:e>
                        </m:nary>
                        <m:r>
                          <a:rPr lang="en-GB" sz="1978" i="1">
                            <a:latin typeface="Cambria Math" panose="02040503050406030204" pitchFamily="18" charset="0"/>
                          </a:rPr>
                          <m:t> </m:t>
                        </m:r>
                      </m:den>
                    </m:f>
                    <m:d>
                      <m:dPr>
                        <m:ctrlPr>
                          <a:rPr lang="en-GB" sz="1978" i="1">
                            <a:latin typeface="Cambria Math" panose="02040503050406030204" pitchFamily="18" charset="0"/>
                          </a:rPr>
                        </m:ctrlPr>
                      </m:dPr>
                      <m:e>
                        <m:f>
                          <m:fPr>
                            <m:ctrlPr>
                              <a:rPr lang="en-GB" sz="1978" i="1">
                                <a:latin typeface="Cambria Math" panose="02040503050406030204" pitchFamily="18" charset="0"/>
                              </a:rPr>
                            </m:ctrlPr>
                          </m:fPr>
                          <m:num>
                            <m:r>
                              <a:rPr lang="en-GB" sz="1978">
                                <a:latin typeface="Cambria Math" panose="02040503050406030204" pitchFamily="18" charset="0"/>
                              </a:rPr>
                              <m:t>1</m:t>
                            </m:r>
                          </m:num>
                          <m:den>
                            <m:sSub>
                              <m:sSubPr>
                                <m:ctrlPr>
                                  <a:rPr lang="en-GB" sz="1978" i="1">
                                    <a:latin typeface="Cambria Math" panose="02040503050406030204" pitchFamily="18" charset="0"/>
                                  </a:rPr>
                                </m:ctrlPr>
                              </m:sSubPr>
                              <m:e>
                                <m:r>
                                  <a:rPr lang="en-GB" sz="1978" i="1">
                                    <a:latin typeface="Cambria Math" panose="02040503050406030204" pitchFamily="18" charset="0"/>
                                  </a:rPr>
                                  <m:t>𝑟</m:t>
                                </m:r>
                              </m:e>
                              <m:sub>
                                <m:r>
                                  <a:rPr lang="en-GB" sz="1978" i="1">
                                    <a:latin typeface="Cambria Math" panose="02040503050406030204" pitchFamily="18" charset="0"/>
                                  </a:rPr>
                                  <m:t>𝑖</m:t>
                                </m:r>
                              </m:sub>
                            </m:sSub>
                          </m:den>
                        </m:f>
                      </m:e>
                    </m:d>
                    <m:r>
                      <a:rPr lang="en-GB" sz="1978" i="1">
                        <a:latin typeface="Cambria Math" panose="02040503050406030204" pitchFamily="18" charset="0"/>
                      </a:rPr>
                      <m:t> </m:t>
                    </m:r>
                  </m:oMath>
                </a14:m>
                <a:endParaRPr lang="en-GB" sz="1695" dirty="0">
                  <a:latin typeface="Arial" panose="020B0604020202020204" pitchFamily="34" charset="0"/>
                  <a:cs typeface="Arial" panose="020B0604020202020204" pitchFamily="34" charset="0"/>
                </a:endParaRPr>
              </a:p>
              <a:p>
                <a:endParaRPr lang="en-GB" sz="1695" dirty="0">
                  <a:latin typeface="Arial" panose="020B0604020202020204" pitchFamily="34" charset="0"/>
                  <a:cs typeface="Arial" panose="020B0604020202020204" pitchFamily="34" charset="0"/>
                </a:endParaRPr>
              </a:p>
              <a:p>
                <a:r>
                  <a:rPr lang="en-GB" sz="1695" dirty="0">
                    <a:latin typeface="Arial" panose="020B0604020202020204" pitchFamily="34" charset="0"/>
                    <a:cs typeface="Arial" panose="020B0604020202020204" pitchFamily="34" charset="0"/>
                  </a:rPr>
                  <a:t>Rank Weights 1 and 2 make use of descending order ranks, i.e. rank 1 is assigned to the most popular product, where </a:t>
                </a:r>
                <a14:m>
                  <m:oMath xmlns:m="http://schemas.openxmlformats.org/officeDocument/2006/math">
                    <m:sSub>
                      <m:sSubPr>
                        <m:ctrlPr>
                          <a:rPr lang="en-GB" sz="1695" i="1">
                            <a:latin typeface="Cambria Math" panose="02040503050406030204" pitchFamily="18" charset="0"/>
                            <a:cs typeface="Arial" panose="020B0604020202020204" pitchFamily="34" charset="0"/>
                          </a:rPr>
                        </m:ctrlPr>
                      </m:sSubPr>
                      <m:e>
                        <m:r>
                          <a:rPr lang="en-GB" sz="1695" i="1">
                            <a:latin typeface="Cambria Math" panose="02040503050406030204" pitchFamily="18" charset="0"/>
                            <a:cs typeface="Arial" panose="020B0604020202020204" pitchFamily="34" charset="0"/>
                          </a:rPr>
                          <m:t>𝑟</m:t>
                        </m:r>
                      </m:e>
                      <m:sub>
                        <m:r>
                          <a:rPr lang="en-GB" sz="1695" i="1">
                            <a:latin typeface="Cambria Math" panose="02040503050406030204" pitchFamily="18" charset="0"/>
                            <a:cs typeface="Arial" panose="020B0604020202020204" pitchFamily="34" charset="0"/>
                          </a:rPr>
                          <m:t>𝑖</m:t>
                        </m:r>
                      </m:sub>
                    </m:sSub>
                  </m:oMath>
                </a14:m>
                <a:r>
                  <a:rPr lang="en-GB" sz="1695" dirty="0">
                    <a:latin typeface="Arial" panose="020B0604020202020204" pitchFamily="34" charset="0"/>
                    <a:cs typeface="Arial" panose="020B0604020202020204" pitchFamily="34" charset="0"/>
                  </a:rPr>
                  <a:t> is the rank of product </a:t>
                </a:r>
                <a14:m>
                  <m:oMath xmlns:m="http://schemas.openxmlformats.org/officeDocument/2006/math">
                    <m:r>
                      <a:rPr lang="en-GB" sz="1695" i="1">
                        <a:latin typeface="Cambria Math" panose="02040503050406030204" pitchFamily="18" charset="0"/>
                        <a:cs typeface="Arial" panose="020B0604020202020204" pitchFamily="34" charset="0"/>
                      </a:rPr>
                      <m:t>𝑖</m:t>
                    </m:r>
                  </m:oMath>
                </a14:m>
                <a:r>
                  <a:rPr lang="en-GB" sz="1695" dirty="0">
                    <a:latin typeface="Arial" panose="020B0604020202020204" pitchFamily="34" charset="0"/>
                    <a:cs typeface="Arial" panose="020B0604020202020204" pitchFamily="34" charset="0"/>
                  </a:rPr>
                  <a:t> and </a:t>
                </a:r>
                <a14:m>
                  <m:oMath xmlns:m="http://schemas.openxmlformats.org/officeDocument/2006/math">
                    <m:r>
                      <a:rPr lang="en-GB" sz="1695" i="1">
                        <a:latin typeface="Cambria Math" panose="02040503050406030204" pitchFamily="18" charset="0"/>
                        <a:cs typeface="Arial" panose="020B0604020202020204" pitchFamily="34" charset="0"/>
                      </a:rPr>
                      <m:t>𝑛</m:t>
                    </m:r>
                  </m:oMath>
                </a14:m>
                <a:r>
                  <a:rPr lang="en-GB" sz="1695" dirty="0">
                    <a:latin typeface="Arial" panose="020B0604020202020204" pitchFamily="34" charset="0"/>
                    <a:cs typeface="Arial" panose="020B0604020202020204" pitchFamily="34" charset="0"/>
                  </a:rPr>
                  <a:t> is the number of unique products.</a:t>
                </a:r>
              </a:p>
              <a:p>
                <a:endParaRPr lang="en-GB" sz="1695" dirty="0">
                  <a:latin typeface="Arial" panose="020B0604020202020204" pitchFamily="34" charset="0"/>
                  <a:cs typeface="Arial" panose="020B0604020202020204" pitchFamily="34" charset="0"/>
                </a:endParaRPr>
              </a:p>
              <a:p>
                <a:pPr algn="ctr"/>
                <a:r>
                  <a:rPr lang="en-GB" sz="1695" dirty="0">
                    <a:latin typeface="Arial" panose="020B0604020202020204" pitchFamily="34" charset="0"/>
                    <a:cs typeface="Arial" panose="020B0604020202020204" pitchFamily="34" charset="0"/>
                  </a:rPr>
                  <a:t> </a:t>
                </a:r>
                <a14:m>
                  <m:oMath xmlns:m="http://schemas.openxmlformats.org/officeDocument/2006/math">
                    <m:sSubSup>
                      <m:sSubSupPr>
                        <m:ctrlPr>
                          <a:rPr lang="en-GB" sz="1978" i="1">
                            <a:latin typeface="Cambria Math" panose="02040503050406030204" pitchFamily="18" charset="0"/>
                          </a:rPr>
                        </m:ctrlPr>
                      </m:sSubSupPr>
                      <m:e>
                        <m:r>
                          <a:rPr lang="en-GB" sz="1978" b="1" i="1">
                            <a:latin typeface="Cambria Math" panose="02040503050406030204" pitchFamily="18" charset="0"/>
                          </a:rPr>
                          <m:t>𝑹𝒂𝒏𝒌</m:t>
                        </m:r>
                        <m:r>
                          <a:rPr lang="en-GB" sz="1978" b="1" i="1">
                            <a:latin typeface="Cambria Math" panose="02040503050406030204" pitchFamily="18" charset="0"/>
                          </a:rPr>
                          <m:t> </m:t>
                        </m:r>
                        <m:r>
                          <a:rPr lang="en-GB" sz="1978" b="1" i="1">
                            <a:latin typeface="Cambria Math" panose="02040503050406030204" pitchFamily="18" charset="0"/>
                          </a:rPr>
                          <m:t>𝑾𝒆𝒊𝒈𝒉𝒕</m:t>
                        </m:r>
                        <m:r>
                          <a:rPr lang="en-GB" sz="1978" b="1" i="1">
                            <a:latin typeface="Cambria Math" panose="02040503050406030204" pitchFamily="18" charset="0"/>
                          </a:rPr>
                          <m:t> </m:t>
                        </m:r>
                        <m:r>
                          <a:rPr lang="en-GB" sz="1978" b="1" i="1">
                            <a:latin typeface="Cambria Math" panose="02040503050406030204" pitchFamily="18" charset="0"/>
                          </a:rPr>
                          <m:t>𝟑</m:t>
                        </m:r>
                        <m:r>
                          <a:rPr lang="en-GB" sz="1978" b="1" i="1">
                            <a:latin typeface="Cambria Math" panose="02040503050406030204" pitchFamily="18" charset="0"/>
                          </a:rPr>
                          <m:t>       </m:t>
                        </m:r>
                        <m:r>
                          <a:rPr lang="en-GB" sz="1978" i="1">
                            <a:latin typeface="Cambria Math" panose="02040503050406030204" pitchFamily="18" charset="0"/>
                          </a:rPr>
                          <m:t>𝑤</m:t>
                        </m:r>
                      </m:e>
                      <m:sub>
                        <m:r>
                          <a:rPr lang="en-GB" sz="1978" i="1">
                            <a:latin typeface="Cambria Math" panose="02040503050406030204" pitchFamily="18" charset="0"/>
                          </a:rPr>
                          <m:t>𝑖</m:t>
                        </m:r>
                      </m:sub>
                      <m:sup>
                        <m:r>
                          <a:rPr lang="en-GB" sz="1978" i="1">
                            <a:latin typeface="Cambria Math" panose="02040503050406030204" pitchFamily="18" charset="0"/>
                          </a:rPr>
                          <m:t> </m:t>
                        </m:r>
                      </m:sup>
                    </m:sSubSup>
                    <m:r>
                      <a:rPr lang="en-GB" sz="1978" i="1">
                        <a:latin typeface="Cambria Math" panose="02040503050406030204" pitchFamily="18" charset="0"/>
                      </a:rPr>
                      <m:t>=</m:t>
                    </m:r>
                    <m:f>
                      <m:fPr>
                        <m:ctrlPr>
                          <a:rPr lang="en-GB" sz="1978" i="1">
                            <a:latin typeface="Cambria Math" panose="02040503050406030204" pitchFamily="18" charset="0"/>
                          </a:rPr>
                        </m:ctrlPr>
                      </m:fPr>
                      <m:num>
                        <m:sSup>
                          <m:sSupPr>
                            <m:ctrlPr>
                              <a:rPr lang="en-GB" sz="1978" i="1">
                                <a:latin typeface="Cambria Math" panose="02040503050406030204" pitchFamily="18" charset="0"/>
                              </a:rPr>
                            </m:ctrlPr>
                          </m:sSupPr>
                          <m:e>
                            <m:r>
                              <a:rPr lang="en-GB" sz="1978" i="1">
                                <a:latin typeface="Cambria Math" panose="02040503050406030204" pitchFamily="18" charset="0"/>
                              </a:rPr>
                              <m:t>(</m:t>
                            </m:r>
                            <m:r>
                              <a:rPr lang="en-GB" sz="1978" i="1">
                                <a:latin typeface="Cambria Math" panose="02040503050406030204" pitchFamily="18" charset="0"/>
                              </a:rPr>
                              <m:t>𝑅𝑎𝑛𝑘</m:t>
                            </m:r>
                            <m:r>
                              <a:rPr lang="en-GB" sz="1978" i="1">
                                <a:latin typeface="Cambria Math" panose="02040503050406030204" pitchFamily="18" charset="0"/>
                              </a:rPr>
                              <m:t> </m:t>
                            </m:r>
                            <m:r>
                              <a:rPr lang="en-GB" sz="1978" i="1">
                                <a:latin typeface="Cambria Math" panose="02040503050406030204" pitchFamily="18" charset="0"/>
                              </a:rPr>
                              <m:t>𝑠h𝑎𝑟𝑒</m:t>
                            </m:r>
                            <m:r>
                              <a:rPr lang="en-GB" sz="1978" i="1">
                                <a:latin typeface="Cambria Math" panose="02040503050406030204" pitchFamily="18" charset="0"/>
                              </a:rPr>
                              <m:t>)</m:t>
                            </m:r>
                          </m:e>
                          <m:sup>
                            <m:r>
                              <a:rPr lang="en-GB" sz="1978" i="1">
                                <a:latin typeface="Cambria Math" panose="02040503050406030204" pitchFamily="18" charset="0"/>
                              </a:rPr>
                              <m:t>𝑥</m:t>
                            </m:r>
                          </m:sup>
                        </m:sSup>
                      </m:num>
                      <m:den>
                        <m:nary>
                          <m:naryPr>
                            <m:chr m:val="∑"/>
                            <m:limLoc m:val="undOvr"/>
                            <m:subHide m:val="on"/>
                            <m:supHide m:val="on"/>
                            <m:ctrlPr>
                              <a:rPr lang="en-GB" sz="1978" i="1">
                                <a:latin typeface="Cambria Math" panose="02040503050406030204" pitchFamily="18" charset="0"/>
                              </a:rPr>
                            </m:ctrlPr>
                          </m:naryPr>
                          <m:sub/>
                          <m:sup/>
                          <m:e>
                            <m:sSup>
                              <m:sSupPr>
                                <m:ctrlPr>
                                  <a:rPr lang="en-GB" sz="1978" i="1">
                                    <a:latin typeface="Cambria Math" panose="02040503050406030204" pitchFamily="18" charset="0"/>
                                  </a:rPr>
                                </m:ctrlPr>
                              </m:sSupPr>
                              <m:e>
                                <m:r>
                                  <a:rPr lang="en-GB" sz="1978" i="1">
                                    <a:latin typeface="Cambria Math" panose="02040503050406030204" pitchFamily="18" charset="0"/>
                                  </a:rPr>
                                  <m:t>(</m:t>
                                </m:r>
                                <m:r>
                                  <a:rPr lang="en-GB" sz="1978" i="1">
                                    <a:latin typeface="Cambria Math" panose="02040503050406030204" pitchFamily="18" charset="0"/>
                                  </a:rPr>
                                  <m:t>𝑅𝑎𝑛𝑘</m:t>
                                </m:r>
                                <m:r>
                                  <a:rPr lang="en-GB" sz="1978" i="1">
                                    <a:latin typeface="Cambria Math" panose="02040503050406030204" pitchFamily="18" charset="0"/>
                                  </a:rPr>
                                  <m:t> </m:t>
                                </m:r>
                                <m:r>
                                  <a:rPr lang="en-GB" sz="1978" i="1">
                                    <a:latin typeface="Cambria Math" panose="02040503050406030204" pitchFamily="18" charset="0"/>
                                  </a:rPr>
                                  <m:t>𝑠h𝑎𝑟𝑒</m:t>
                                </m:r>
                                <m:r>
                                  <a:rPr lang="en-GB" sz="1978" i="1">
                                    <a:latin typeface="Cambria Math" panose="02040503050406030204" pitchFamily="18" charset="0"/>
                                  </a:rPr>
                                  <m:t>)</m:t>
                                </m:r>
                              </m:e>
                              <m:sup>
                                <m:r>
                                  <a:rPr lang="en-GB" sz="1978" i="1">
                                    <a:latin typeface="Cambria Math" panose="02040503050406030204" pitchFamily="18" charset="0"/>
                                  </a:rPr>
                                  <m:t>𝑥</m:t>
                                </m:r>
                              </m:sup>
                            </m:sSup>
                          </m:e>
                        </m:nary>
                      </m:den>
                    </m:f>
                  </m:oMath>
                </a14:m>
                <a:r>
                  <a:rPr lang="en-GB" sz="1978" dirty="0"/>
                  <a:t> </a:t>
                </a:r>
                <a14:m>
                  <m:oMath xmlns:m="http://schemas.openxmlformats.org/officeDocument/2006/math">
                    <m:r>
                      <a:rPr lang="en-GB" sz="1978">
                        <a:latin typeface="Cambria Math" panose="02040503050406030204" pitchFamily="18" charset="0"/>
                      </a:rPr>
                      <m:t>       </m:t>
                    </m:r>
                    <m:r>
                      <a:rPr lang="en-GB" sz="1978" i="1">
                        <a:latin typeface="Cambria Math" panose="02040503050406030204" pitchFamily="18" charset="0"/>
                      </a:rPr>
                      <m:t>𝑤h𝑒𝑟𝑒</m:t>
                    </m:r>
                    <m:r>
                      <a:rPr lang="en-GB" sz="1978" i="1">
                        <a:latin typeface="Cambria Math" panose="02040503050406030204" pitchFamily="18" charset="0"/>
                      </a:rPr>
                      <m:t>     </m:t>
                    </m:r>
                    <m:r>
                      <a:rPr lang="en-GB" sz="1978" i="1">
                        <a:latin typeface="Cambria Math" panose="02040503050406030204" pitchFamily="18" charset="0"/>
                      </a:rPr>
                      <m:t>𝑅𝑎𝑛𝑘</m:t>
                    </m:r>
                    <m:r>
                      <a:rPr lang="en-GB" sz="1978" i="1">
                        <a:latin typeface="Cambria Math" panose="02040503050406030204" pitchFamily="18" charset="0"/>
                      </a:rPr>
                      <m:t> </m:t>
                    </m:r>
                    <m:r>
                      <a:rPr lang="en-GB" sz="1978" i="1">
                        <a:latin typeface="Cambria Math" panose="02040503050406030204" pitchFamily="18" charset="0"/>
                      </a:rPr>
                      <m:t>𝑠h𝑎𝑟</m:t>
                    </m:r>
                    <m:sSub>
                      <m:sSubPr>
                        <m:ctrlPr>
                          <a:rPr lang="en-GB" sz="1978" i="1">
                            <a:latin typeface="Cambria Math" panose="02040503050406030204" pitchFamily="18" charset="0"/>
                          </a:rPr>
                        </m:ctrlPr>
                      </m:sSubPr>
                      <m:e>
                        <m:r>
                          <a:rPr lang="en-GB" sz="1978" i="1">
                            <a:latin typeface="Cambria Math" panose="02040503050406030204" pitchFamily="18" charset="0"/>
                          </a:rPr>
                          <m:t>𝑒</m:t>
                        </m:r>
                      </m:e>
                      <m:sub>
                        <m:r>
                          <a:rPr lang="en-GB" sz="1978" i="1">
                            <a:latin typeface="Cambria Math" panose="02040503050406030204" pitchFamily="18" charset="0"/>
                          </a:rPr>
                          <m:t>𝑖</m:t>
                        </m:r>
                      </m:sub>
                    </m:sSub>
                    <m:r>
                      <a:rPr lang="en-GB" sz="1978" i="1">
                        <a:latin typeface="Cambria Math" panose="02040503050406030204" pitchFamily="18" charset="0"/>
                      </a:rPr>
                      <m:t>= </m:t>
                    </m:r>
                    <m:f>
                      <m:fPr>
                        <m:ctrlPr>
                          <a:rPr lang="en-GB" sz="1978" i="1">
                            <a:latin typeface="Cambria Math" panose="02040503050406030204" pitchFamily="18" charset="0"/>
                          </a:rPr>
                        </m:ctrlPr>
                      </m:fPr>
                      <m:num>
                        <m:sSub>
                          <m:sSubPr>
                            <m:ctrlPr>
                              <a:rPr lang="en-GB" sz="1978" i="1">
                                <a:latin typeface="Cambria Math" panose="02040503050406030204" pitchFamily="18" charset="0"/>
                              </a:rPr>
                            </m:ctrlPr>
                          </m:sSubPr>
                          <m:e>
                            <m:r>
                              <a:rPr lang="en-GB" sz="1978" i="1">
                                <a:latin typeface="Cambria Math" panose="02040503050406030204" pitchFamily="18" charset="0"/>
                              </a:rPr>
                              <m:t>𝑟</m:t>
                            </m:r>
                          </m:e>
                          <m:sub>
                            <m:r>
                              <a:rPr lang="en-GB" sz="1978" i="1">
                                <a:latin typeface="Cambria Math" panose="02040503050406030204" pitchFamily="18" charset="0"/>
                              </a:rPr>
                              <m:t>𝑖</m:t>
                            </m:r>
                          </m:sub>
                        </m:sSub>
                      </m:num>
                      <m:den>
                        <m:nary>
                          <m:naryPr>
                            <m:chr m:val="∑"/>
                            <m:limLoc m:val="undOvr"/>
                            <m:ctrlPr>
                              <a:rPr lang="en-GB" sz="1978" i="1">
                                <a:latin typeface="Cambria Math" panose="02040503050406030204" pitchFamily="18" charset="0"/>
                              </a:rPr>
                            </m:ctrlPr>
                          </m:naryPr>
                          <m:sub>
                            <m:r>
                              <a:rPr lang="en-GB" sz="1978" i="1">
                                <a:latin typeface="Cambria Math" panose="02040503050406030204" pitchFamily="18" charset="0"/>
                              </a:rPr>
                              <m:t>𝑖</m:t>
                            </m:r>
                            <m:r>
                              <a:rPr lang="en-GB" sz="1978" i="1">
                                <a:latin typeface="Cambria Math" panose="02040503050406030204" pitchFamily="18" charset="0"/>
                              </a:rPr>
                              <m:t>=1</m:t>
                            </m:r>
                          </m:sub>
                          <m:sup>
                            <m:r>
                              <a:rPr lang="en-GB" sz="1978" i="1">
                                <a:latin typeface="Cambria Math" panose="02040503050406030204" pitchFamily="18" charset="0"/>
                              </a:rPr>
                              <m:t>𝑛</m:t>
                            </m:r>
                            <m:r>
                              <a:rPr lang="en-GB" sz="1978" i="1">
                                <a:latin typeface="Cambria Math" panose="02040503050406030204" pitchFamily="18" charset="0"/>
                              </a:rPr>
                              <m:t> </m:t>
                            </m:r>
                          </m:sup>
                          <m:e>
                            <m:sSub>
                              <m:sSubPr>
                                <m:ctrlPr>
                                  <a:rPr lang="en-GB" sz="1978" i="1">
                                    <a:latin typeface="Cambria Math" panose="02040503050406030204" pitchFamily="18" charset="0"/>
                                  </a:rPr>
                                </m:ctrlPr>
                              </m:sSubPr>
                              <m:e>
                                <m:r>
                                  <a:rPr lang="en-GB" sz="1978" i="1">
                                    <a:latin typeface="Cambria Math" panose="02040503050406030204" pitchFamily="18" charset="0"/>
                                  </a:rPr>
                                  <m:t>𝑟</m:t>
                                </m:r>
                              </m:e>
                              <m:sub>
                                <m:r>
                                  <a:rPr lang="en-GB" sz="1978" i="1">
                                    <a:latin typeface="Cambria Math" panose="02040503050406030204" pitchFamily="18" charset="0"/>
                                  </a:rPr>
                                  <m:t>𝑖</m:t>
                                </m:r>
                              </m:sub>
                            </m:sSub>
                          </m:e>
                        </m:nary>
                      </m:den>
                    </m:f>
                  </m:oMath>
                </a14:m>
                <a:endParaRPr lang="en-GB" sz="1695" dirty="0">
                  <a:latin typeface="Arial" panose="020B0604020202020204" pitchFamily="34" charset="0"/>
                  <a:cs typeface="Arial" panose="020B0604020202020204" pitchFamily="34" charset="0"/>
                </a:endParaRPr>
              </a:p>
              <a:p>
                <a:endParaRPr lang="en-US" sz="1695" dirty="0">
                  <a:latin typeface="Arial" panose="020B0604020202020204" pitchFamily="34" charset="0"/>
                  <a:cs typeface="Arial" panose="020B0604020202020204" pitchFamily="34" charset="0"/>
                </a:endParaRPr>
              </a:p>
              <a:p>
                <a:r>
                  <a:rPr lang="en-US" sz="1695" dirty="0">
                    <a:latin typeface="Arial" panose="020B0604020202020204" pitchFamily="34" charset="0"/>
                    <a:cs typeface="Arial" panose="020B0604020202020204" pitchFamily="34" charset="0"/>
                  </a:rPr>
                  <a:t>Rank Weight 3 makes use of ascending order ranks, i.e. rank 1 is assigned to the least popular product and, in </a:t>
                </a:r>
                <a:r>
                  <a:rPr lang="en-US" sz="1695" b="1" dirty="0">
                    <a:latin typeface="Arial" panose="020B0604020202020204" pitchFamily="34" charset="0"/>
                    <a:cs typeface="Arial" panose="020B0604020202020204" pitchFamily="34" charset="0"/>
                  </a:rPr>
                  <a:t>Figure 1</a:t>
                </a:r>
                <a:r>
                  <a:rPr lang="en-US" sz="1695" dirty="0">
                    <a:latin typeface="Arial" panose="020B0604020202020204" pitchFamily="34" charset="0"/>
                    <a:cs typeface="Arial" panose="020B0604020202020204" pitchFamily="34" charset="0"/>
                  </a:rPr>
                  <a:t>, </a:t>
                </a:r>
                <a14:m>
                  <m:oMath xmlns:m="http://schemas.openxmlformats.org/officeDocument/2006/math">
                    <m:r>
                      <a:rPr lang="en-GB" sz="1695" i="1">
                        <a:latin typeface="Cambria Math" panose="02040503050406030204" pitchFamily="18" charset="0"/>
                        <a:cs typeface="Arial" panose="020B0604020202020204" pitchFamily="34" charset="0"/>
                      </a:rPr>
                      <m:t>𝑥</m:t>
                    </m:r>
                    <m:r>
                      <a:rPr lang="en-GB" sz="1695" i="1">
                        <a:latin typeface="Cambria Math" panose="02040503050406030204" pitchFamily="18" charset="0"/>
                        <a:cs typeface="Arial" panose="020B0604020202020204" pitchFamily="34" charset="0"/>
                      </a:rPr>
                      <m:t>=6</m:t>
                    </m:r>
                  </m:oMath>
                </a14:m>
                <a:r>
                  <a:rPr lang="en-US" sz="1695" dirty="0">
                    <a:latin typeface="Arial" panose="020B0604020202020204" pitchFamily="34" charset="0"/>
                    <a:cs typeface="Arial" panose="020B0604020202020204" pitchFamily="34" charset="0"/>
                  </a:rPr>
                  <a:t>. </a:t>
                </a:r>
              </a:p>
              <a:p>
                <a:endParaRPr lang="en-US" sz="1695" b="1" dirty="0">
                  <a:latin typeface="Arial" panose="020B0604020202020204" pitchFamily="34" charset="0"/>
                  <a:cs typeface="Arial" panose="020B0604020202020204" pitchFamily="34" charset="0"/>
                </a:endParaRPr>
              </a:p>
              <a:p>
                <a:r>
                  <a:rPr lang="en-US" sz="1695" dirty="0">
                    <a:latin typeface="Arial" panose="020B0604020202020204" pitchFamily="34" charset="0"/>
                    <a:cs typeface="Arial" panose="020B0604020202020204" pitchFamily="34" charset="0"/>
                  </a:rPr>
                  <a:t>The </a:t>
                </a:r>
                <a:r>
                  <a:rPr lang="en-US" sz="1695" b="1" dirty="0">
                    <a:latin typeface="Arial" panose="020B0604020202020204" pitchFamily="34" charset="0"/>
                    <a:cs typeface="Arial" panose="020B0604020202020204" pitchFamily="34" charset="0"/>
                  </a:rPr>
                  <a:t>benchmark</a:t>
                </a:r>
                <a:r>
                  <a:rPr lang="en-US" sz="1695" dirty="0">
                    <a:latin typeface="Arial" panose="020B0604020202020204" pitchFamily="34" charset="0"/>
                    <a:cs typeface="Arial" panose="020B0604020202020204" pitchFamily="34" charset="0"/>
                  </a:rPr>
                  <a:t> is the expenditure-weighted Geometric </a:t>
                </a:r>
                <a:r>
                  <a:rPr lang="en-US" sz="1695" dirty="0" err="1">
                    <a:latin typeface="Arial" panose="020B0604020202020204" pitchFamily="34" charset="0"/>
                    <a:cs typeface="Arial" panose="020B0604020202020204" pitchFamily="34" charset="0"/>
                  </a:rPr>
                  <a:t>Laspeyres</a:t>
                </a:r>
                <a:r>
                  <a:rPr lang="en-US" sz="1695" dirty="0">
                    <a:latin typeface="Arial" panose="020B0604020202020204" pitchFamily="34" charset="0"/>
                    <a:cs typeface="Arial" panose="020B0604020202020204" pitchFamily="34" charset="0"/>
                  </a:rPr>
                  <a:t> index. </a:t>
                </a:r>
                <a:r>
                  <a:rPr lang="en-GB" sz="1695" dirty="0">
                    <a:latin typeface="Arial" panose="020B0604020202020204" pitchFamily="34" charset="0"/>
                    <a:cs typeface="Arial" panose="020B0604020202020204" pitchFamily="34" charset="0"/>
                  </a:rPr>
                  <a:t>The index series using weights derived from the Rank 3 method </a:t>
                </a:r>
                <a:r>
                  <a:rPr lang="en-US" sz="1695" dirty="0">
                    <a:latin typeface="Arial" panose="020B0604020202020204" pitchFamily="34" charset="0"/>
                    <a:cs typeface="Arial" panose="020B0604020202020204" pitchFamily="34" charset="0"/>
                  </a:rPr>
                  <a:t>is closest to the expenditure-weighted index, </a:t>
                </a:r>
                <a:r>
                  <a:rPr lang="en-US" sz="1695" b="1" dirty="0">
                    <a:latin typeface="Arial" panose="020B0604020202020204" pitchFamily="34" charset="0"/>
                    <a:cs typeface="Arial" panose="020B0604020202020204" pitchFamily="34" charset="0"/>
                  </a:rPr>
                  <a:t>so this is the preferred choice</a:t>
                </a:r>
                <a:r>
                  <a:rPr lang="en-US" sz="1695" dirty="0">
                    <a:latin typeface="Arial" panose="020B0604020202020204" pitchFamily="34" charset="0"/>
                    <a:cs typeface="Arial" panose="020B0604020202020204" pitchFamily="34" charset="0"/>
                  </a:rPr>
                  <a:t>.</a:t>
                </a:r>
              </a:p>
            </p:txBody>
          </p:sp>
        </mc:Choice>
        <mc:Fallback>
          <p:sp>
            <p:nvSpPr>
              <p:cNvPr id="4" name="TextBox 3">
                <a:extLst>
                  <a:ext uri="{FF2B5EF4-FFF2-40B4-BE49-F238E27FC236}">
                    <a16:creationId xmlns:a16="http://schemas.microsoft.com/office/drawing/2014/main" id="{241FBE74-B04F-425D-8E37-CDC8DBA45C24}"/>
                  </a:ext>
                </a:extLst>
              </p:cNvPr>
              <p:cNvSpPr txBox="1">
                <a:spLocks noRot="1" noChangeAspect="1" noMove="1" noResize="1" noEditPoints="1" noAdjustHandles="1" noChangeArrowheads="1" noChangeShapeType="1" noTextEdit="1"/>
              </p:cNvSpPr>
              <p:nvPr/>
            </p:nvSpPr>
            <p:spPr>
              <a:xfrm>
                <a:off x="943367" y="8285051"/>
                <a:ext cx="9748445" cy="4947252"/>
              </a:xfrm>
              <a:prstGeom prst="wedgeRectCallout">
                <a:avLst>
                  <a:gd name="adj1" fmla="val 53034"/>
                  <a:gd name="adj2" fmla="val -21297"/>
                </a:avLst>
              </a:prstGeom>
              <a:blipFill>
                <a:blip r:embed="rId2"/>
                <a:stretch>
                  <a:fillRect l="-425" t="-369" b="-739"/>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4FCA5861-602E-4E7D-9823-01108FCD8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891" y="351991"/>
            <a:ext cx="4433113" cy="2063431"/>
          </a:xfrm>
          <a:prstGeom prst="rect">
            <a:avLst/>
          </a:prstGeom>
        </p:spPr>
      </p:pic>
      <p:sp>
        <p:nvSpPr>
          <p:cNvPr id="15" name="Rectangle: Top Corners Rounded 14">
            <a:extLst>
              <a:ext uri="{FF2B5EF4-FFF2-40B4-BE49-F238E27FC236}">
                <a16:creationId xmlns:a16="http://schemas.microsoft.com/office/drawing/2014/main" id="{25D8B766-80BB-4CD8-BF18-874AC739EC9E}"/>
              </a:ext>
            </a:extLst>
          </p:cNvPr>
          <p:cNvSpPr/>
          <p:nvPr/>
        </p:nvSpPr>
        <p:spPr>
          <a:xfrm>
            <a:off x="943368" y="7875960"/>
            <a:ext cx="9748444" cy="415895"/>
          </a:xfrm>
          <a:prstGeom prst="round2SameRect">
            <a:avLst/>
          </a:prstGeom>
          <a:solidFill>
            <a:srgbClr val="A9AD00"/>
          </a:solidFill>
        </p:spPr>
        <p:txBody>
          <a:bodyPr wrap="square">
            <a:spAutoFit/>
          </a:bodyPr>
          <a:lstStyle/>
          <a:p>
            <a:r>
              <a:rPr lang="en-US" sz="1978" b="1" dirty="0">
                <a:solidFill>
                  <a:schemeClr val="bg1"/>
                </a:solidFill>
                <a:latin typeface="Arial" panose="020B0604020202020204" pitchFamily="34" charset="0"/>
                <a:cs typeface="Arial" panose="020B0604020202020204" pitchFamily="34" charset="0"/>
              </a:rPr>
              <a:t>METHOD 1 – Formulae </a:t>
            </a:r>
          </a:p>
        </p:txBody>
      </p:sp>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2B66A4F2-D11E-4812-BC4F-44F09BA9D6E0}"/>
                  </a:ext>
                </a:extLst>
              </p:cNvPr>
              <p:cNvSpPr txBox="1"/>
              <p:nvPr/>
            </p:nvSpPr>
            <p:spPr>
              <a:xfrm>
                <a:off x="10181248" y="24918363"/>
                <a:ext cx="10002578" cy="3744102"/>
              </a:xfrm>
              <a:prstGeom prst="rect">
                <a:avLst/>
              </a:prstGeom>
              <a:solidFill>
                <a:srgbClr val="003B4C">
                  <a:alpha val="30000"/>
                </a:srgbClr>
              </a:solidFill>
            </p:spPr>
            <p:txBody>
              <a:bodyPr wrap="square" rtlCol="0">
                <a:spAutoFit/>
              </a:bodyPr>
              <a:lstStyle/>
              <a:p>
                <a:r>
                  <a:rPr lang="en-US" sz="1695" b="1" dirty="0">
                    <a:latin typeface="Arial" panose="020B0604020202020204" pitchFamily="34" charset="0"/>
                    <a:cs typeface="Arial" panose="020B0604020202020204" pitchFamily="34" charset="0"/>
                  </a:rPr>
                  <a:t>Figure 4</a:t>
                </a:r>
                <a:r>
                  <a:rPr lang="en-US" sz="1695" dirty="0">
                    <a:latin typeface="Arial" panose="020B0604020202020204" pitchFamily="34" charset="0"/>
                    <a:cs typeface="Arial" panose="020B0604020202020204" pitchFamily="34" charset="0"/>
                  </a:rPr>
                  <a:t> indicates that the Rank 3 weighting method performs better than using the distribution weights for toothpaste, with very little between the two index series for shampoo. Both index series are consistently higher than the expenditure-weighted index series. </a:t>
                </a:r>
              </a:p>
              <a:p>
                <a:endParaRPr lang="en-US" sz="1695" dirty="0">
                  <a:latin typeface="Arial" panose="020B0604020202020204" pitchFamily="34" charset="0"/>
                  <a:cs typeface="Arial" panose="020B0604020202020204" pitchFamily="34" charset="0"/>
                </a:endParaRPr>
              </a:p>
              <a:p>
                <a:r>
                  <a:rPr lang="en-US" sz="1695" dirty="0">
                    <a:latin typeface="Arial" panose="020B0604020202020204" pitchFamily="34" charset="0"/>
                    <a:cs typeface="Arial" panose="020B0604020202020204" pitchFamily="34" charset="0"/>
                  </a:rPr>
                  <a:t>A key </a:t>
                </a:r>
                <a:r>
                  <a:rPr lang="en-US" sz="1695" b="1" dirty="0">
                    <a:latin typeface="Arial" panose="020B0604020202020204" pitchFamily="34" charset="0"/>
                    <a:cs typeface="Arial" panose="020B0604020202020204" pitchFamily="34" charset="0"/>
                  </a:rPr>
                  <a:t>limitation of the Rank 3 weighting method </a:t>
                </a:r>
                <a:r>
                  <a:rPr lang="en-US" sz="1695" dirty="0">
                    <a:latin typeface="Arial" panose="020B0604020202020204" pitchFamily="34" charset="0"/>
                    <a:cs typeface="Arial" panose="020B0604020202020204" pitchFamily="34" charset="0"/>
                  </a:rPr>
                  <a:t>is that it has only been tested on two items: </a:t>
                </a:r>
                <a14:m>
                  <m:oMath xmlns:m="http://schemas.openxmlformats.org/officeDocument/2006/math">
                    <m:r>
                      <a:rPr lang="en-GB" sz="1695" i="1">
                        <a:latin typeface="Cambria Math" panose="02040503050406030204" pitchFamily="18" charset="0"/>
                        <a:cs typeface="Arial" panose="020B0604020202020204" pitchFamily="34" charset="0"/>
                      </a:rPr>
                      <m:t>𝑥</m:t>
                    </m:r>
                    <m:r>
                      <a:rPr lang="en-GB" sz="1695" i="1">
                        <a:latin typeface="Cambria Math" panose="02040503050406030204" pitchFamily="18" charset="0"/>
                        <a:cs typeface="Arial" panose="020B0604020202020204" pitchFamily="34" charset="0"/>
                      </a:rPr>
                      <m:t>=6</m:t>
                    </m:r>
                  </m:oMath>
                </a14:m>
                <a:r>
                  <a:rPr lang="en-US" sz="1695" dirty="0">
                    <a:latin typeface="Arial" panose="020B0604020202020204" pitchFamily="34" charset="0"/>
                    <a:cs typeface="Arial" panose="020B0604020202020204" pitchFamily="34" charset="0"/>
                  </a:rPr>
                  <a:t> was optimized on the observed sample of quantities, which would not be available in reality. </a:t>
                </a:r>
              </a:p>
              <a:p>
                <a:endParaRPr lang="en-US" sz="1695" dirty="0">
                  <a:latin typeface="Arial" panose="020B0604020202020204" pitchFamily="34" charset="0"/>
                  <a:cs typeface="Arial" panose="020B0604020202020204" pitchFamily="34" charset="0"/>
                </a:endParaRPr>
              </a:p>
              <a:p>
                <a:r>
                  <a:rPr lang="en-US" sz="1695" dirty="0">
                    <a:latin typeface="Arial" panose="020B0604020202020204" pitchFamily="34" charset="0"/>
                    <a:cs typeface="Arial" panose="020B0604020202020204" pitchFamily="34" charset="0"/>
                  </a:rPr>
                  <a:t>A key </a:t>
                </a:r>
                <a:r>
                  <a:rPr lang="en-US" sz="1695" b="1" dirty="0">
                    <a:latin typeface="Arial" panose="020B0604020202020204" pitchFamily="34" charset="0"/>
                    <a:cs typeface="Arial" panose="020B0604020202020204" pitchFamily="34" charset="0"/>
                  </a:rPr>
                  <a:t>limitation of using distributions to approximate quantities </a:t>
                </a:r>
                <a:r>
                  <a:rPr lang="en-US" sz="1695" dirty="0">
                    <a:latin typeface="Arial" panose="020B0604020202020204" pitchFamily="34" charset="0"/>
                    <a:cs typeface="Arial" panose="020B0604020202020204" pitchFamily="34" charset="0"/>
                  </a:rPr>
                  <a:t>is that data providers would need to supply the ONS with the required parameters, which may not </a:t>
                </a:r>
                <a:r>
                  <a:rPr lang="en-US" sz="1695">
                    <a:latin typeface="Arial" panose="020B0604020202020204" pitchFamily="34" charset="0"/>
                    <a:cs typeface="Arial" panose="020B0604020202020204" pitchFamily="34" charset="0"/>
                  </a:rPr>
                  <a:t>be p </a:t>
                </a:r>
                <a:r>
                  <a:rPr lang="en-US" sz="1695" dirty="0">
                    <a:latin typeface="Arial" panose="020B0604020202020204" pitchFamily="34" charset="0"/>
                    <a:cs typeface="Arial" panose="020B0604020202020204" pitchFamily="34" charset="0"/>
                  </a:rPr>
                  <a:t>on an ongoing monthly basis. Thus, the impact on goodness-of-fit of using annualized parameter estimates will be explored, as well as the out-of-sample predictive performance of the fitted truncated log-normal distribution.</a:t>
                </a:r>
              </a:p>
              <a:p>
                <a:pPr lvl="0"/>
                <a:endParaRPr lang="en-US" sz="1695" dirty="0">
                  <a:latin typeface="Arial" panose="020B0604020202020204" pitchFamily="34" charset="0"/>
                  <a:cs typeface="Arial" panose="020B0604020202020204" pitchFamily="34" charset="0"/>
                </a:endParaRPr>
              </a:p>
              <a:p>
                <a:pPr lvl="0"/>
                <a:r>
                  <a:rPr lang="en-US" sz="1695" b="1" dirty="0">
                    <a:latin typeface="Arial" panose="020B0604020202020204" pitchFamily="34" charset="0"/>
                    <a:cs typeface="Arial" panose="020B0604020202020204" pitchFamily="34" charset="0"/>
                  </a:rPr>
                  <a:t>Further work</a:t>
                </a:r>
                <a:r>
                  <a:rPr lang="en-US" sz="1695" dirty="0">
                    <a:latin typeface="Arial" panose="020B0604020202020204" pitchFamily="34" charset="0"/>
                    <a:cs typeface="Arial" panose="020B0604020202020204" pitchFamily="34" charset="0"/>
                  </a:rPr>
                  <a:t> is being undertaken to inform ONS’s strategy for incorporating web scraped data into the CPI. </a:t>
                </a:r>
                <a:r>
                  <a:rPr lang="en-GB" sz="1695" dirty="0">
                    <a:latin typeface="Arial" panose="020B0604020202020204" pitchFamily="34" charset="0"/>
                    <a:cs typeface="Arial" panose="020B0604020202020204" pitchFamily="34" charset="0"/>
                  </a:rPr>
                  <a:t>The conclusions of this research are limited by the caveat that a scanner data set was used.</a:t>
                </a:r>
                <a:endParaRPr lang="en-US" sz="1695" dirty="0">
                  <a:latin typeface="Arial" panose="020B0604020202020204" pitchFamily="34" charset="0"/>
                  <a:cs typeface="Arial" panose="020B0604020202020204" pitchFamily="34" charset="0"/>
                </a:endParaRPr>
              </a:p>
            </p:txBody>
          </p:sp>
        </mc:Choice>
        <mc:Fallback>
          <p:sp>
            <p:nvSpPr>
              <p:cNvPr id="44" name="TextBox 43">
                <a:extLst>
                  <a:ext uri="{FF2B5EF4-FFF2-40B4-BE49-F238E27FC236}">
                    <a16:creationId xmlns:a16="http://schemas.microsoft.com/office/drawing/2014/main" id="{2B66A4F2-D11E-4812-BC4F-44F09BA9D6E0}"/>
                  </a:ext>
                </a:extLst>
              </p:cNvPr>
              <p:cNvSpPr txBox="1">
                <a:spLocks noRot="1" noChangeAspect="1" noMove="1" noResize="1" noEditPoints="1" noAdjustHandles="1" noChangeArrowheads="1" noChangeShapeType="1" noTextEdit="1"/>
              </p:cNvSpPr>
              <p:nvPr/>
            </p:nvSpPr>
            <p:spPr>
              <a:xfrm>
                <a:off x="10181248" y="24918363"/>
                <a:ext cx="10002578" cy="3744102"/>
              </a:xfrm>
              <a:prstGeom prst="rect">
                <a:avLst/>
              </a:prstGeom>
              <a:blipFill>
                <a:blip r:embed="rId4"/>
                <a:stretch>
                  <a:fillRect l="-366" t="-651" r="-609" b="-1303"/>
                </a:stretch>
              </a:blipFill>
            </p:spPr>
            <p:txBody>
              <a:bodyPr/>
              <a:lstStyle/>
              <a:p>
                <a:r>
                  <a:rPr lang="en-GB">
                    <a:noFill/>
                  </a:rPr>
                  <a:t> </a:t>
                </a:r>
              </a:p>
            </p:txBody>
          </p:sp>
        </mc:Fallback>
      </mc:AlternateContent>
      <p:sp>
        <p:nvSpPr>
          <p:cNvPr id="45" name="Rectangle: Top Corners Rounded 44">
            <a:extLst>
              <a:ext uri="{FF2B5EF4-FFF2-40B4-BE49-F238E27FC236}">
                <a16:creationId xmlns:a16="http://schemas.microsoft.com/office/drawing/2014/main" id="{98478D4C-6DA1-4D80-99EA-BE521B46FF91}"/>
              </a:ext>
            </a:extLst>
          </p:cNvPr>
          <p:cNvSpPr/>
          <p:nvPr/>
        </p:nvSpPr>
        <p:spPr>
          <a:xfrm>
            <a:off x="10181248" y="24492068"/>
            <a:ext cx="10002577" cy="415895"/>
          </a:xfrm>
          <a:prstGeom prst="round2SameRect">
            <a:avLst/>
          </a:prstGeom>
          <a:solidFill>
            <a:srgbClr val="003B4C"/>
          </a:solidFill>
        </p:spPr>
        <p:txBody>
          <a:bodyPr wrap="square">
            <a:spAutoFit/>
          </a:bodyPr>
          <a:lstStyle/>
          <a:p>
            <a:r>
              <a:rPr lang="en-US" sz="1978" b="1" dirty="0">
                <a:solidFill>
                  <a:schemeClr val="bg1"/>
                </a:solidFill>
                <a:latin typeface="Arial" panose="020B0604020202020204" pitchFamily="34" charset="0"/>
                <a:cs typeface="Arial" panose="020B0604020202020204" pitchFamily="34" charset="0"/>
              </a:rPr>
              <a:t>Conclusions</a:t>
            </a:r>
          </a:p>
        </p:txBody>
      </p:sp>
      <p:sp>
        <p:nvSpPr>
          <p:cNvPr id="52" name="TextBox 51">
            <a:extLst>
              <a:ext uri="{FF2B5EF4-FFF2-40B4-BE49-F238E27FC236}">
                <a16:creationId xmlns:a16="http://schemas.microsoft.com/office/drawing/2014/main" id="{2B765FC6-7A50-4248-9A48-C2CEC589598C}"/>
              </a:ext>
            </a:extLst>
          </p:cNvPr>
          <p:cNvSpPr txBox="1"/>
          <p:nvPr/>
        </p:nvSpPr>
        <p:spPr>
          <a:xfrm>
            <a:off x="926713" y="28896720"/>
            <a:ext cx="19257113" cy="831446"/>
          </a:xfrm>
          <a:prstGeom prst="rect">
            <a:avLst/>
          </a:prstGeom>
          <a:solidFill>
            <a:srgbClr val="003B4C">
              <a:alpha val="30000"/>
            </a:srgbClr>
          </a:solidFill>
        </p:spPr>
        <p:txBody>
          <a:bodyPr wrap="square" rtlCol="0">
            <a:spAutoFit/>
          </a:bodyPr>
          <a:lstStyle/>
          <a:p>
            <a:endParaRPr lang="en-US" sz="1695" baseline="-25000" dirty="0">
              <a:latin typeface="Arial" panose="020B0604020202020204" pitchFamily="34" charset="0"/>
              <a:cs typeface="Arial" panose="020B0604020202020204" pitchFamily="34" charset="0"/>
            </a:endParaRPr>
          </a:p>
          <a:p>
            <a:r>
              <a:rPr lang="en-US" sz="2260" b="1" dirty="0">
                <a:latin typeface="Arial" panose="020B0604020202020204" pitchFamily="34" charset="0"/>
                <a:cs typeface="Arial" panose="020B0604020202020204" pitchFamily="34" charset="0"/>
              </a:rPr>
              <a:t>   Heledd.Thomas@ons.gov.uk 				                        16</a:t>
            </a:r>
            <a:r>
              <a:rPr lang="en-US" sz="2260" b="1" baseline="30000" dirty="0">
                <a:latin typeface="Arial" panose="020B0604020202020204" pitchFamily="34" charset="0"/>
                <a:cs typeface="Arial" panose="020B0604020202020204" pitchFamily="34" charset="0"/>
              </a:rPr>
              <a:t>th</a:t>
            </a:r>
            <a:r>
              <a:rPr lang="en-US" sz="2260" b="1" dirty="0">
                <a:latin typeface="Arial" panose="020B0604020202020204" pitchFamily="34" charset="0"/>
                <a:cs typeface="Arial" panose="020B0604020202020204" pitchFamily="34" charset="0"/>
              </a:rPr>
              <a:t> Meeting of the Ottawa Group on Price Indices, 8-10 May 2019, Rio de Janeiro</a:t>
            </a:r>
          </a:p>
          <a:p>
            <a:pPr algn="ctr"/>
            <a:endParaRPr lang="en-US" sz="1413" b="1" dirty="0">
              <a:latin typeface="Arial" panose="020B0604020202020204" pitchFamily="34" charset="0"/>
              <a:cs typeface="Arial" panose="020B0604020202020204" pitchFamily="34" charset="0"/>
            </a:endParaRPr>
          </a:p>
        </p:txBody>
      </p:sp>
      <p:pic>
        <p:nvPicPr>
          <p:cNvPr id="27" name="Picture 26" descr="A picture containing map, text&#10;&#10;Description generated with very high confidence">
            <a:extLst>
              <a:ext uri="{FF2B5EF4-FFF2-40B4-BE49-F238E27FC236}">
                <a16:creationId xmlns:a16="http://schemas.microsoft.com/office/drawing/2014/main" id="{2FE3B2B6-2286-442A-AE08-15DFC9D15765}"/>
              </a:ext>
            </a:extLst>
          </p:cNvPr>
          <p:cNvPicPr/>
          <p:nvPr/>
        </p:nvPicPr>
        <p:blipFill>
          <a:blip r:embed="rId5">
            <a:extLst>
              <a:ext uri="{28A0092B-C50C-407E-A947-70E740481C1C}">
                <a14:useLocalDpi xmlns:a14="http://schemas.microsoft.com/office/drawing/2010/main" val="0"/>
              </a:ext>
            </a:extLst>
          </a:blip>
          <a:stretch>
            <a:fillRect/>
          </a:stretch>
        </p:blipFill>
        <p:spPr>
          <a:xfrm>
            <a:off x="943366" y="24596755"/>
            <a:ext cx="8828285" cy="4213269"/>
          </a:xfrm>
          <a:prstGeom prst="rect">
            <a:avLst/>
          </a:prstGeom>
        </p:spPr>
      </p:pic>
      <p:sp>
        <p:nvSpPr>
          <p:cNvPr id="33" name="Rectangle: Top Corners Rounded 32">
            <a:extLst>
              <a:ext uri="{FF2B5EF4-FFF2-40B4-BE49-F238E27FC236}">
                <a16:creationId xmlns:a16="http://schemas.microsoft.com/office/drawing/2014/main" id="{F2DA5056-6BDA-483E-8B04-6389546ECB97}"/>
              </a:ext>
            </a:extLst>
          </p:cNvPr>
          <p:cNvSpPr/>
          <p:nvPr/>
        </p:nvSpPr>
        <p:spPr>
          <a:xfrm>
            <a:off x="943366" y="19405083"/>
            <a:ext cx="9661623" cy="415895"/>
          </a:xfrm>
          <a:prstGeom prst="round2SameRect">
            <a:avLst/>
          </a:prstGeom>
          <a:solidFill>
            <a:srgbClr val="A9AD00"/>
          </a:solidFill>
        </p:spPr>
        <p:txBody>
          <a:bodyPr wrap="square">
            <a:spAutoFit/>
          </a:bodyPr>
          <a:lstStyle/>
          <a:p>
            <a:r>
              <a:rPr lang="en-US" sz="1978" b="1" dirty="0">
                <a:solidFill>
                  <a:schemeClr val="bg1"/>
                </a:solidFill>
                <a:latin typeface="Arial" panose="020B0604020202020204" pitchFamily="34" charset="0"/>
                <a:cs typeface="Arial" panose="020B0604020202020204" pitchFamily="34" charset="0"/>
              </a:rPr>
              <a:t>METHOD 3 - Subsets</a:t>
            </a:r>
          </a:p>
        </p:txBody>
      </p:sp>
      <p:sp>
        <p:nvSpPr>
          <p:cNvPr id="34" name="TextBox 33">
            <a:extLst>
              <a:ext uri="{FF2B5EF4-FFF2-40B4-BE49-F238E27FC236}">
                <a16:creationId xmlns:a16="http://schemas.microsoft.com/office/drawing/2014/main" id="{1261B66F-7FCF-4720-B329-10FE8F4E170D}"/>
              </a:ext>
            </a:extLst>
          </p:cNvPr>
          <p:cNvSpPr txBox="1"/>
          <p:nvPr/>
        </p:nvSpPr>
        <p:spPr>
          <a:xfrm>
            <a:off x="943366" y="19837238"/>
            <a:ext cx="9661623" cy="4004943"/>
          </a:xfrm>
          <a:prstGeom prst="wedgeRectCallout">
            <a:avLst>
              <a:gd name="adj1" fmla="val 52439"/>
              <a:gd name="adj2" fmla="val -20929"/>
            </a:avLst>
          </a:prstGeom>
          <a:solidFill>
            <a:srgbClr val="A9AD00">
              <a:alpha val="30000"/>
            </a:srgbClr>
          </a:solidFill>
        </p:spPr>
        <p:txBody>
          <a:bodyPr wrap="square" rtlCol="0">
            <a:spAutoFit/>
          </a:bodyPr>
          <a:lstStyle/>
          <a:p>
            <a:r>
              <a:rPr lang="en-US" sz="1695" b="1" dirty="0">
                <a:latin typeface="Arial" panose="020B0604020202020204" pitchFamily="34" charset="0"/>
                <a:cs typeface="Arial" panose="020B0604020202020204" pitchFamily="34" charset="0"/>
              </a:rPr>
              <a:t>Goal</a:t>
            </a:r>
            <a:r>
              <a:rPr lang="en-US" sz="1695" dirty="0">
                <a:latin typeface="Arial" panose="020B0604020202020204" pitchFamily="34" charset="0"/>
                <a:cs typeface="Arial" panose="020B0604020202020204" pitchFamily="34" charset="0"/>
              </a:rPr>
              <a:t>: determine whether the Jevons index performs better for subsets of the most popular products, by quantity. </a:t>
            </a:r>
            <a:endParaRPr lang="en-US" sz="1695" b="1" dirty="0">
              <a:latin typeface="Arial" panose="020B0604020202020204" pitchFamily="34" charset="0"/>
              <a:cs typeface="Arial" panose="020B0604020202020204" pitchFamily="34" charset="0"/>
            </a:endParaRPr>
          </a:p>
          <a:p>
            <a:endParaRPr lang="en-US" sz="1695" dirty="0">
              <a:latin typeface="Arial" panose="020B0604020202020204" pitchFamily="34" charset="0"/>
              <a:cs typeface="Arial" panose="020B0604020202020204" pitchFamily="34" charset="0"/>
            </a:endParaRPr>
          </a:p>
          <a:p>
            <a:r>
              <a:rPr lang="en-US" sz="1695" dirty="0">
                <a:latin typeface="Arial" panose="020B0604020202020204" pitchFamily="34" charset="0"/>
                <a:cs typeface="Arial" panose="020B0604020202020204" pitchFamily="34" charset="0"/>
              </a:rPr>
              <a:t>The concern with the use of </a:t>
            </a:r>
            <a:r>
              <a:rPr lang="en-US" sz="1695" b="1" dirty="0">
                <a:latin typeface="Arial" panose="020B0604020202020204" pitchFamily="34" charset="0"/>
                <a:cs typeface="Arial" panose="020B0604020202020204" pitchFamily="34" charset="0"/>
              </a:rPr>
              <a:t>unweighted</a:t>
            </a:r>
            <a:r>
              <a:rPr lang="en-US" sz="1695" dirty="0">
                <a:latin typeface="Arial" panose="020B0604020202020204" pitchFamily="34" charset="0"/>
                <a:cs typeface="Arial" panose="020B0604020202020204" pitchFamily="34" charset="0"/>
              </a:rPr>
              <a:t> indices is that less popular products have too much influence on the index – in the existing manual price collection, collectors will deliberately target products they believe to be representative of consumers’ expenditure, so we attempt to approximate this.</a:t>
            </a:r>
            <a:endParaRPr lang="en-GB" sz="1695" dirty="0">
              <a:latin typeface="Arial" panose="020B0604020202020204" pitchFamily="34" charset="0"/>
              <a:cs typeface="Arial" panose="020B0604020202020204" pitchFamily="34" charset="0"/>
            </a:endParaRPr>
          </a:p>
          <a:p>
            <a:endParaRPr lang="en-GB" sz="1695" dirty="0">
              <a:latin typeface="Arial" panose="020B0604020202020204" pitchFamily="34" charset="0"/>
              <a:cs typeface="Arial" panose="020B0604020202020204" pitchFamily="34" charset="0"/>
            </a:endParaRPr>
          </a:p>
          <a:p>
            <a:r>
              <a:rPr lang="en-US" sz="1695" b="1" dirty="0">
                <a:latin typeface="Arial" panose="020B0604020202020204" pitchFamily="34" charset="0"/>
                <a:cs typeface="Arial" panose="020B0604020202020204" pitchFamily="34" charset="0"/>
              </a:rPr>
              <a:t>Figure 3</a:t>
            </a:r>
            <a:r>
              <a:rPr lang="en-US" sz="1695" dirty="0">
                <a:latin typeface="Arial" panose="020B0604020202020204" pitchFamily="34" charset="0"/>
                <a:cs typeface="Arial" panose="020B0604020202020204" pitchFamily="34" charset="0"/>
              </a:rPr>
              <a:t> shows that indices for the </a:t>
            </a:r>
            <a:r>
              <a:rPr lang="en-US" sz="1695" b="1" dirty="0">
                <a:latin typeface="Arial" panose="020B0604020202020204" pitchFamily="34" charset="0"/>
                <a:cs typeface="Arial" panose="020B0604020202020204" pitchFamily="34" charset="0"/>
              </a:rPr>
              <a:t>top 10, 20 and 50</a:t>
            </a:r>
            <a:r>
              <a:rPr lang="en-US" sz="1695" dirty="0">
                <a:latin typeface="Arial" panose="020B0604020202020204" pitchFamily="34" charset="0"/>
                <a:cs typeface="Arial" panose="020B0604020202020204" pitchFamily="34" charset="0"/>
              </a:rPr>
              <a:t> products, by quantity, are closer to the benchmark expenditure-weighted index than the Jevons index for all products in the data set and all products available throughout the year; however, the index for the </a:t>
            </a:r>
            <a:r>
              <a:rPr lang="en-US" sz="1695" b="1" dirty="0">
                <a:latin typeface="Arial" panose="020B0604020202020204" pitchFamily="34" charset="0"/>
                <a:cs typeface="Arial" panose="020B0604020202020204" pitchFamily="34" charset="0"/>
              </a:rPr>
              <a:t>top 5 </a:t>
            </a:r>
            <a:r>
              <a:rPr lang="en-US" sz="1695" dirty="0">
                <a:latin typeface="Arial" panose="020B0604020202020204" pitchFamily="34" charset="0"/>
                <a:cs typeface="Arial" panose="020B0604020202020204" pitchFamily="34" charset="0"/>
              </a:rPr>
              <a:t>products is far below the expenditure-weighted index for toothpaste.</a:t>
            </a:r>
          </a:p>
          <a:p>
            <a:endParaRPr lang="en-US" sz="1695" dirty="0">
              <a:latin typeface="Arial" panose="020B0604020202020204" pitchFamily="34" charset="0"/>
              <a:cs typeface="Arial" panose="020B0604020202020204" pitchFamily="34" charset="0"/>
            </a:endParaRPr>
          </a:p>
          <a:p>
            <a:r>
              <a:rPr lang="en-US" sz="1695" dirty="0">
                <a:latin typeface="Arial" panose="020B0604020202020204" pitchFamily="34" charset="0"/>
                <a:cs typeface="Arial" panose="020B0604020202020204" pitchFamily="34" charset="0"/>
              </a:rPr>
              <a:t>Each subset shows a different pattern between months and none align closely to the patterns displayed by the expenditure-weighted index, thus </a:t>
            </a:r>
            <a:r>
              <a:rPr lang="en-US" sz="1695" b="1" dirty="0">
                <a:latin typeface="Arial" panose="020B0604020202020204" pitchFamily="34" charset="0"/>
                <a:cs typeface="Arial" panose="020B0604020202020204" pitchFamily="34" charset="0"/>
              </a:rPr>
              <a:t>the ‘best’ subset cannot be chosen</a:t>
            </a:r>
            <a:r>
              <a:rPr lang="en-US" sz="1695" dirty="0">
                <a:latin typeface="Arial" panose="020B0604020202020204" pitchFamily="34" charset="0"/>
                <a:cs typeface="Arial" panose="020B0604020202020204" pitchFamily="34" charset="0"/>
              </a:rPr>
              <a:t>.</a:t>
            </a:r>
            <a:endParaRPr lang="en-GB" sz="1695" dirty="0">
              <a:latin typeface="Arial" panose="020B0604020202020204" pitchFamily="34" charset="0"/>
              <a:cs typeface="Arial" panose="020B0604020202020204" pitchFamily="34" charset="0"/>
            </a:endParaRPr>
          </a:p>
        </p:txBody>
      </p:sp>
      <p:sp>
        <p:nvSpPr>
          <p:cNvPr id="38" name="Rectangle: Top Corners Rounded 37">
            <a:extLst>
              <a:ext uri="{FF2B5EF4-FFF2-40B4-BE49-F238E27FC236}">
                <a16:creationId xmlns:a16="http://schemas.microsoft.com/office/drawing/2014/main" id="{97018B51-8FF0-4656-BE36-15D432A23715}"/>
              </a:ext>
            </a:extLst>
          </p:cNvPr>
          <p:cNvSpPr/>
          <p:nvPr/>
        </p:nvSpPr>
        <p:spPr>
          <a:xfrm>
            <a:off x="10604990" y="13533043"/>
            <a:ext cx="9365872" cy="415895"/>
          </a:xfrm>
          <a:prstGeom prst="round2SameRect">
            <a:avLst/>
          </a:prstGeom>
          <a:solidFill>
            <a:srgbClr val="A9AD00"/>
          </a:solidFill>
        </p:spPr>
        <p:txBody>
          <a:bodyPr wrap="square">
            <a:spAutoFit/>
          </a:bodyPr>
          <a:lstStyle/>
          <a:p>
            <a:r>
              <a:rPr lang="en-US" sz="1978" b="1" dirty="0">
                <a:solidFill>
                  <a:schemeClr val="bg1"/>
                </a:solidFill>
                <a:latin typeface="Arial" panose="020B0604020202020204" pitchFamily="34" charset="0"/>
                <a:cs typeface="Arial" panose="020B0604020202020204" pitchFamily="34" charset="0"/>
              </a:rPr>
              <a:t>METHOD 2 – Distributions</a:t>
            </a:r>
          </a:p>
        </p:txBody>
      </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04F6EB52-2084-40AF-8742-91F98FDA0C7C}"/>
                  </a:ext>
                </a:extLst>
              </p:cNvPr>
              <p:cNvSpPr txBox="1"/>
              <p:nvPr/>
            </p:nvSpPr>
            <p:spPr>
              <a:xfrm>
                <a:off x="10604991" y="13957269"/>
                <a:ext cx="9365871" cy="5091843"/>
              </a:xfrm>
              <a:prstGeom prst="wedgeRectCallout">
                <a:avLst>
                  <a:gd name="adj1" fmla="val -52420"/>
                  <a:gd name="adj2" fmla="val -20478"/>
                </a:avLst>
              </a:prstGeom>
              <a:solidFill>
                <a:srgbClr val="A9AD00">
                  <a:alpha val="30000"/>
                </a:srgbClr>
              </a:solidFill>
            </p:spPr>
            <p:txBody>
              <a:bodyPr wrap="square" rtlCol="0">
                <a:spAutoFit/>
              </a:bodyPr>
              <a:lstStyle/>
              <a:p>
                <a:r>
                  <a:rPr lang="en-US" sz="1695" b="1" dirty="0">
                    <a:latin typeface="Arial" panose="020B0604020202020204" pitchFamily="34" charset="0"/>
                    <a:cs typeface="Arial" panose="020B0604020202020204" pitchFamily="34" charset="0"/>
                  </a:rPr>
                  <a:t>Goal: </a:t>
                </a:r>
                <a:r>
                  <a:rPr lang="en-US" sz="1695" dirty="0">
                    <a:latin typeface="Arial" panose="020B0604020202020204" pitchFamily="34" charset="0"/>
                    <a:cs typeface="Arial" panose="020B0604020202020204" pitchFamily="34" charset="0"/>
                  </a:rPr>
                  <a:t>find a statistical distribution that suitably approximates the observed quantiles and use this distribution to predict sales quantities from their ranks, allowing retailers to provide summary statistics instead of the product-level data set.</a:t>
                </a:r>
                <a:endParaRPr lang="en-GB" sz="1695" dirty="0">
                  <a:latin typeface="Arial" panose="020B0604020202020204" pitchFamily="34" charset="0"/>
                  <a:cs typeface="Arial" panose="020B0604020202020204" pitchFamily="34" charset="0"/>
                </a:endParaRPr>
              </a:p>
              <a:p>
                <a:endParaRPr lang="en-US" sz="1695" dirty="0">
                  <a:latin typeface="Arial" panose="020B0604020202020204" pitchFamily="34" charset="0"/>
                  <a:cs typeface="Arial" panose="020B0604020202020204" pitchFamily="34" charset="0"/>
                </a:endParaRPr>
              </a:p>
              <a:p>
                <a:r>
                  <a:rPr lang="en-US" sz="1695" dirty="0">
                    <a:latin typeface="Arial" panose="020B0604020202020204" pitchFamily="34" charset="0"/>
                    <a:cs typeface="Arial" panose="020B0604020202020204" pitchFamily="34" charset="0"/>
                  </a:rPr>
                  <a:t>Sales quantity ranks are translated to quantiles of cumulative distribution of sales: </a:t>
                </a:r>
              </a:p>
              <a:p>
                <a:pPr/>
                <a14:m>
                  <m:oMathPara xmlns:m="http://schemas.openxmlformats.org/officeDocument/2006/math">
                    <m:oMathParaPr>
                      <m:jc m:val="centerGroup"/>
                    </m:oMathParaPr>
                    <m:oMath xmlns:m="http://schemas.openxmlformats.org/officeDocument/2006/math">
                      <m:r>
                        <a:rPr lang="en-US" sz="1978" i="1">
                          <a:latin typeface="Cambria Math" panose="02040503050406030204" pitchFamily="18" charset="0"/>
                        </a:rPr>
                        <m:t> </m:t>
                      </m:r>
                      <m:r>
                        <a:rPr lang="en-US" sz="1978" i="1">
                          <a:latin typeface="Cambria Math" panose="02040503050406030204" pitchFamily="18" charset="0"/>
                        </a:rPr>
                        <m:t>𝐹</m:t>
                      </m:r>
                      <m:d>
                        <m:dPr>
                          <m:ctrlPr>
                            <a:rPr lang="en-GB" sz="1978" i="1">
                              <a:latin typeface="Cambria Math" panose="02040503050406030204" pitchFamily="18" charset="0"/>
                            </a:rPr>
                          </m:ctrlPr>
                        </m:dPr>
                        <m:e>
                          <m:sSub>
                            <m:sSubPr>
                              <m:ctrlPr>
                                <a:rPr lang="en-GB" sz="1978" i="1">
                                  <a:latin typeface="Cambria Math" panose="02040503050406030204" pitchFamily="18" charset="0"/>
                                </a:rPr>
                              </m:ctrlPr>
                            </m:sSubPr>
                            <m:e>
                              <m:r>
                                <a:rPr lang="en-US" sz="1978" i="1">
                                  <a:latin typeface="Cambria Math" panose="02040503050406030204" pitchFamily="18" charset="0"/>
                                </a:rPr>
                                <m:t>𝑞</m:t>
                              </m:r>
                            </m:e>
                            <m:sub>
                              <m:r>
                                <a:rPr lang="en-US" sz="1978" i="1">
                                  <a:latin typeface="Cambria Math" panose="02040503050406030204" pitchFamily="18" charset="0"/>
                                </a:rPr>
                                <m:t>𝑖</m:t>
                              </m:r>
                            </m:sub>
                          </m:sSub>
                        </m:e>
                      </m:d>
                      <m:r>
                        <a:rPr lang="en-US" sz="1978" i="1">
                          <a:latin typeface="Cambria Math" panose="02040503050406030204" pitchFamily="18" charset="0"/>
                        </a:rPr>
                        <m:t>=1−</m:t>
                      </m:r>
                      <m:f>
                        <m:fPr>
                          <m:type m:val="lin"/>
                          <m:ctrlPr>
                            <a:rPr lang="en-GB" sz="1978" i="1">
                              <a:latin typeface="Cambria Math" panose="02040503050406030204" pitchFamily="18" charset="0"/>
                            </a:rPr>
                          </m:ctrlPr>
                        </m:fPr>
                        <m:num>
                          <m:sSub>
                            <m:sSubPr>
                              <m:ctrlPr>
                                <a:rPr lang="en-GB" sz="1978" i="1">
                                  <a:latin typeface="Cambria Math" panose="02040503050406030204" pitchFamily="18" charset="0"/>
                                </a:rPr>
                              </m:ctrlPr>
                            </m:sSubPr>
                            <m:e>
                              <m:r>
                                <a:rPr lang="en-US" sz="1978" i="1">
                                  <a:latin typeface="Cambria Math" panose="02040503050406030204" pitchFamily="18" charset="0"/>
                                </a:rPr>
                                <m:t>𝑟</m:t>
                              </m:r>
                            </m:e>
                            <m:sub>
                              <m:r>
                                <a:rPr lang="en-US" sz="1978" i="1">
                                  <a:latin typeface="Cambria Math" panose="02040503050406030204" pitchFamily="18" charset="0"/>
                                </a:rPr>
                                <m:t>𝑖</m:t>
                              </m:r>
                            </m:sub>
                          </m:sSub>
                        </m:num>
                        <m:den>
                          <m:r>
                            <a:rPr lang="en-US" sz="1978" i="1">
                              <a:latin typeface="Cambria Math" panose="02040503050406030204" pitchFamily="18" charset="0"/>
                            </a:rPr>
                            <m:t>𝑛</m:t>
                          </m:r>
                        </m:den>
                      </m:f>
                    </m:oMath>
                  </m:oMathPara>
                </a14:m>
                <a:endParaRPr lang="en-GB" sz="2260" dirty="0">
                  <a:latin typeface="Arial" panose="020B0604020202020204" pitchFamily="34" charset="0"/>
                  <a:cs typeface="Arial" panose="020B0604020202020204" pitchFamily="34" charset="0"/>
                </a:endParaRPr>
              </a:p>
              <a:p>
                <a:endParaRPr lang="en-GB" sz="1695" dirty="0">
                  <a:latin typeface="Arial" panose="020B0604020202020204" pitchFamily="34" charset="0"/>
                  <a:cs typeface="Arial" panose="020B0604020202020204" pitchFamily="34" charset="0"/>
                </a:endParaRPr>
              </a:p>
              <a:p>
                <a:r>
                  <a:rPr lang="en-US" sz="1695" b="1" dirty="0">
                    <a:latin typeface="Arial" panose="020B0604020202020204" pitchFamily="34" charset="0"/>
                    <a:cs typeface="Arial" panose="020B0604020202020204" pitchFamily="34" charset="0"/>
                  </a:rPr>
                  <a:t>Observed frequency distributions: </a:t>
                </a:r>
                <a:r>
                  <a:rPr lang="en-US" sz="1695" dirty="0">
                    <a:latin typeface="Arial" panose="020B0604020202020204" pitchFamily="34" charset="0"/>
                    <a:cs typeface="Arial" panose="020B0604020202020204" pitchFamily="34" charset="0"/>
                  </a:rPr>
                  <a:t>both items’ quantities exhibit long tales, with a very small number of products having very large sales quantities.</a:t>
                </a:r>
                <a:endParaRPr lang="en-GB" sz="1695" dirty="0">
                  <a:latin typeface="Arial" panose="020B0604020202020204" pitchFamily="34" charset="0"/>
                  <a:cs typeface="Arial" panose="020B0604020202020204" pitchFamily="34" charset="0"/>
                </a:endParaRPr>
              </a:p>
              <a:p>
                <a:endParaRPr lang="en-GB" sz="1695" dirty="0">
                  <a:latin typeface="Arial" panose="020B0604020202020204" pitchFamily="34" charset="0"/>
                  <a:cs typeface="Arial" panose="020B0604020202020204" pitchFamily="34" charset="0"/>
                </a:endParaRPr>
              </a:p>
              <a:p>
                <a:r>
                  <a:rPr lang="en-US" sz="1695" b="1" dirty="0">
                    <a:latin typeface="Arial" panose="020B0604020202020204" pitchFamily="34" charset="0"/>
                    <a:cs typeface="Arial" panose="020B0604020202020204" pitchFamily="34" charset="0"/>
                  </a:rPr>
                  <a:t>Possible candidates:</a:t>
                </a:r>
                <a:r>
                  <a:rPr lang="en-US" sz="1695" dirty="0">
                    <a:latin typeface="Arial" panose="020B0604020202020204" pitchFamily="34" charset="0"/>
                    <a:cs typeface="Arial" panose="020B0604020202020204" pitchFamily="34" charset="0"/>
                  </a:rPr>
                  <a:t> log-normal, truncated log-normal and Pareto (power-law).</a:t>
                </a:r>
                <a:endParaRPr lang="en-GB" sz="1695" dirty="0">
                  <a:latin typeface="Arial" panose="020B0604020202020204" pitchFamily="34" charset="0"/>
                  <a:cs typeface="Arial" panose="020B0604020202020204" pitchFamily="34" charset="0"/>
                </a:endParaRPr>
              </a:p>
              <a:p>
                <a:endParaRPr lang="en-GB" sz="1695" dirty="0">
                  <a:latin typeface="Arial" panose="020B0604020202020204" pitchFamily="34" charset="0"/>
                  <a:cs typeface="Arial" panose="020B0604020202020204" pitchFamily="34" charset="0"/>
                </a:endParaRPr>
              </a:p>
              <a:p>
                <a:r>
                  <a:rPr lang="en-US" sz="1695" dirty="0">
                    <a:latin typeface="Arial" panose="020B0604020202020204" pitchFamily="34" charset="0"/>
                    <a:cs typeface="Arial" panose="020B0604020202020204" pitchFamily="34" charset="0"/>
                  </a:rPr>
                  <a:t>The truncated log-normal distribution provides the </a:t>
                </a:r>
                <a:r>
                  <a:rPr lang="en-US" sz="1695" b="1" dirty="0">
                    <a:latin typeface="Arial" panose="020B0604020202020204" pitchFamily="34" charset="0"/>
                    <a:cs typeface="Arial" panose="020B0604020202020204" pitchFamily="34" charset="0"/>
                  </a:rPr>
                  <a:t>best approximation </a:t>
                </a:r>
                <a:r>
                  <a:rPr lang="en-US" sz="1695" dirty="0">
                    <a:latin typeface="Arial" panose="020B0604020202020204" pitchFamily="34" charset="0"/>
                    <a:cs typeface="Arial" panose="020B0604020202020204" pitchFamily="34" charset="0"/>
                  </a:rPr>
                  <a:t>to the quantities of toothpaste and shampoo. </a:t>
                </a:r>
                <a:r>
                  <a:rPr lang="en-US" sz="1695" b="1" dirty="0">
                    <a:latin typeface="Arial" panose="020B0604020202020204" pitchFamily="34" charset="0"/>
                    <a:cs typeface="Arial" panose="020B0604020202020204" pitchFamily="34" charset="0"/>
                  </a:rPr>
                  <a:t>Figure 2 </a:t>
                </a:r>
                <a:r>
                  <a:rPr lang="en-US" sz="1695" dirty="0">
                    <a:latin typeface="Arial" panose="020B0604020202020204" pitchFamily="34" charset="0"/>
                    <a:cs typeface="Arial" panose="020B0604020202020204" pitchFamily="34" charset="0"/>
                  </a:rPr>
                  <a:t>shows how the fitted and observed quantities compare.</a:t>
                </a:r>
              </a:p>
              <a:p>
                <a:r>
                  <a:rPr lang="en-US" sz="1695" dirty="0">
                    <a:latin typeface="Arial" panose="020B0604020202020204" pitchFamily="34" charset="0"/>
                    <a:cs typeface="Arial" panose="020B0604020202020204" pitchFamily="34" charset="0"/>
                  </a:rPr>
                  <a:t>The resulting indices display similar period-on-period movements to the benchmark expenditure-weighted Geometric </a:t>
                </a:r>
                <a:r>
                  <a:rPr lang="en-US" sz="1695" dirty="0" err="1">
                    <a:latin typeface="Arial" panose="020B0604020202020204" pitchFamily="34" charset="0"/>
                    <a:cs typeface="Arial" panose="020B0604020202020204" pitchFamily="34" charset="0"/>
                  </a:rPr>
                  <a:t>Laspeyres</a:t>
                </a:r>
                <a:r>
                  <a:rPr lang="en-US" sz="1695" dirty="0">
                    <a:latin typeface="Arial" panose="020B0604020202020204" pitchFamily="34" charset="0"/>
                    <a:cs typeface="Arial" panose="020B0604020202020204" pitchFamily="34" charset="0"/>
                  </a:rPr>
                  <a:t> index but at a consistently higher level (as shown in </a:t>
                </a:r>
                <a:r>
                  <a:rPr lang="en-US" sz="1695" b="1" dirty="0">
                    <a:latin typeface="Arial" panose="020B0604020202020204" pitchFamily="34" charset="0"/>
                    <a:cs typeface="Arial" panose="020B0604020202020204" pitchFamily="34" charset="0"/>
                  </a:rPr>
                  <a:t>Figure 4</a:t>
                </a:r>
                <a:r>
                  <a:rPr lang="en-US" sz="1695" dirty="0">
                    <a:latin typeface="Arial" panose="020B0604020202020204" pitchFamily="34" charset="0"/>
                    <a:cs typeface="Arial" panose="020B0604020202020204" pitchFamily="34" charset="0"/>
                  </a:rPr>
                  <a:t>).</a:t>
                </a:r>
                <a:endParaRPr lang="en-GB" sz="1695" dirty="0">
                  <a:latin typeface="Arial" panose="020B0604020202020204" pitchFamily="34" charset="0"/>
                  <a:cs typeface="Arial" panose="020B0604020202020204" pitchFamily="34" charset="0"/>
                </a:endParaRPr>
              </a:p>
              <a:p>
                <a:endParaRPr lang="en-GB" sz="1695" dirty="0">
                  <a:latin typeface="Arial" panose="020B0604020202020204" pitchFamily="34" charset="0"/>
                  <a:cs typeface="Arial" panose="020B0604020202020204" pitchFamily="34" charset="0"/>
                </a:endParaRPr>
              </a:p>
              <a:p>
                <a:r>
                  <a:rPr lang="en-GB" sz="1695" dirty="0">
                    <a:latin typeface="Arial" panose="020B0604020202020204" pitchFamily="34" charset="0"/>
                    <a:cs typeface="Arial" panose="020B0604020202020204" pitchFamily="34" charset="0"/>
                  </a:rPr>
                  <a:t>The R</a:t>
                </a:r>
                <a:r>
                  <a:rPr lang="en-GB" sz="1695" baseline="30000" dirty="0">
                    <a:latin typeface="Arial" panose="020B0604020202020204" pitchFamily="34" charset="0"/>
                    <a:cs typeface="Arial" panose="020B0604020202020204" pitchFamily="34" charset="0"/>
                  </a:rPr>
                  <a:t>2 </a:t>
                </a:r>
                <a:r>
                  <a:rPr lang="en-GB" sz="1695" dirty="0">
                    <a:latin typeface="Arial" panose="020B0604020202020204" pitchFamily="34" charset="0"/>
                    <a:cs typeface="Arial" panose="020B0604020202020204" pitchFamily="34" charset="0"/>
                  </a:rPr>
                  <a:t>value lies between high 80s and low 90s for each month of 2012 and the Mean Absolute Percentage Error (MAPE) is generally in the mid-20s.</a:t>
                </a:r>
              </a:p>
            </p:txBody>
          </p:sp>
        </mc:Choice>
        <mc:Fallback>
          <p:sp>
            <p:nvSpPr>
              <p:cNvPr id="39" name="TextBox 38">
                <a:extLst>
                  <a:ext uri="{FF2B5EF4-FFF2-40B4-BE49-F238E27FC236}">
                    <a16:creationId xmlns:a16="http://schemas.microsoft.com/office/drawing/2014/main" id="{04F6EB52-2084-40AF-8742-91F98FDA0C7C}"/>
                  </a:ext>
                </a:extLst>
              </p:cNvPr>
              <p:cNvSpPr txBox="1">
                <a:spLocks noRot="1" noChangeAspect="1" noMove="1" noResize="1" noEditPoints="1" noAdjustHandles="1" noChangeArrowheads="1" noChangeShapeType="1" noTextEdit="1"/>
              </p:cNvSpPr>
              <p:nvPr/>
            </p:nvSpPr>
            <p:spPr>
              <a:xfrm>
                <a:off x="10604991" y="13957269"/>
                <a:ext cx="9365871" cy="5091843"/>
              </a:xfrm>
              <a:prstGeom prst="wedgeRectCallout">
                <a:avLst>
                  <a:gd name="adj1" fmla="val -52420"/>
                  <a:gd name="adj2" fmla="val -20478"/>
                </a:avLst>
              </a:prstGeom>
              <a:blipFill>
                <a:blip r:embed="rId6"/>
                <a:stretch>
                  <a:fillRect t="-479" r="-953" b="-719"/>
                </a:stretch>
              </a:blipFill>
            </p:spPr>
            <p:txBody>
              <a:bodyPr/>
              <a:lstStyle/>
              <a:p>
                <a:r>
                  <a:rPr lang="en-GB">
                    <a:noFill/>
                  </a:rPr>
                  <a:t> </a:t>
                </a:r>
              </a:p>
            </p:txBody>
          </p:sp>
        </mc:Fallback>
      </mc:AlternateContent>
      <p:pic>
        <p:nvPicPr>
          <p:cNvPr id="43" name="Picture 42" descr="A close up of a map&#10;&#10;Description generated with high confidence">
            <a:extLst>
              <a:ext uri="{FF2B5EF4-FFF2-40B4-BE49-F238E27FC236}">
                <a16:creationId xmlns:a16="http://schemas.microsoft.com/office/drawing/2014/main" id="{827C5E60-F9C3-4BE3-B6EC-960D211B03F5}"/>
              </a:ext>
            </a:extLst>
          </p:cNvPr>
          <p:cNvPicPr/>
          <p:nvPr/>
        </p:nvPicPr>
        <p:blipFill>
          <a:blip r:embed="rId7">
            <a:extLst>
              <a:ext uri="{28A0092B-C50C-407E-A947-70E740481C1C}">
                <a14:useLocalDpi xmlns:a14="http://schemas.microsoft.com/office/drawing/2010/main" val="0"/>
              </a:ext>
            </a:extLst>
          </a:blip>
          <a:stretch>
            <a:fillRect/>
          </a:stretch>
        </p:blipFill>
        <p:spPr>
          <a:xfrm>
            <a:off x="11252522" y="8977351"/>
            <a:ext cx="8827826" cy="4214318"/>
          </a:xfrm>
          <a:prstGeom prst="rect">
            <a:avLst/>
          </a:prstGeom>
        </p:spPr>
      </p:pic>
      <p:pic>
        <p:nvPicPr>
          <p:cNvPr id="46" name="Picture 45" descr="A picture containing map, text&#10;&#10;Description generated with very high confidence">
            <a:extLst>
              <a:ext uri="{FF2B5EF4-FFF2-40B4-BE49-F238E27FC236}">
                <a16:creationId xmlns:a16="http://schemas.microsoft.com/office/drawing/2014/main" id="{588147A2-4E0B-4773-8F4D-1E1079B06E70}"/>
              </a:ext>
            </a:extLst>
          </p:cNvPr>
          <p:cNvPicPr/>
          <p:nvPr/>
        </p:nvPicPr>
        <p:blipFill>
          <a:blip r:embed="rId8">
            <a:extLst>
              <a:ext uri="{28A0092B-C50C-407E-A947-70E740481C1C}">
                <a14:useLocalDpi xmlns:a14="http://schemas.microsoft.com/office/drawing/2010/main" val="0"/>
              </a:ext>
            </a:extLst>
          </a:blip>
          <a:stretch>
            <a:fillRect/>
          </a:stretch>
        </p:blipFill>
        <p:spPr>
          <a:xfrm>
            <a:off x="11142576" y="20024153"/>
            <a:ext cx="8828285" cy="4213269"/>
          </a:xfrm>
          <a:prstGeom prst="rect">
            <a:avLst/>
          </a:prstGeom>
        </p:spPr>
      </p:pic>
      <p:pic>
        <p:nvPicPr>
          <p:cNvPr id="48" name="Picture 47" descr="I:\Web_scraping\Proxies\Expenditure proxies project\Analysis\Distribution fitting\Shampoo\Explore January\obs_fit_rank_log_qty_trunc_lognormal.jpg">
            <a:extLst>
              <a:ext uri="{FF2B5EF4-FFF2-40B4-BE49-F238E27FC236}">
                <a16:creationId xmlns:a16="http://schemas.microsoft.com/office/drawing/2014/main" id="{67AFFA70-222F-4171-A3A2-0F89FFE3399A}"/>
              </a:ext>
            </a:extLst>
          </p:cNvPr>
          <p:cNvPicPr/>
          <p:nvPr/>
        </p:nvPicPr>
        <p:blipFill rotWithShape="1">
          <a:blip r:embed="rId9">
            <a:extLst>
              <a:ext uri="{28A0092B-C50C-407E-A947-70E740481C1C}">
                <a14:useLocalDpi xmlns:a14="http://schemas.microsoft.com/office/drawing/2010/main"/>
              </a:ext>
            </a:extLst>
          </a:blip>
          <a:srcRect t="3844" r="4657" b="2606"/>
          <a:stretch/>
        </p:blipFill>
        <p:spPr bwMode="auto">
          <a:xfrm>
            <a:off x="5480637" y="14460218"/>
            <a:ext cx="4386173" cy="4173195"/>
          </a:xfrm>
          <a:prstGeom prst="rect">
            <a:avLst/>
          </a:prstGeom>
          <a:noFill/>
          <a:ln>
            <a:noFill/>
          </a:ln>
          <a:extLst>
            <a:ext uri="{53640926-AAD7-44D8-BBD7-CCE9431645EC}">
              <a14:shadowObscured xmlns:a14="http://schemas.microsoft.com/office/drawing/2010/main"/>
            </a:ext>
          </a:extLst>
        </p:spPr>
      </p:pic>
      <p:pic>
        <p:nvPicPr>
          <p:cNvPr id="51" name="Picture 50" descr="I:\Web_scraping\Proxies\Expenditure proxies project\Analysis\Distribution fitting\Toothpaste\Explore January\obs_fit_rank_log_qty_trunc_lognormal.jpg">
            <a:extLst>
              <a:ext uri="{FF2B5EF4-FFF2-40B4-BE49-F238E27FC236}">
                <a16:creationId xmlns:a16="http://schemas.microsoft.com/office/drawing/2014/main" id="{CE197C73-8285-4832-A65D-4F6DE3D16869}"/>
              </a:ext>
            </a:extLst>
          </p:cNvPr>
          <p:cNvPicPr/>
          <p:nvPr/>
        </p:nvPicPr>
        <p:blipFill rotWithShape="1">
          <a:blip r:embed="rId10">
            <a:extLst>
              <a:ext uri="{28A0092B-C50C-407E-A947-70E740481C1C}">
                <a14:useLocalDpi xmlns:a14="http://schemas.microsoft.com/office/drawing/2010/main"/>
              </a:ext>
            </a:extLst>
          </a:blip>
          <a:srcRect t="3844" r="4912" b="2286"/>
          <a:stretch/>
        </p:blipFill>
        <p:spPr bwMode="auto">
          <a:xfrm>
            <a:off x="832030" y="14480775"/>
            <a:ext cx="4384880" cy="4152638"/>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graphicFrame>
            <p:nvGraphicFramePr>
              <p:cNvPr id="6" name="Diagram 5">
                <a:extLst>
                  <a:ext uri="{FF2B5EF4-FFF2-40B4-BE49-F238E27FC236}">
                    <a16:creationId xmlns:a16="http://schemas.microsoft.com/office/drawing/2014/main" id="{17F1F7FE-74F5-4F2A-B29C-B52002B93066}"/>
                  </a:ext>
                </a:extLst>
              </p:cNvPr>
              <p:cNvGraphicFramePr/>
              <p:nvPr>
                <p:extLst>
                  <p:ext uri="{D42A27DB-BD31-4B8C-83A1-F6EECF244321}">
                    <p14:modId xmlns:p14="http://schemas.microsoft.com/office/powerpoint/2010/main" val="3191247542"/>
                  </p:ext>
                </p:extLst>
              </p:nvPr>
            </p:nvGraphicFramePr>
            <p:xfrm>
              <a:off x="1030189" y="4680960"/>
              <a:ext cx="19050160" cy="189938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mc:Choice>
        <mc:Fallback>
          <p:graphicFrame>
            <p:nvGraphicFramePr>
              <p:cNvPr id="6" name="Diagram 5">
                <a:extLst>
                  <a:ext uri="{FF2B5EF4-FFF2-40B4-BE49-F238E27FC236}">
                    <a16:creationId xmlns:a16="http://schemas.microsoft.com/office/drawing/2014/main" id="{17F1F7FE-74F5-4F2A-B29C-B52002B93066}"/>
                  </a:ext>
                </a:extLst>
              </p:cNvPr>
              <p:cNvGraphicFramePr/>
              <p:nvPr>
                <p:extLst>
                  <p:ext uri="{D42A27DB-BD31-4B8C-83A1-F6EECF244321}">
                    <p14:modId xmlns:p14="http://schemas.microsoft.com/office/powerpoint/2010/main" val="3191247542"/>
                  </p:ext>
                </p:extLst>
              </p:nvPr>
            </p:nvGraphicFramePr>
            <p:xfrm>
              <a:off x="1030189" y="4680960"/>
              <a:ext cx="19050160" cy="1899385"/>
            </p:xfrm>
            <a:graphic>
              <a:graphicData uri="http://schemas.openxmlformats.org/drawingml/2006/diagram">
                <dgm:relIds xmlns:dgm="http://schemas.openxmlformats.org/drawingml/2006/diagram" xmlns:r="http://schemas.openxmlformats.org/officeDocument/2006/relationships" r:dm="rId16" r:lo="rId12" r:qs="rId13" r:cs="rId14"/>
              </a:graphicData>
            </a:graphic>
          </p:graphicFrame>
        </mc:Fallback>
      </mc:AlternateContent>
      <p:sp>
        <p:nvSpPr>
          <p:cNvPr id="26" name="Rectangle: Top Corners Rounded 25">
            <a:extLst>
              <a:ext uri="{FF2B5EF4-FFF2-40B4-BE49-F238E27FC236}">
                <a16:creationId xmlns:a16="http://schemas.microsoft.com/office/drawing/2014/main" id="{8E3D0575-BEC6-4F60-AAE1-6CD4EA92B0CA}"/>
              </a:ext>
            </a:extLst>
          </p:cNvPr>
          <p:cNvSpPr/>
          <p:nvPr/>
        </p:nvSpPr>
        <p:spPr>
          <a:xfrm>
            <a:off x="11252522" y="8194853"/>
            <a:ext cx="8827826" cy="734991"/>
          </a:xfrm>
          <a:prstGeom prst="round2SameRect">
            <a:avLst/>
          </a:prstGeom>
          <a:noFill/>
        </p:spPr>
        <p:txBody>
          <a:bodyPr wrap="square">
            <a:spAutoFit/>
          </a:bodyPr>
          <a:lstStyle/>
          <a:p>
            <a:r>
              <a:rPr lang="en-US" sz="1978" b="1" dirty="0">
                <a:solidFill>
                  <a:srgbClr val="003B4C"/>
                </a:solidFill>
                <a:latin typeface="Arial" panose="020B0604020202020204" pitchFamily="34" charset="0"/>
                <a:cs typeface="Arial" panose="020B0604020202020204" pitchFamily="34" charset="0"/>
              </a:rPr>
              <a:t>FIGURE 1 – Toothpaste (a) and Shampoo (b) indices with different weights applied, 2012</a:t>
            </a:r>
          </a:p>
        </p:txBody>
      </p:sp>
      <p:sp>
        <p:nvSpPr>
          <p:cNvPr id="28" name="Rectangle: Top Corners Rounded 27">
            <a:extLst>
              <a:ext uri="{FF2B5EF4-FFF2-40B4-BE49-F238E27FC236}">
                <a16:creationId xmlns:a16="http://schemas.microsoft.com/office/drawing/2014/main" id="{572BB015-BAFF-4910-A827-EF0DB1D76898}"/>
              </a:ext>
            </a:extLst>
          </p:cNvPr>
          <p:cNvSpPr/>
          <p:nvPr/>
        </p:nvSpPr>
        <p:spPr>
          <a:xfrm>
            <a:off x="815377" y="13755724"/>
            <a:ext cx="9365871" cy="415895"/>
          </a:xfrm>
          <a:prstGeom prst="round2SameRect">
            <a:avLst/>
          </a:prstGeom>
          <a:noFill/>
        </p:spPr>
        <p:txBody>
          <a:bodyPr wrap="square">
            <a:spAutoFit/>
          </a:bodyPr>
          <a:lstStyle/>
          <a:p>
            <a:r>
              <a:rPr lang="en-US" sz="1978" b="1" dirty="0">
                <a:solidFill>
                  <a:srgbClr val="003B4C"/>
                </a:solidFill>
                <a:latin typeface="Arial" panose="020B0604020202020204" pitchFamily="34" charset="0"/>
                <a:cs typeface="Arial" panose="020B0604020202020204" pitchFamily="34" charset="0"/>
              </a:rPr>
              <a:t>FIGURE 2 – Quantity vs. Rank, fitted and observed quantities, January 2012</a:t>
            </a:r>
          </a:p>
        </p:txBody>
      </p:sp>
      <p:sp>
        <p:nvSpPr>
          <p:cNvPr id="29" name="Rectangle: Top Corners Rounded 28">
            <a:extLst>
              <a:ext uri="{FF2B5EF4-FFF2-40B4-BE49-F238E27FC236}">
                <a16:creationId xmlns:a16="http://schemas.microsoft.com/office/drawing/2014/main" id="{C75FBF5D-6B47-4B38-A733-380E4AFD5F6E}"/>
              </a:ext>
            </a:extLst>
          </p:cNvPr>
          <p:cNvSpPr/>
          <p:nvPr/>
        </p:nvSpPr>
        <p:spPr>
          <a:xfrm>
            <a:off x="11142576" y="19244071"/>
            <a:ext cx="8765987" cy="734991"/>
          </a:xfrm>
          <a:prstGeom prst="round2SameRect">
            <a:avLst/>
          </a:prstGeom>
          <a:noFill/>
        </p:spPr>
        <p:txBody>
          <a:bodyPr wrap="square">
            <a:spAutoFit/>
          </a:bodyPr>
          <a:lstStyle/>
          <a:p>
            <a:r>
              <a:rPr lang="en-US" sz="1978" b="1" dirty="0">
                <a:solidFill>
                  <a:srgbClr val="003B4C"/>
                </a:solidFill>
                <a:latin typeface="Arial" panose="020B0604020202020204" pitchFamily="34" charset="0"/>
                <a:cs typeface="Arial" panose="020B0604020202020204" pitchFamily="34" charset="0"/>
              </a:rPr>
              <a:t>FIGURE 3 – Toothpaste (a) and Shampoo (b) Jevons indices for various quantity subsets, 2012</a:t>
            </a:r>
          </a:p>
        </p:txBody>
      </p:sp>
      <p:sp>
        <p:nvSpPr>
          <p:cNvPr id="30" name="Rectangle: Top Corners Rounded 29">
            <a:extLst>
              <a:ext uri="{FF2B5EF4-FFF2-40B4-BE49-F238E27FC236}">
                <a16:creationId xmlns:a16="http://schemas.microsoft.com/office/drawing/2014/main" id="{3743138F-95D1-4736-91F8-2B4154E565C1}"/>
              </a:ext>
            </a:extLst>
          </p:cNvPr>
          <p:cNvSpPr/>
          <p:nvPr/>
        </p:nvSpPr>
        <p:spPr>
          <a:xfrm>
            <a:off x="943366" y="24111071"/>
            <a:ext cx="8765987" cy="415895"/>
          </a:xfrm>
          <a:prstGeom prst="round2SameRect">
            <a:avLst/>
          </a:prstGeom>
          <a:noFill/>
        </p:spPr>
        <p:txBody>
          <a:bodyPr wrap="square">
            <a:spAutoFit/>
          </a:bodyPr>
          <a:lstStyle/>
          <a:p>
            <a:r>
              <a:rPr lang="en-US" sz="1978" b="1" dirty="0">
                <a:solidFill>
                  <a:srgbClr val="003B4C"/>
                </a:solidFill>
                <a:latin typeface="Arial" panose="020B0604020202020204" pitchFamily="34" charset="0"/>
                <a:cs typeface="Arial" panose="020B0604020202020204" pitchFamily="34" charset="0"/>
              </a:rPr>
              <a:t>FIGURE 4 – Toothpaste (a) and Shampoo (b) indices, 2012</a:t>
            </a:r>
          </a:p>
        </p:txBody>
      </p:sp>
      <p:sp>
        <p:nvSpPr>
          <p:cNvPr id="31" name="Rectangle: Top Corners Rounded 30">
            <a:extLst>
              <a:ext uri="{FF2B5EF4-FFF2-40B4-BE49-F238E27FC236}">
                <a16:creationId xmlns:a16="http://schemas.microsoft.com/office/drawing/2014/main" id="{E9C87B19-F791-4FF6-ACA3-AC09F99532E4}"/>
              </a:ext>
            </a:extLst>
          </p:cNvPr>
          <p:cNvSpPr/>
          <p:nvPr/>
        </p:nvSpPr>
        <p:spPr>
          <a:xfrm>
            <a:off x="926713" y="6637223"/>
            <a:ext cx="18938400" cy="1190613"/>
          </a:xfrm>
          <a:prstGeom prst="round2SameRect">
            <a:avLst/>
          </a:prstGeom>
          <a:noFill/>
        </p:spPr>
        <p:txBody>
          <a:bodyPr wrap="square">
            <a:spAutoFit/>
          </a:bodyPr>
          <a:lstStyle/>
          <a:p>
            <a:pPr algn="ctr"/>
            <a:r>
              <a:rPr lang="en-US" sz="1695" b="1" dirty="0">
                <a:solidFill>
                  <a:srgbClr val="003B4C"/>
                </a:solidFill>
                <a:latin typeface="Arial" panose="020B0604020202020204" pitchFamily="34" charset="0"/>
                <a:cs typeface="Arial" panose="020B0604020202020204" pitchFamily="34" charset="0"/>
              </a:rPr>
              <a:t>The ONS are researching the use of alternative data sources to replace the existing manual price collection, with both coverage and cost in mind. The problem with web scraped data is the lack of expenditure information available. This analysis makes use of a scanner data set for a single retailer, with price and quantity information for Toothpaste and Shampoo products in 2012. The product’s page ranking on a web site is assumed to approximate the quantity sold of that product, thus this analysis ranks the available quantities in the scanner data to approximate web page rankings.</a:t>
            </a:r>
          </a:p>
        </p:txBody>
      </p:sp>
    </p:spTree>
    <p:extLst>
      <p:ext uri="{BB962C8B-B14F-4D97-AF65-F5344CB8AC3E}">
        <p14:creationId xmlns:p14="http://schemas.microsoft.com/office/powerpoint/2010/main" val="29319004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11957</TotalTime>
  <Words>791</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Office Theme</vt:lpstr>
      <vt:lpstr> Investigating the use of approximate expenditure weights for web scraped data in consumer price indices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Heledd</dc:creator>
  <cp:lastModifiedBy>Thomas, Heledd</cp:lastModifiedBy>
  <cp:revision>152</cp:revision>
  <dcterms:created xsi:type="dcterms:W3CDTF">2018-07-04T10:05:36Z</dcterms:created>
  <dcterms:modified xsi:type="dcterms:W3CDTF">2019-04-24T12:57:03Z</dcterms:modified>
</cp:coreProperties>
</file>