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sldIdLst>
    <p:sldId id="256" r:id="rId2"/>
    <p:sldId id="258" r:id="rId3"/>
    <p:sldId id="259" r:id="rId4"/>
    <p:sldId id="261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62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94" r:id="rId22"/>
    <p:sldId id="265" r:id="rId23"/>
    <p:sldId id="286" r:id="rId24"/>
    <p:sldId id="284" r:id="rId25"/>
    <p:sldId id="287" r:id="rId26"/>
    <p:sldId id="288" r:id="rId27"/>
    <p:sldId id="289" r:id="rId28"/>
    <p:sldId id="290" r:id="rId29"/>
    <p:sldId id="264" r:id="rId30"/>
    <p:sldId id="297" r:id="rId31"/>
    <p:sldId id="298" r:id="rId32"/>
    <p:sldId id="299" r:id="rId33"/>
    <p:sldId id="301" r:id="rId34"/>
    <p:sldId id="302" r:id="rId35"/>
    <p:sldId id="300" r:id="rId36"/>
    <p:sldId id="303" r:id="rId37"/>
    <p:sldId id="304" r:id="rId38"/>
    <p:sldId id="305" r:id="rId39"/>
    <p:sldId id="306" r:id="rId4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E57ECEF-1818-4F13-9C80-C3BA30C2E04B}">
          <p14:sldIdLst>
            <p14:sldId id="256"/>
            <p14:sldId id="258"/>
            <p14:sldId id="259"/>
          </p14:sldIdLst>
        </p14:section>
        <p14:section name="Making sense of text data" id="{8DFF1D5B-4C3D-4023-BD02-65513A3B21E4}">
          <p14:sldIdLst>
            <p14:sldId id="261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  <p14:section name="expanding labels" id="{AE57486B-3BE6-41EE-B2ED-AA5C7C370FE4}">
          <p14:sldIdLst>
            <p14:sldId id="262"/>
            <p14:sldId id="274"/>
            <p14:sldId id="275"/>
            <p14:sldId id="276"/>
            <p14:sldId id="277"/>
            <p14:sldId id="278"/>
            <p14:sldId id="279"/>
            <p14:sldId id="280"/>
            <p14:sldId id="294"/>
            <p14:sldId id="265"/>
            <p14:sldId id="286"/>
            <p14:sldId id="284"/>
            <p14:sldId id="287"/>
            <p14:sldId id="288"/>
            <p14:sldId id="289"/>
            <p14:sldId id="290"/>
            <p14:sldId id="264"/>
            <p14:sldId id="297"/>
            <p14:sldId id="298"/>
            <p14:sldId id="299"/>
            <p14:sldId id="301"/>
            <p14:sldId id="302"/>
            <p14:sldId id="300"/>
            <p14:sldId id="303"/>
            <p14:sldId id="304"/>
            <p14:sldId id="305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3" autoAdjust="0"/>
  </p:normalViewPr>
  <p:slideViewPr>
    <p:cSldViewPr>
      <p:cViewPr varScale="1">
        <p:scale>
          <a:sx n="87" d="100"/>
          <a:sy n="87" d="100"/>
        </p:scale>
        <p:origin x="135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CF8B46-BBEC-4E94-8AD8-D647270B15EB}" type="doc">
      <dgm:prSet loTypeId="urn:microsoft.com/office/officeart/2005/8/layout/process1" loCatId="process" qsTypeId="urn:microsoft.com/office/officeart/2005/8/quickstyle/simple1" qsCatId="simple" csTypeId="urn:microsoft.com/office/officeart/2005/8/colors/accent6_2" csCatId="accent6" phldr="1"/>
      <dgm:spPr/>
    </dgm:pt>
    <dgm:pt modelId="{AF47FBA2-5D16-4D35-B732-23D8F263401F}">
      <dgm:prSet phldrT="[Text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GB" sz="1050" dirty="0"/>
            <a:t>Pre processing</a:t>
          </a:r>
        </a:p>
      </dgm:t>
    </dgm:pt>
    <dgm:pt modelId="{FCF0A2DD-0548-4498-B629-8FF7A7865919}" type="parTrans" cxnId="{A415914F-8BF8-463B-A3A4-7F75C6BB4CA2}">
      <dgm:prSet/>
      <dgm:spPr/>
      <dgm:t>
        <a:bodyPr/>
        <a:lstStyle/>
        <a:p>
          <a:endParaRPr lang="en-GB"/>
        </a:p>
      </dgm:t>
    </dgm:pt>
    <dgm:pt modelId="{0F9BFA58-0617-4240-8DDB-89CE4E53ED68}" type="sibTrans" cxnId="{A415914F-8BF8-463B-A3A4-7F75C6BB4CA2}">
      <dgm:prSet/>
      <dgm:spPr/>
      <dgm:t>
        <a:bodyPr/>
        <a:lstStyle/>
        <a:p>
          <a:endParaRPr lang="en-GB" dirty="0"/>
        </a:p>
      </dgm:t>
    </dgm:pt>
    <dgm:pt modelId="{3995D688-8275-4FCF-B902-D86091D2872F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sz="1050" dirty="0"/>
            <a:t>Classification</a:t>
          </a:r>
        </a:p>
      </dgm:t>
    </dgm:pt>
    <dgm:pt modelId="{4E8596B8-6239-4D6F-9295-FC1C8D005F95}" type="parTrans" cxnId="{34DBE930-501A-4683-AE63-F78FF8A840CD}">
      <dgm:prSet/>
      <dgm:spPr/>
      <dgm:t>
        <a:bodyPr/>
        <a:lstStyle/>
        <a:p>
          <a:endParaRPr lang="en-GB"/>
        </a:p>
      </dgm:t>
    </dgm:pt>
    <dgm:pt modelId="{FE200D76-44F5-470D-AF9F-31E762F81B81}" type="sibTrans" cxnId="{34DBE930-501A-4683-AE63-F78FF8A840CD}">
      <dgm:prSet/>
      <dgm:spPr/>
      <dgm:t>
        <a:bodyPr/>
        <a:lstStyle/>
        <a:p>
          <a:endParaRPr lang="en-GB" dirty="0"/>
        </a:p>
      </dgm:t>
    </dgm:pt>
    <dgm:pt modelId="{7C62D06C-6F16-44DE-8FFD-2798BFBCD432}">
      <dgm:prSet phldrT="[Text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GB" sz="1050" dirty="0"/>
            <a:t>Averaging</a:t>
          </a:r>
        </a:p>
      </dgm:t>
    </dgm:pt>
    <dgm:pt modelId="{96438311-CD96-435A-8893-1DF0EA83E005}" type="parTrans" cxnId="{3F02F14F-9ED2-442C-A2EC-7BB84DFE6D94}">
      <dgm:prSet/>
      <dgm:spPr/>
      <dgm:t>
        <a:bodyPr/>
        <a:lstStyle/>
        <a:p>
          <a:endParaRPr lang="en-GB"/>
        </a:p>
      </dgm:t>
    </dgm:pt>
    <dgm:pt modelId="{1D4A0FB6-976A-4903-8BE2-A51B3A32FED3}" type="sibTrans" cxnId="{3F02F14F-9ED2-442C-A2EC-7BB84DFE6D94}">
      <dgm:prSet/>
      <dgm:spPr/>
      <dgm:t>
        <a:bodyPr/>
        <a:lstStyle/>
        <a:p>
          <a:endParaRPr lang="en-GB" dirty="0"/>
        </a:p>
      </dgm:t>
    </dgm:pt>
    <dgm:pt modelId="{37FD389E-AA06-4476-A463-7BD95D18A4AD}">
      <dgm:prSet phldrT="[Text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GB" sz="1050" dirty="0"/>
            <a:t>Outlier detection</a:t>
          </a:r>
        </a:p>
      </dgm:t>
    </dgm:pt>
    <dgm:pt modelId="{E831F79A-563B-436F-B923-CD82A8F7FB0C}" type="parTrans" cxnId="{C4D02EE9-A3E2-4D35-A6B1-99F69411E571}">
      <dgm:prSet/>
      <dgm:spPr/>
      <dgm:t>
        <a:bodyPr/>
        <a:lstStyle/>
        <a:p>
          <a:endParaRPr lang="en-GB"/>
        </a:p>
      </dgm:t>
    </dgm:pt>
    <dgm:pt modelId="{5522A65D-2A85-4376-A4BD-712C7D567081}" type="sibTrans" cxnId="{C4D02EE9-A3E2-4D35-A6B1-99F69411E571}">
      <dgm:prSet/>
      <dgm:spPr/>
      <dgm:t>
        <a:bodyPr/>
        <a:lstStyle/>
        <a:p>
          <a:endParaRPr lang="en-GB" dirty="0"/>
        </a:p>
      </dgm:t>
    </dgm:pt>
    <dgm:pt modelId="{033D5031-A240-4442-AACE-3ABD52DA43EA}">
      <dgm:prSet phldrT="[Text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GB" sz="1050" dirty="0"/>
            <a:t>Imputation</a:t>
          </a:r>
        </a:p>
      </dgm:t>
    </dgm:pt>
    <dgm:pt modelId="{38B1EA73-4FC2-4355-B32F-8187325DDBC3}" type="parTrans" cxnId="{710F55C8-CF6A-482C-A2CE-8DD489B2EC1E}">
      <dgm:prSet/>
      <dgm:spPr/>
      <dgm:t>
        <a:bodyPr/>
        <a:lstStyle/>
        <a:p>
          <a:endParaRPr lang="en-GB"/>
        </a:p>
      </dgm:t>
    </dgm:pt>
    <dgm:pt modelId="{825C00A0-BB98-43FF-9C46-64B607DD8D4E}" type="sibTrans" cxnId="{710F55C8-CF6A-482C-A2CE-8DD489B2EC1E}">
      <dgm:prSet/>
      <dgm:spPr/>
      <dgm:t>
        <a:bodyPr/>
        <a:lstStyle/>
        <a:p>
          <a:endParaRPr lang="en-GB" dirty="0"/>
        </a:p>
      </dgm:t>
    </dgm:pt>
    <dgm:pt modelId="{367BD894-B215-4009-B2E2-48B9EAA5A14C}">
      <dgm:prSet phldrT="[Text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GB" sz="1050" dirty="0"/>
            <a:t>Retailer indices</a:t>
          </a:r>
        </a:p>
      </dgm:t>
    </dgm:pt>
    <dgm:pt modelId="{D5850885-48D8-4A55-A2BA-31B40539ADEE}" type="parTrans" cxnId="{A503D934-BE87-40AC-9529-530C927B3F62}">
      <dgm:prSet/>
      <dgm:spPr/>
      <dgm:t>
        <a:bodyPr/>
        <a:lstStyle/>
        <a:p>
          <a:endParaRPr lang="en-GB"/>
        </a:p>
      </dgm:t>
    </dgm:pt>
    <dgm:pt modelId="{A466AF68-6800-43E5-88BD-E63308A3CD82}" type="sibTrans" cxnId="{A503D934-BE87-40AC-9529-530C927B3F62}">
      <dgm:prSet/>
      <dgm:spPr/>
      <dgm:t>
        <a:bodyPr/>
        <a:lstStyle/>
        <a:p>
          <a:endParaRPr lang="en-GB" dirty="0"/>
        </a:p>
      </dgm:t>
    </dgm:pt>
    <dgm:pt modelId="{AA11E8F3-C5A7-416A-A4CC-D7491096D495}">
      <dgm:prSet phldrT="[Text]" custT="1"/>
      <dgm:spPr>
        <a:solidFill>
          <a:schemeClr val="accent5">
            <a:lumMod val="25000"/>
          </a:schemeClr>
        </a:solidFill>
      </dgm:spPr>
      <dgm:t>
        <a:bodyPr/>
        <a:lstStyle/>
        <a:p>
          <a:r>
            <a:rPr lang="en-GB" sz="1050" dirty="0"/>
            <a:t>Index aggregation</a:t>
          </a:r>
        </a:p>
      </dgm:t>
    </dgm:pt>
    <dgm:pt modelId="{2317CB75-F150-4452-BD44-527B8BD0DAA7}" type="parTrans" cxnId="{7E09537F-C58E-445B-9EA1-070D9709129B}">
      <dgm:prSet/>
      <dgm:spPr/>
      <dgm:t>
        <a:bodyPr/>
        <a:lstStyle/>
        <a:p>
          <a:endParaRPr lang="en-GB"/>
        </a:p>
      </dgm:t>
    </dgm:pt>
    <dgm:pt modelId="{40950C42-2172-45BA-A5F6-9B2F19D093BB}" type="sibTrans" cxnId="{7E09537F-C58E-445B-9EA1-070D9709129B}">
      <dgm:prSet/>
      <dgm:spPr/>
      <dgm:t>
        <a:bodyPr/>
        <a:lstStyle/>
        <a:p>
          <a:endParaRPr lang="en-GB"/>
        </a:p>
      </dgm:t>
    </dgm:pt>
    <dgm:pt modelId="{AC75717A-8AE2-4624-8FFB-D9C546A6430E}" type="pres">
      <dgm:prSet presAssocID="{C6CF8B46-BBEC-4E94-8AD8-D647270B15EB}" presName="Name0" presStyleCnt="0">
        <dgm:presLayoutVars>
          <dgm:dir/>
          <dgm:resizeHandles val="exact"/>
        </dgm:presLayoutVars>
      </dgm:prSet>
      <dgm:spPr/>
    </dgm:pt>
    <dgm:pt modelId="{155C0DF6-26F0-408F-91EA-F73BD7527A4E}" type="pres">
      <dgm:prSet presAssocID="{AF47FBA2-5D16-4D35-B732-23D8F263401F}" presName="node" presStyleLbl="node1" presStyleIdx="0" presStyleCnt="7" custScaleY="193169">
        <dgm:presLayoutVars>
          <dgm:bulletEnabled val="1"/>
        </dgm:presLayoutVars>
      </dgm:prSet>
      <dgm:spPr/>
    </dgm:pt>
    <dgm:pt modelId="{C351D8A0-7C36-41DC-888F-FD5B02C35EC4}" type="pres">
      <dgm:prSet presAssocID="{0F9BFA58-0617-4240-8DDB-89CE4E53ED68}" presName="sibTrans" presStyleLbl="sibTrans2D1" presStyleIdx="0" presStyleCnt="6"/>
      <dgm:spPr/>
    </dgm:pt>
    <dgm:pt modelId="{96128CC1-FDBB-453E-A829-70A6ECECFB8C}" type="pres">
      <dgm:prSet presAssocID="{0F9BFA58-0617-4240-8DDB-89CE4E53ED68}" presName="connectorText" presStyleLbl="sibTrans2D1" presStyleIdx="0" presStyleCnt="6"/>
      <dgm:spPr/>
    </dgm:pt>
    <dgm:pt modelId="{6D98C8AE-35C6-4EE1-BF40-ECC1A606E0F0}" type="pres">
      <dgm:prSet presAssocID="{3995D688-8275-4FCF-B902-D86091D2872F}" presName="node" presStyleLbl="node1" presStyleIdx="1" presStyleCnt="7" custScaleY="193169">
        <dgm:presLayoutVars>
          <dgm:bulletEnabled val="1"/>
        </dgm:presLayoutVars>
      </dgm:prSet>
      <dgm:spPr/>
    </dgm:pt>
    <dgm:pt modelId="{CD55E579-8697-4F65-844C-32FE2B5D3B2C}" type="pres">
      <dgm:prSet presAssocID="{FE200D76-44F5-470D-AF9F-31E762F81B81}" presName="sibTrans" presStyleLbl="sibTrans2D1" presStyleIdx="1" presStyleCnt="6"/>
      <dgm:spPr/>
    </dgm:pt>
    <dgm:pt modelId="{6F14DE07-DBDC-429F-9964-89C03B41FD6E}" type="pres">
      <dgm:prSet presAssocID="{FE200D76-44F5-470D-AF9F-31E762F81B81}" presName="connectorText" presStyleLbl="sibTrans2D1" presStyleIdx="1" presStyleCnt="6"/>
      <dgm:spPr/>
    </dgm:pt>
    <dgm:pt modelId="{A88B6D50-9EDE-4520-BAA2-667F7EB3356B}" type="pres">
      <dgm:prSet presAssocID="{7C62D06C-6F16-44DE-8FFD-2798BFBCD432}" presName="node" presStyleLbl="node1" presStyleIdx="2" presStyleCnt="7" custScaleY="193169">
        <dgm:presLayoutVars>
          <dgm:bulletEnabled val="1"/>
        </dgm:presLayoutVars>
      </dgm:prSet>
      <dgm:spPr/>
    </dgm:pt>
    <dgm:pt modelId="{476D43DA-0776-4B51-B235-E3BE8BE2D8E1}" type="pres">
      <dgm:prSet presAssocID="{1D4A0FB6-976A-4903-8BE2-A51B3A32FED3}" presName="sibTrans" presStyleLbl="sibTrans2D1" presStyleIdx="2" presStyleCnt="6"/>
      <dgm:spPr/>
    </dgm:pt>
    <dgm:pt modelId="{9E380238-C385-412B-A5F2-9C6372DB61B5}" type="pres">
      <dgm:prSet presAssocID="{1D4A0FB6-976A-4903-8BE2-A51B3A32FED3}" presName="connectorText" presStyleLbl="sibTrans2D1" presStyleIdx="2" presStyleCnt="6"/>
      <dgm:spPr/>
    </dgm:pt>
    <dgm:pt modelId="{8BF5ACD0-B259-47A1-8FF8-F422D286BA91}" type="pres">
      <dgm:prSet presAssocID="{37FD389E-AA06-4476-A463-7BD95D18A4AD}" presName="node" presStyleLbl="node1" presStyleIdx="3" presStyleCnt="7" custScaleY="193169">
        <dgm:presLayoutVars>
          <dgm:bulletEnabled val="1"/>
        </dgm:presLayoutVars>
      </dgm:prSet>
      <dgm:spPr/>
    </dgm:pt>
    <dgm:pt modelId="{F2513C5B-6647-4B90-8A2D-F9B492511EC0}" type="pres">
      <dgm:prSet presAssocID="{5522A65D-2A85-4376-A4BD-712C7D567081}" presName="sibTrans" presStyleLbl="sibTrans2D1" presStyleIdx="3" presStyleCnt="6"/>
      <dgm:spPr/>
    </dgm:pt>
    <dgm:pt modelId="{A4641A87-2007-44AE-8722-5E793B59D8EB}" type="pres">
      <dgm:prSet presAssocID="{5522A65D-2A85-4376-A4BD-712C7D567081}" presName="connectorText" presStyleLbl="sibTrans2D1" presStyleIdx="3" presStyleCnt="6"/>
      <dgm:spPr/>
    </dgm:pt>
    <dgm:pt modelId="{58865CE9-9C54-41AF-9AB2-B57A5210A11A}" type="pres">
      <dgm:prSet presAssocID="{033D5031-A240-4442-AACE-3ABD52DA43EA}" presName="node" presStyleLbl="node1" presStyleIdx="4" presStyleCnt="7" custScaleY="193169">
        <dgm:presLayoutVars>
          <dgm:bulletEnabled val="1"/>
        </dgm:presLayoutVars>
      </dgm:prSet>
      <dgm:spPr/>
    </dgm:pt>
    <dgm:pt modelId="{1ADA8454-3B9B-48CC-A009-035B0DD71894}" type="pres">
      <dgm:prSet presAssocID="{825C00A0-BB98-43FF-9C46-64B607DD8D4E}" presName="sibTrans" presStyleLbl="sibTrans2D1" presStyleIdx="4" presStyleCnt="6"/>
      <dgm:spPr/>
    </dgm:pt>
    <dgm:pt modelId="{0C9BBC5B-0C70-46EC-96EE-F85F618E0EBA}" type="pres">
      <dgm:prSet presAssocID="{825C00A0-BB98-43FF-9C46-64B607DD8D4E}" presName="connectorText" presStyleLbl="sibTrans2D1" presStyleIdx="4" presStyleCnt="6"/>
      <dgm:spPr/>
    </dgm:pt>
    <dgm:pt modelId="{3BA77BDA-BD79-454F-B77B-D572E2872EB1}" type="pres">
      <dgm:prSet presAssocID="{367BD894-B215-4009-B2E2-48B9EAA5A14C}" presName="node" presStyleLbl="node1" presStyleIdx="5" presStyleCnt="7" custScaleY="193169">
        <dgm:presLayoutVars>
          <dgm:bulletEnabled val="1"/>
        </dgm:presLayoutVars>
      </dgm:prSet>
      <dgm:spPr/>
    </dgm:pt>
    <dgm:pt modelId="{4CB1E0CF-12C5-46D0-AB2A-DD61B420B184}" type="pres">
      <dgm:prSet presAssocID="{A466AF68-6800-43E5-88BD-E63308A3CD82}" presName="sibTrans" presStyleLbl="sibTrans2D1" presStyleIdx="5" presStyleCnt="6"/>
      <dgm:spPr/>
    </dgm:pt>
    <dgm:pt modelId="{712D8F58-CCBA-4819-8DF3-35CE8EEC564C}" type="pres">
      <dgm:prSet presAssocID="{A466AF68-6800-43E5-88BD-E63308A3CD82}" presName="connectorText" presStyleLbl="sibTrans2D1" presStyleIdx="5" presStyleCnt="6"/>
      <dgm:spPr/>
    </dgm:pt>
    <dgm:pt modelId="{F0BA1A07-0AB7-42B4-9ED5-B9803EFD6FCF}" type="pres">
      <dgm:prSet presAssocID="{AA11E8F3-C5A7-416A-A4CC-D7491096D495}" presName="node" presStyleLbl="node1" presStyleIdx="6" presStyleCnt="7" custScaleY="193169">
        <dgm:presLayoutVars>
          <dgm:bulletEnabled val="1"/>
        </dgm:presLayoutVars>
      </dgm:prSet>
      <dgm:spPr/>
    </dgm:pt>
  </dgm:ptLst>
  <dgm:cxnLst>
    <dgm:cxn modelId="{84C89302-E31A-497E-A313-41E616FD06EF}" type="presOf" srcId="{367BD894-B215-4009-B2E2-48B9EAA5A14C}" destId="{3BA77BDA-BD79-454F-B77B-D572E2872EB1}" srcOrd="0" destOrd="0" presId="urn:microsoft.com/office/officeart/2005/8/layout/process1"/>
    <dgm:cxn modelId="{56119004-DE99-4F0B-AEA5-5EA556425CDE}" type="presOf" srcId="{FE200D76-44F5-470D-AF9F-31E762F81B81}" destId="{6F14DE07-DBDC-429F-9964-89C03B41FD6E}" srcOrd="1" destOrd="0" presId="urn:microsoft.com/office/officeart/2005/8/layout/process1"/>
    <dgm:cxn modelId="{FCE97B08-F90C-43C4-BD7E-FB0F0549417C}" type="presOf" srcId="{0F9BFA58-0617-4240-8DDB-89CE4E53ED68}" destId="{C351D8A0-7C36-41DC-888F-FD5B02C35EC4}" srcOrd="0" destOrd="0" presId="urn:microsoft.com/office/officeart/2005/8/layout/process1"/>
    <dgm:cxn modelId="{AFB25012-0824-49CC-8813-345DAAFF7505}" type="presOf" srcId="{1D4A0FB6-976A-4903-8BE2-A51B3A32FED3}" destId="{9E380238-C385-412B-A5F2-9C6372DB61B5}" srcOrd="1" destOrd="0" presId="urn:microsoft.com/office/officeart/2005/8/layout/process1"/>
    <dgm:cxn modelId="{34DBE930-501A-4683-AE63-F78FF8A840CD}" srcId="{C6CF8B46-BBEC-4E94-8AD8-D647270B15EB}" destId="{3995D688-8275-4FCF-B902-D86091D2872F}" srcOrd="1" destOrd="0" parTransId="{4E8596B8-6239-4D6F-9295-FC1C8D005F95}" sibTransId="{FE200D76-44F5-470D-AF9F-31E762F81B81}"/>
    <dgm:cxn modelId="{A503D934-BE87-40AC-9529-530C927B3F62}" srcId="{C6CF8B46-BBEC-4E94-8AD8-D647270B15EB}" destId="{367BD894-B215-4009-B2E2-48B9EAA5A14C}" srcOrd="5" destOrd="0" parTransId="{D5850885-48D8-4A55-A2BA-31B40539ADEE}" sibTransId="{A466AF68-6800-43E5-88BD-E63308A3CD82}"/>
    <dgm:cxn modelId="{6CF21F4D-1C8A-4F21-99B6-709225B53C99}" type="presOf" srcId="{C6CF8B46-BBEC-4E94-8AD8-D647270B15EB}" destId="{AC75717A-8AE2-4624-8FFB-D9C546A6430E}" srcOrd="0" destOrd="0" presId="urn:microsoft.com/office/officeart/2005/8/layout/process1"/>
    <dgm:cxn modelId="{D04A4A4D-1AC9-430E-83CA-EA6F8F8D0F0C}" type="presOf" srcId="{7C62D06C-6F16-44DE-8FFD-2798BFBCD432}" destId="{A88B6D50-9EDE-4520-BAA2-667F7EB3356B}" srcOrd="0" destOrd="0" presId="urn:microsoft.com/office/officeart/2005/8/layout/process1"/>
    <dgm:cxn modelId="{A415914F-8BF8-463B-A3A4-7F75C6BB4CA2}" srcId="{C6CF8B46-BBEC-4E94-8AD8-D647270B15EB}" destId="{AF47FBA2-5D16-4D35-B732-23D8F263401F}" srcOrd="0" destOrd="0" parTransId="{FCF0A2DD-0548-4498-B629-8FF7A7865919}" sibTransId="{0F9BFA58-0617-4240-8DDB-89CE4E53ED68}"/>
    <dgm:cxn modelId="{3F02F14F-9ED2-442C-A2EC-7BB84DFE6D94}" srcId="{C6CF8B46-BBEC-4E94-8AD8-D647270B15EB}" destId="{7C62D06C-6F16-44DE-8FFD-2798BFBCD432}" srcOrd="2" destOrd="0" parTransId="{96438311-CD96-435A-8893-1DF0EA83E005}" sibTransId="{1D4A0FB6-976A-4903-8BE2-A51B3A32FED3}"/>
    <dgm:cxn modelId="{95660778-7A5C-4368-9128-99F3AB6346DE}" type="presOf" srcId="{3995D688-8275-4FCF-B902-D86091D2872F}" destId="{6D98C8AE-35C6-4EE1-BF40-ECC1A606E0F0}" srcOrd="0" destOrd="0" presId="urn:microsoft.com/office/officeart/2005/8/layout/process1"/>
    <dgm:cxn modelId="{7E09537F-C58E-445B-9EA1-070D9709129B}" srcId="{C6CF8B46-BBEC-4E94-8AD8-D647270B15EB}" destId="{AA11E8F3-C5A7-416A-A4CC-D7491096D495}" srcOrd="6" destOrd="0" parTransId="{2317CB75-F150-4452-BD44-527B8BD0DAA7}" sibTransId="{40950C42-2172-45BA-A5F6-9B2F19D093BB}"/>
    <dgm:cxn modelId="{D970B282-F90A-42D0-9966-AE88E3EC3C97}" type="presOf" srcId="{37FD389E-AA06-4476-A463-7BD95D18A4AD}" destId="{8BF5ACD0-B259-47A1-8FF8-F422D286BA91}" srcOrd="0" destOrd="0" presId="urn:microsoft.com/office/officeart/2005/8/layout/process1"/>
    <dgm:cxn modelId="{CCF09D83-1F9C-497F-BA50-FDB757F070FB}" type="presOf" srcId="{A466AF68-6800-43E5-88BD-E63308A3CD82}" destId="{712D8F58-CCBA-4819-8DF3-35CE8EEC564C}" srcOrd="1" destOrd="0" presId="urn:microsoft.com/office/officeart/2005/8/layout/process1"/>
    <dgm:cxn modelId="{2201F987-D48F-4538-A6FD-0E612009DCE8}" type="presOf" srcId="{0F9BFA58-0617-4240-8DDB-89CE4E53ED68}" destId="{96128CC1-FDBB-453E-A829-70A6ECECFB8C}" srcOrd="1" destOrd="0" presId="urn:microsoft.com/office/officeart/2005/8/layout/process1"/>
    <dgm:cxn modelId="{61989AA1-5B2F-4A66-8A7F-B15340F8364F}" type="presOf" srcId="{A466AF68-6800-43E5-88BD-E63308A3CD82}" destId="{4CB1E0CF-12C5-46D0-AB2A-DD61B420B184}" srcOrd="0" destOrd="0" presId="urn:microsoft.com/office/officeart/2005/8/layout/process1"/>
    <dgm:cxn modelId="{465BAEBB-5F99-4474-99C9-179DFFB788EC}" type="presOf" srcId="{AF47FBA2-5D16-4D35-B732-23D8F263401F}" destId="{155C0DF6-26F0-408F-91EA-F73BD7527A4E}" srcOrd="0" destOrd="0" presId="urn:microsoft.com/office/officeart/2005/8/layout/process1"/>
    <dgm:cxn modelId="{42FE2DC7-15F1-45D1-9E94-2C739D9621E5}" type="presOf" srcId="{825C00A0-BB98-43FF-9C46-64B607DD8D4E}" destId="{1ADA8454-3B9B-48CC-A009-035B0DD71894}" srcOrd="0" destOrd="0" presId="urn:microsoft.com/office/officeart/2005/8/layout/process1"/>
    <dgm:cxn modelId="{710F55C8-CF6A-482C-A2CE-8DD489B2EC1E}" srcId="{C6CF8B46-BBEC-4E94-8AD8-D647270B15EB}" destId="{033D5031-A240-4442-AACE-3ABD52DA43EA}" srcOrd="4" destOrd="0" parTransId="{38B1EA73-4FC2-4355-B32F-8187325DDBC3}" sibTransId="{825C00A0-BB98-43FF-9C46-64B607DD8D4E}"/>
    <dgm:cxn modelId="{E24743D0-7CF0-4354-8159-D1EEAD2238D7}" type="presOf" srcId="{1D4A0FB6-976A-4903-8BE2-A51B3A32FED3}" destId="{476D43DA-0776-4B51-B235-E3BE8BE2D8E1}" srcOrd="0" destOrd="0" presId="urn:microsoft.com/office/officeart/2005/8/layout/process1"/>
    <dgm:cxn modelId="{ACDAF4E5-C1E0-4861-900A-F29A6CDD991A}" type="presOf" srcId="{825C00A0-BB98-43FF-9C46-64B607DD8D4E}" destId="{0C9BBC5B-0C70-46EC-96EE-F85F618E0EBA}" srcOrd="1" destOrd="0" presId="urn:microsoft.com/office/officeart/2005/8/layout/process1"/>
    <dgm:cxn modelId="{C4D02EE9-A3E2-4D35-A6B1-99F69411E571}" srcId="{C6CF8B46-BBEC-4E94-8AD8-D647270B15EB}" destId="{37FD389E-AA06-4476-A463-7BD95D18A4AD}" srcOrd="3" destOrd="0" parTransId="{E831F79A-563B-436F-B923-CD82A8F7FB0C}" sibTransId="{5522A65D-2A85-4376-A4BD-712C7D567081}"/>
    <dgm:cxn modelId="{B32DB8F6-10D5-4CCF-955A-D95B0F63F680}" type="presOf" srcId="{5522A65D-2A85-4376-A4BD-712C7D567081}" destId="{A4641A87-2007-44AE-8722-5E793B59D8EB}" srcOrd="1" destOrd="0" presId="urn:microsoft.com/office/officeart/2005/8/layout/process1"/>
    <dgm:cxn modelId="{9AC107FB-E514-4D37-A425-FF4A65663CBE}" type="presOf" srcId="{FE200D76-44F5-470D-AF9F-31E762F81B81}" destId="{CD55E579-8697-4F65-844C-32FE2B5D3B2C}" srcOrd="0" destOrd="0" presId="urn:microsoft.com/office/officeart/2005/8/layout/process1"/>
    <dgm:cxn modelId="{A6FF3CFB-C890-4C61-A91E-5C76AB0AA05C}" type="presOf" srcId="{033D5031-A240-4442-AACE-3ABD52DA43EA}" destId="{58865CE9-9C54-41AF-9AB2-B57A5210A11A}" srcOrd="0" destOrd="0" presId="urn:microsoft.com/office/officeart/2005/8/layout/process1"/>
    <dgm:cxn modelId="{120DEDFB-6FA0-4367-A3D2-5E94C812F0A0}" type="presOf" srcId="{AA11E8F3-C5A7-416A-A4CC-D7491096D495}" destId="{F0BA1A07-0AB7-42B4-9ED5-B9803EFD6FCF}" srcOrd="0" destOrd="0" presId="urn:microsoft.com/office/officeart/2005/8/layout/process1"/>
    <dgm:cxn modelId="{820266FC-2FD7-4DB6-8ADA-883BE99B313C}" type="presOf" srcId="{5522A65D-2A85-4376-A4BD-712C7D567081}" destId="{F2513C5B-6647-4B90-8A2D-F9B492511EC0}" srcOrd="0" destOrd="0" presId="urn:microsoft.com/office/officeart/2005/8/layout/process1"/>
    <dgm:cxn modelId="{D0F4DB9A-AE52-4CCE-9337-C70EBEF9BED8}" type="presParOf" srcId="{AC75717A-8AE2-4624-8FFB-D9C546A6430E}" destId="{155C0DF6-26F0-408F-91EA-F73BD7527A4E}" srcOrd="0" destOrd="0" presId="urn:microsoft.com/office/officeart/2005/8/layout/process1"/>
    <dgm:cxn modelId="{24D2E40B-61C4-478B-B074-E098B066AF7A}" type="presParOf" srcId="{AC75717A-8AE2-4624-8FFB-D9C546A6430E}" destId="{C351D8A0-7C36-41DC-888F-FD5B02C35EC4}" srcOrd="1" destOrd="0" presId="urn:microsoft.com/office/officeart/2005/8/layout/process1"/>
    <dgm:cxn modelId="{6ECD06A9-5B41-4CB6-9FB3-263D2529D032}" type="presParOf" srcId="{C351D8A0-7C36-41DC-888F-FD5B02C35EC4}" destId="{96128CC1-FDBB-453E-A829-70A6ECECFB8C}" srcOrd="0" destOrd="0" presId="urn:microsoft.com/office/officeart/2005/8/layout/process1"/>
    <dgm:cxn modelId="{4EE889EA-2702-4DD0-9834-8CB23DAC8C7D}" type="presParOf" srcId="{AC75717A-8AE2-4624-8FFB-D9C546A6430E}" destId="{6D98C8AE-35C6-4EE1-BF40-ECC1A606E0F0}" srcOrd="2" destOrd="0" presId="urn:microsoft.com/office/officeart/2005/8/layout/process1"/>
    <dgm:cxn modelId="{1538F1D1-2786-48FB-B899-320F4F31BAF2}" type="presParOf" srcId="{AC75717A-8AE2-4624-8FFB-D9C546A6430E}" destId="{CD55E579-8697-4F65-844C-32FE2B5D3B2C}" srcOrd="3" destOrd="0" presId="urn:microsoft.com/office/officeart/2005/8/layout/process1"/>
    <dgm:cxn modelId="{ECA1D99A-E0C6-498B-B745-EC0884FBD5E9}" type="presParOf" srcId="{CD55E579-8697-4F65-844C-32FE2B5D3B2C}" destId="{6F14DE07-DBDC-429F-9964-89C03B41FD6E}" srcOrd="0" destOrd="0" presId="urn:microsoft.com/office/officeart/2005/8/layout/process1"/>
    <dgm:cxn modelId="{D0A9E117-CD03-4EA7-96AC-2D3BF36FA2CE}" type="presParOf" srcId="{AC75717A-8AE2-4624-8FFB-D9C546A6430E}" destId="{A88B6D50-9EDE-4520-BAA2-667F7EB3356B}" srcOrd="4" destOrd="0" presId="urn:microsoft.com/office/officeart/2005/8/layout/process1"/>
    <dgm:cxn modelId="{9B9C6453-2047-48F5-B065-ACFB379ADA22}" type="presParOf" srcId="{AC75717A-8AE2-4624-8FFB-D9C546A6430E}" destId="{476D43DA-0776-4B51-B235-E3BE8BE2D8E1}" srcOrd="5" destOrd="0" presId="urn:microsoft.com/office/officeart/2005/8/layout/process1"/>
    <dgm:cxn modelId="{2551BBEB-A93B-4190-8B7D-FD1F2A160A6C}" type="presParOf" srcId="{476D43DA-0776-4B51-B235-E3BE8BE2D8E1}" destId="{9E380238-C385-412B-A5F2-9C6372DB61B5}" srcOrd="0" destOrd="0" presId="urn:microsoft.com/office/officeart/2005/8/layout/process1"/>
    <dgm:cxn modelId="{06C74A0F-EDB2-4FA1-81B0-032F092972D1}" type="presParOf" srcId="{AC75717A-8AE2-4624-8FFB-D9C546A6430E}" destId="{8BF5ACD0-B259-47A1-8FF8-F422D286BA91}" srcOrd="6" destOrd="0" presId="urn:microsoft.com/office/officeart/2005/8/layout/process1"/>
    <dgm:cxn modelId="{1DBD300D-B6EC-4AFF-8F6A-178B4555F936}" type="presParOf" srcId="{AC75717A-8AE2-4624-8FFB-D9C546A6430E}" destId="{F2513C5B-6647-4B90-8A2D-F9B492511EC0}" srcOrd="7" destOrd="0" presId="urn:microsoft.com/office/officeart/2005/8/layout/process1"/>
    <dgm:cxn modelId="{EBDC82B3-7274-4BD7-837D-2CBB6133A858}" type="presParOf" srcId="{F2513C5B-6647-4B90-8A2D-F9B492511EC0}" destId="{A4641A87-2007-44AE-8722-5E793B59D8EB}" srcOrd="0" destOrd="0" presId="urn:microsoft.com/office/officeart/2005/8/layout/process1"/>
    <dgm:cxn modelId="{BDE959E7-61E3-474F-8207-996D7B6BAA50}" type="presParOf" srcId="{AC75717A-8AE2-4624-8FFB-D9C546A6430E}" destId="{58865CE9-9C54-41AF-9AB2-B57A5210A11A}" srcOrd="8" destOrd="0" presId="urn:microsoft.com/office/officeart/2005/8/layout/process1"/>
    <dgm:cxn modelId="{01924060-C29C-4EB7-A404-8198CBB7E7A2}" type="presParOf" srcId="{AC75717A-8AE2-4624-8FFB-D9C546A6430E}" destId="{1ADA8454-3B9B-48CC-A009-035B0DD71894}" srcOrd="9" destOrd="0" presId="urn:microsoft.com/office/officeart/2005/8/layout/process1"/>
    <dgm:cxn modelId="{BE0EA873-7FEF-4D85-BE29-D4367DE1619A}" type="presParOf" srcId="{1ADA8454-3B9B-48CC-A009-035B0DD71894}" destId="{0C9BBC5B-0C70-46EC-96EE-F85F618E0EBA}" srcOrd="0" destOrd="0" presId="urn:microsoft.com/office/officeart/2005/8/layout/process1"/>
    <dgm:cxn modelId="{05EF8F83-2B6C-44D8-B340-4A22A28C445E}" type="presParOf" srcId="{AC75717A-8AE2-4624-8FFB-D9C546A6430E}" destId="{3BA77BDA-BD79-454F-B77B-D572E2872EB1}" srcOrd="10" destOrd="0" presId="urn:microsoft.com/office/officeart/2005/8/layout/process1"/>
    <dgm:cxn modelId="{9047FB9E-1706-41B7-B5B6-8F4147083924}" type="presParOf" srcId="{AC75717A-8AE2-4624-8FFB-D9C546A6430E}" destId="{4CB1E0CF-12C5-46D0-AB2A-DD61B420B184}" srcOrd="11" destOrd="0" presId="urn:microsoft.com/office/officeart/2005/8/layout/process1"/>
    <dgm:cxn modelId="{56F8EE00-3821-4B72-93F5-04C8729BEC7E}" type="presParOf" srcId="{4CB1E0CF-12C5-46D0-AB2A-DD61B420B184}" destId="{712D8F58-CCBA-4819-8DF3-35CE8EEC564C}" srcOrd="0" destOrd="0" presId="urn:microsoft.com/office/officeart/2005/8/layout/process1"/>
    <dgm:cxn modelId="{F5CFC79A-0BB4-4424-93D0-2E468C174F6D}" type="presParOf" srcId="{AC75717A-8AE2-4624-8FFB-D9C546A6430E}" destId="{F0BA1A07-0AB7-42B4-9ED5-B9803EFD6FCF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5C0DF6-26F0-408F-91EA-F73BD7527A4E}">
      <dsp:nvSpPr>
        <dsp:cNvPr id="0" name=""/>
        <dsp:cNvSpPr/>
      </dsp:nvSpPr>
      <dsp:spPr>
        <a:xfrm>
          <a:off x="2466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Pre processing</a:t>
          </a:r>
        </a:p>
      </dsp:txBody>
      <dsp:txXfrm>
        <a:off x="29823" y="1734156"/>
        <a:ext cx="879333" cy="1027859"/>
      </dsp:txXfrm>
    </dsp:sp>
    <dsp:sp modelId="{C351D8A0-7C36-41DC-888F-FD5B02C35EC4}">
      <dsp:nvSpPr>
        <dsp:cNvPr id="0" name=""/>
        <dsp:cNvSpPr/>
      </dsp:nvSpPr>
      <dsp:spPr>
        <a:xfrm>
          <a:off x="1029918" y="2132264"/>
          <a:ext cx="198017" cy="23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1029918" y="2178593"/>
        <a:ext cx="138612" cy="138985"/>
      </dsp:txXfrm>
    </dsp:sp>
    <dsp:sp modelId="{6D98C8AE-35C6-4EE1-BF40-ECC1A606E0F0}">
      <dsp:nvSpPr>
        <dsp:cNvPr id="0" name=""/>
        <dsp:cNvSpPr/>
      </dsp:nvSpPr>
      <dsp:spPr>
        <a:xfrm>
          <a:off x="1310132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Classification</a:t>
          </a:r>
        </a:p>
      </dsp:txBody>
      <dsp:txXfrm>
        <a:off x="1337489" y="1734156"/>
        <a:ext cx="879333" cy="1027859"/>
      </dsp:txXfrm>
    </dsp:sp>
    <dsp:sp modelId="{CD55E579-8697-4F65-844C-32FE2B5D3B2C}">
      <dsp:nvSpPr>
        <dsp:cNvPr id="0" name=""/>
        <dsp:cNvSpPr/>
      </dsp:nvSpPr>
      <dsp:spPr>
        <a:xfrm>
          <a:off x="2337584" y="2132264"/>
          <a:ext cx="198017" cy="23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2337584" y="2178593"/>
        <a:ext cx="138612" cy="138985"/>
      </dsp:txXfrm>
    </dsp:sp>
    <dsp:sp modelId="{A88B6D50-9EDE-4520-BAA2-667F7EB3356B}">
      <dsp:nvSpPr>
        <dsp:cNvPr id="0" name=""/>
        <dsp:cNvSpPr/>
      </dsp:nvSpPr>
      <dsp:spPr>
        <a:xfrm>
          <a:off x="2617798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Averaging</a:t>
          </a:r>
        </a:p>
      </dsp:txBody>
      <dsp:txXfrm>
        <a:off x="2645155" y="1734156"/>
        <a:ext cx="879333" cy="1027859"/>
      </dsp:txXfrm>
    </dsp:sp>
    <dsp:sp modelId="{476D43DA-0776-4B51-B235-E3BE8BE2D8E1}">
      <dsp:nvSpPr>
        <dsp:cNvPr id="0" name=""/>
        <dsp:cNvSpPr/>
      </dsp:nvSpPr>
      <dsp:spPr>
        <a:xfrm>
          <a:off x="3645250" y="2132264"/>
          <a:ext cx="198017" cy="23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3645250" y="2178593"/>
        <a:ext cx="138612" cy="138985"/>
      </dsp:txXfrm>
    </dsp:sp>
    <dsp:sp modelId="{8BF5ACD0-B259-47A1-8FF8-F422D286BA91}">
      <dsp:nvSpPr>
        <dsp:cNvPr id="0" name=""/>
        <dsp:cNvSpPr/>
      </dsp:nvSpPr>
      <dsp:spPr>
        <a:xfrm>
          <a:off x="3925464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Outlier detection</a:t>
          </a:r>
        </a:p>
      </dsp:txBody>
      <dsp:txXfrm>
        <a:off x="3952821" y="1734156"/>
        <a:ext cx="879333" cy="1027859"/>
      </dsp:txXfrm>
    </dsp:sp>
    <dsp:sp modelId="{F2513C5B-6647-4B90-8A2D-F9B492511EC0}">
      <dsp:nvSpPr>
        <dsp:cNvPr id="0" name=""/>
        <dsp:cNvSpPr/>
      </dsp:nvSpPr>
      <dsp:spPr>
        <a:xfrm>
          <a:off x="4952916" y="2132264"/>
          <a:ext cx="198017" cy="23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4952916" y="2178593"/>
        <a:ext cx="138612" cy="138985"/>
      </dsp:txXfrm>
    </dsp:sp>
    <dsp:sp modelId="{58865CE9-9C54-41AF-9AB2-B57A5210A11A}">
      <dsp:nvSpPr>
        <dsp:cNvPr id="0" name=""/>
        <dsp:cNvSpPr/>
      </dsp:nvSpPr>
      <dsp:spPr>
        <a:xfrm>
          <a:off x="5233130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Imputation</a:t>
          </a:r>
        </a:p>
      </dsp:txBody>
      <dsp:txXfrm>
        <a:off x="5260487" y="1734156"/>
        <a:ext cx="879333" cy="1027859"/>
      </dsp:txXfrm>
    </dsp:sp>
    <dsp:sp modelId="{1ADA8454-3B9B-48CC-A009-035B0DD71894}">
      <dsp:nvSpPr>
        <dsp:cNvPr id="0" name=""/>
        <dsp:cNvSpPr/>
      </dsp:nvSpPr>
      <dsp:spPr>
        <a:xfrm>
          <a:off x="6260582" y="2132264"/>
          <a:ext cx="198017" cy="23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6260582" y="2178593"/>
        <a:ext cx="138612" cy="138985"/>
      </dsp:txXfrm>
    </dsp:sp>
    <dsp:sp modelId="{3BA77BDA-BD79-454F-B77B-D572E2872EB1}">
      <dsp:nvSpPr>
        <dsp:cNvPr id="0" name=""/>
        <dsp:cNvSpPr/>
      </dsp:nvSpPr>
      <dsp:spPr>
        <a:xfrm>
          <a:off x="6540796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Retailer indices</a:t>
          </a:r>
        </a:p>
      </dsp:txBody>
      <dsp:txXfrm>
        <a:off x="6568153" y="1734156"/>
        <a:ext cx="879333" cy="1027859"/>
      </dsp:txXfrm>
    </dsp:sp>
    <dsp:sp modelId="{4CB1E0CF-12C5-46D0-AB2A-DD61B420B184}">
      <dsp:nvSpPr>
        <dsp:cNvPr id="0" name=""/>
        <dsp:cNvSpPr/>
      </dsp:nvSpPr>
      <dsp:spPr>
        <a:xfrm>
          <a:off x="7568248" y="2132264"/>
          <a:ext cx="198017" cy="2316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7568248" y="2178593"/>
        <a:ext cx="138612" cy="138985"/>
      </dsp:txXfrm>
    </dsp:sp>
    <dsp:sp modelId="{F0BA1A07-0AB7-42B4-9ED5-B9803EFD6FCF}">
      <dsp:nvSpPr>
        <dsp:cNvPr id="0" name=""/>
        <dsp:cNvSpPr/>
      </dsp:nvSpPr>
      <dsp:spPr>
        <a:xfrm>
          <a:off x="7848462" y="1706799"/>
          <a:ext cx="934047" cy="1082573"/>
        </a:xfrm>
        <a:prstGeom prst="roundRect">
          <a:avLst>
            <a:gd name="adj" fmla="val 10000"/>
          </a:avLst>
        </a:prstGeom>
        <a:solidFill>
          <a:schemeClr val="accent5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kern="1200" dirty="0"/>
            <a:t>Index aggregation</a:t>
          </a:r>
        </a:p>
      </dsp:txBody>
      <dsp:txXfrm>
        <a:off x="7875819" y="1734156"/>
        <a:ext cx="879333" cy="1027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B73F3-07C8-434C-8489-F5FE0EED088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66817-A09D-47DF-B76F-4976CCD7072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D5C23-A704-4B5D-9F86-AF551B1180A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E6502-71D4-4FBD-B714-4744F4FB26F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3C632-8111-434B-9D58-2A2EBD71F74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B2BE2-64EB-449F-AC77-2187039364A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2CDD2-975F-4630-897E-B5415EF8325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5A551-F510-4B05-8003-49A65977C57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B79F1-B75A-4E7A-A0B5-01080B005BA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C02BA-1D01-4152-993E-A48D052F9EE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597CF-11C7-4739-8123-E0D71DF250D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DKblue_blan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dirty="0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BF926E-F879-4D2E-9F7E-34266C25E4F0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4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defRPr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eventos.fgv.br/sites/eventos.fgv.br/files/arquivos/u161/semi-supervised_ml_for_price_stats-ottawa_group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57200" y="1799032"/>
            <a:ext cx="7427168" cy="228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800" b="1" dirty="0">
                <a:solidFill>
                  <a:schemeClr val="bg1"/>
                </a:solidFill>
              </a:rPr>
              <a:t>Machine learning for classification with big data in price statistics production pipelines</a:t>
            </a:r>
            <a:endParaRPr lang="en-GB" sz="3200" b="1" dirty="0">
              <a:solidFill>
                <a:srgbClr val="002D46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57200" y="4419600"/>
            <a:ext cx="8003232" cy="167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sz="2800" dirty="0">
                <a:solidFill>
                  <a:schemeClr val="bg1"/>
                </a:solidFill>
              </a:rPr>
              <a:t>Edward Rowland</a:t>
            </a:r>
          </a:p>
          <a:p>
            <a:pPr eaLnBrk="1" hangingPunct="1">
              <a:spcBef>
                <a:spcPct val="20000"/>
              </a:spcBef>
            </a:pPr>
            <a:r>
              <a:rPr lang="en-GB" sz="2800" dirty="0">
                <a:solidFill>
                  <a:schemeClr val="bg1"/>
                </a:solidFill>
              </a:rPr>
              <a:t>Hazel Martindale</a:t>
            </a:r>
          </a:p>
          <a:p>
            <a:pPr eaLnBrk="1" hangingPunct="1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</a:rPr>
              <a:t>Prices Alternative Data Sources Project – UK Office for National Statistics</a:t>
            </a:r>
          </a:p>
          <a:p>
            <a:pPr eaLnBrk="1" hangingPunct="1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</a:rPr>
              <a:t>Contact: edward.rowland@ons.gov.uk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CEA36-7ABC-4CE3-90B6-29FB4D44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fastText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DC0A1-4524-43D4-A9C3-59671431E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Similar to word2vec, except can predict out-of-corpus words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Breaks down words into character n-grams e.g.</a:t>
            </a:r>
          </a:p>
          <a:p>
            <a:pPr marL="0" indent="0">
              <a:buNone/>
            </a:pPr>
            <a:r>
              <a:rPr lang="en-GB" dirty="0"/>
              <a:t>apple would have ap, pp, pl, le bi-grams.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Then predicts the next bi-gram in a sentence.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Therefore, it works with words it has not been trained on</a:t>
            </a:r>
          </a:p>
        </p:txBody>
      </p:sp>
    </p:spTree>
    <p:extLst>
      <p:ext uri="{BB962C8B-B14F-4D97-AF65-F5344CB8AC3E}">
        <p14:creationId xmlns:p14="http://schemas.microsoft.com/office/powerpoint/2010/main" val="1124044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40C04E-4EEE-4B91-A1DD-B8B47DD5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/>
          <a:lstStyle/>
          <a:p>
            <a:r>
              <a:rPr lang="en-GB" dirty="0"/>
              <a:t>What do they look like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305469-523D-439D-87E8-802E90E82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512" y="1486037"/>
            <a:ext cx="4040188" cy="639762"/>
          </a:xfrm>
        </p:spPr>
        <p:txBody>
          <a:bodyPr/>
          <a:lstStyle/>
          <a:p>
            <a:r>
              <a:rPr lang="en-GB" dirty="0"/>
              <a:t>TF-IDF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37ACD0-310F-4F8E-80EF-E3CA27943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26369" y="1515907"/>
            <a:ext cx="4041775" cy="639762"/>
          </a:xfrm>
        </p:spPr>
        <p:txBody>
          <a:bodyPr/>
          <a:lstStyle/>
          <a:p>
            <a:r>
              <a:rPr lang="en-GB" dirty="0"/>
              <a:t>word2vec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B95558-9F6C-4FC0-84F9-E54A07AD19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161151"/>
            <a:ext cx="4248472" cy="45664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F0F77C-846F-4742-9E1F-23CF720ED3A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43382"/>
            <a:ext cx="4179540" cy="45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FAA4C5D9-86CD-4104-9951-2FEDBBF9DD7D}"/>
              </a:ext>
            </a:extLst>
          </p:cNvPr>
          <p:cNvSpPr txBox="1">
            <a:spLocks/>
          </p:cNvSpPr>
          <p:nvPr/>
        </p:nvSpPr>
        <p:spPr bwMode="auto">
          <a:xfrm>
            <a:off x="233772" y="908720"/>
            <a:ext cx="89644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bg1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bg1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bg1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bg1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bg1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bg1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bg1"/>
                </a:solidFill>
                <a:latin typeface="+mn-lt"/>
              </a:defRPr>
            </a:lvl9pPr>
          </a:lstStyle>
          <a:p>
            <a:pPr eaLnBrk="1" hangingPunct="1"/>
            <a:r>
              <a:rPr lang="en-GB" sz="1800" kern="0" dirty="0"/>
              <a:t>From word embeddings for garment names in clothing data, 2D t-SNE projection</a:t>
            </a:r>
          </a:p>
        </p:txBody>
      </p:sp>
    </p:spTree>
    <p:extLst>
      <p:ext uri="{BB962C8B-B14F-4D97-AF65-F5344CB8AC3E}">
        <p14:creationId xmlns:p14="http://schemas.microsoft.com/office/powerpoint/2010/main" val="3694896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7F75673-8B4F-44B9-A780-E89310B8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home messages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0F46E3-40F8-4598-A4F6-589D4D56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Can help you out, if the data looks ‘clustery’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Lots of ways of solving this problem</a:t>
            </a:r>
          </a:p>
          <a:p>
            <a:pPr>
              <a:buFontTx/>
              <a:buChar char="-"/>
            </a:pPr>
            <a:r>
              <a:rPr lang="en-GB" sz="2400" dirty="0"/>
              <a:t>Count vectorisation</a:t>
            </a:r>
          </a:p>
          <a:p>
            <a:pPr>
              <a:buFontTx/>
              <a:buChar char="-"/>
            </a:pPr>
            <a:r>
              <a:rPr lang="en-GB" sz="2400" dirty="0"/>
              <a:t>TF-IDF</a:t>
            </a:r>
          </a:p>
          <a:p>
            <a:pPr>
              <a:buFontTx/>
              <a:buChar char="-"/>
            </a:pPr>
            <a:r>
              <a:rPr lang="en-GB" sz="2400" dirty="0"/>
              <a:t>word2vec</a:t>
            </a:r>
          </a:p>
          <a:p>
            <a:pPr>
              <a:buFontTx/>
              <a:buChar char="-"/>
            </a:pPr>
            <a:r>
              <a:rPr lang="en-GB" sz="2400" dirty="0"/>
              <a:t>fastText</a:t>
            </a:r>
          </a:p>
          <a:p>
            <a:pPr marL="0" indent="0">
              <a:buNone/>
            </a:pPr>
            <a:r>
              <a:rPr lang="en-GB" dirty="0"/>
              <a:t>And some more advanced solutions not covered here</a:t>
            </a:r>
          </a:p>
          <a:p>
            <a:pPr>
              <a:buFontTx/>
              <a:buChar char="-"/>
            </a:pPr>
            <a:r>
              <a:rPr lang="en-GB" sz="2400" dirty="0"/>
              <a:t>BERT</a:t>
            </a:r>
          </a:p>
          <a:p>
            <a:pPr>
              <a:buFontTx/>
              <a:buChar char="-"/>
            </a:pPr>
            <a:r>
              <a:rPr lang="en-GB" sz="2400" dirty="0"/>
              <a:t>ELMO</a:t>
            </a:r>
          </a:p>
        </p:txBody>
      </p:sp>
    </p:spTree>
    <p:extLst>
      <p:ext uri="{BB962C8B-B14F-4D97-AF65-F5344CB8AC3E}">
        <p14:creationId xmlns:p14="http://schemas.microsoft.com/office/powerpoint/2010/main" val="3961691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AA01A-2FE3-4BDA-90A4-EEFC2309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Lots of data, few labels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1D3AA-869C-425A-972B-59511E41F4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Problem 2</a:t>
            </a:r>
          </a:p>
        </p:txBody>
      </p:sp>
    </p:spTree>
    <p:extLst>
      <p:ext uri="{BB962C8B-B14F-4D97-AF65-F5344CB8AC3E}">
        <p14:creationId xmlns:p14="http://schemas.microsoft.com/office/powerpoint/2010/main" val="1399599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CEA3CC-B2A8-422E-A681-CF8C89F2D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problem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A618AF8-C41F-4D6C-ABA4-C5F0217B7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40768"/>
            <a:ext cx="7772400" cy="478532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Supervised classification algorithms need to be told what to do before they work out how to classify new data.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This requires labelled data to train and evaluate the approach(es)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Meaning somebody has to accurately assign COICOP5 labels to your data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b="1" i="1" dirty="0"/>
              <a:t>Very</a:t>
            </a:r>
            <a:r>
              <a:rPr lang="en-GB" sz="2400" dirty="0"/>
              <a:t> time consuming with tens of thousands or millions of observations, how can we avoid this?</a:t>
            </a:r>
          </a:p>
        </p:txBody>
      </p:sp>
    </p:spTree>
    <p:extLst>
      <p:ext uri="{BB962C8B-B14F-4D97-AF65-F5344CB8AC3E}">
        <p14:creationId xmlns:p14="http://schemas.microsoft.com/office/powerpoint/2010/main" val="3857254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28AD8-6299-43BE-ABDB-BAAACAE83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Fuzzy matching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4E20D-D895-4278-908F-10680F729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295400"/>
            <a:ext cx="7772400" cy="54102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We compute measures of similarity and assign label to those above a certain similarity score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Levenshtein/edit distance – number of insertions, deletions or substitutions</a:t>
            </a:r>
          </a:p>
          <a:p>
            <a:pPr marL="0" indent="0">
              <a:buNone/>
            </a:pPr>
            <a:r>
              <a:rPr lang="en-GB" sz="2000" dirty="0"/>
              <a:t>- Sensitive to string length and word order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Partial ratio – similar levenshtein, but matches substrings</a:t>
            </a:r>
          </a:p>
          <a:p>
            <a:pPr marL="0" indent="0">
              <a:buNone/>
            </a:pPr>
            <a:r>
              <a:rPr lang="en-GB" sz="2000" dirty="0"/>
              <a:t>- Insensitive to string length and word order</a:t>
            </a:r>
          </a:p>
          <a:p>
            <a:pPr>
              <a:buFontTx/>
              <a:buChar char="-"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Jaccard distance – intersection/union</a:t>
            </a:r>
          </a:p>
          <a:p>
            <a:pPr>
              <a:buFontTx/>
              <a:buChar char="-"/>
            </a:pPr>
            <a:r>
              <a:rPr lang="en-GB" sz="2000" dirty="0"/>
              <a:t>Sensitive to string length, insensitive to word order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29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737F-8BED-44AE-95CE-950A1785F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Fuzzy matching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6DD96-14B3-488E-9344-6911CBE3A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668" y="1295400"/>
            <a:ext cx="8062664" cy="4785320"/>
          </a:xfrm>
        </p:spPr>
        <p:txBody>
          <a:bodyPr/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DD33A8F-8C00-4A62-963C-91168BF2E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527027"/>
              </p:ext>
            </p:extLst>
          </p:nvPr>
        </p:nvGraphicFramePr>
        <p:xfrm>
          <a:off x="959083" y="1329453"/>
          <a:ext cx="7225834" cy="15901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92107">
                  <a:extLst>
                    <a:ext uri="{9D8B030D-6E8A-4147-A177-3AD203B41FA5}">
                      <a16:colId xmlns:a16="http://schemas.microsoft.com/office/drawing/2014/main" val="889307330"/>
                    </a:ext>
                  </a:extLst>
                </a:gridCol>
                <a:gridCol w="1420811">
                  <a:extLst>
                    <a:ext uri="{9D8B030D-6E8A-4147-A177-3AD203B41FA5}">
                      <a16:colId xmlns:a16="http://schemas.microsoft.com/office/drawing/2014/main" val="3940861729"/>
                    </a:ext>
                  </a:extLst>
                </a:gridCol>
                <a:gridCol w="1806458">
                  <a:extLst>
                    <a:ext uri="{9D8B030D-6E8A-4147-A177-3AD203B41FA5}">
                      <a16:colId xmlns:a16="http://schemas.microsoft.com/office/drawing/2014/main" val="2810576267"/>
                    </a:ext>
                  </a:extLst>
                </a:gridCol>
                <a:gridCol w="1806458">
                  <a:extLst>
                    <a:ext uri="{9D8B030D-6E8A-4147-A177-3AD203B41FA5}">
                      <a16:colId xmlns:a16="http://schemas.microsoft.com/office/drawing/2014/main" val="3159693926"/>
                    </a:ext>
                  </a:extLst>
                </a:gridCol>
              </a:tblGrid>
              <a:tr h="527946">
                <a:tc>
                  <a:txBody>
                    <a:bodyPr/>
                    <a:lstStyle/>
                    <a:p>
                      <a:r>
                        <a:rPr lang="en-GB" dirty="0"/>
                        <a:t>Comparison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Edit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Partial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Jaccard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484601"/>
                  </a:ext>
                </a:extLst>
              </a:tr>
              <a:tr h="422105">
                <a:tc>
                  <a:txBody>
                    <a:bodyPr/>
                    <a:lstStyle/>
                    <a:p>
                      <a:r>
                        <a:rPr lang="en-GB" dirty="0"/>
                        <a:t>blue men’s shirt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100%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0.89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72832"/>
                  </a:ext>
                </a:extLst>
              </a:tr>
              <a:tr h="454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navy blue men’s shirt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704932"/>
                  </a:ext>
                </a:extLst>
              </a:tr>
            </a:tbl>
          </a:graphicData>
        </a:graphic>
      </p:graphicFrame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A4B187C2-8A3A-4FE2-BCCB-BF08E6684C95}"/>
              </a:ext>
            </a:extLst>
          </p:cNvPr>
          <p:cNvSpPr txBox="1">
            <a:spLocks/>
          </p:cNvSpPr>
          <p:nvPr/>
        </p:nvSpPr>
        <p:spPr bwMode="auto">
          <a:xfrm>
            <a:off x="686798" y="3068960"/>
            <a:ext cx="77724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GB" sz="2000" kern="0" dirty="0"/>
              <a:t>Good where similar text strings should have the same label</a:t>
            </a:r>
          </a:p>
          <a:p>
            <a:pPr marL="0" indent="0" eaLnBrk="1" hangingPunct="1">
              <a:buFontTx/>
              <a:buNone/>
            </a:pPr>
            <a:endParaRPr lang="en-GB" sz="2000" kern="0" dirty="0"/>
          </a:p>
          <a:p>
            <a:pPr marL="0" indent="0" eaLnBrk="1" hangingPunct="1">
              <a:buFontTx/>
              <a:buNone/>
            </a:pPr>
            <a:r>
              <a:rPr lang="en-GB" sz="2000" kern="0" dirty="0"/>
              <a:t>but probably is not going to label everything and likely domain specific.</a:t>
            </a:r>
          </a:p>
          <a:p>
            <a:pPr marL="0" indent="0" eaLnBrk="1" hangingPunct="1">
              <a:buFontTx/>
              <a:buNone/>
            </a:pPr>
            <a:endParaRPr lang="en-GB" sz="2000" kern="0" dirty="0"/>
          </a:p>
          <a:p>
            <a:pPr marL="0" indent="0" eaLnBrk="1" hangingPunct="1">
              <a:buFontTx/>
              <a:buNone/>
            </a:pPr>
            <a:r>
              <a:rPr lang="en-GB" sz="2000" kern="0" dirty="0"/>
              <a:t>These methods, Levenshtein especially, scale poorly with increasing data.</a:t>
            </a:r>
          </a:p>
          <a:p>
            <a:pPr marL="0" indent="0" eaLnBrk="1" hangingPunct="1">
              <a:buFontTx/>
              <a:buNone/>
            </a:pPr>
            <a:endParaRPr lang="en-GB" sz="2000" kern="0" dirty="0"/>
          </a:p>
          <a:p>
            <a:pPr marL="0" indent="0" eaLnBrk="1" hangingPunct="1">
              <a:buFontTx/>
              <a:buNone/>
            </a:pPr>
            <a:r>
              <a:rPr lang="en-GB" sz="2000" kern="0" dirty="0"/>
              <a:t>Can mitigate by capping edit metric, e.g. 0, 1, 2, &gt;2.</a:t>
            </a:r>
          </a:p>
        </p:txBody>
      </p:sp>
    </p:spTree>
    <p:extLst>
      <p:ext uri="{BB962C8B-B14F-4D97-AF65-F5344CB8AC3E}">
        <p14:creationId xmlns:p14="http://schemas.microsoft.com/office/powerpoint/2010/main" val="465574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14700-E2E0-4172-A397-CE442996F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propagation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6B749-3FA5-4453-B86D-C842ABF863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Semi-supervised method to increase labels</a:t>
            </a:r>
          </a:p>
          <a:p>
            <a:pPr marL="0" indent="0">
              <a:buNone/>
            </a:pPr>
            <a:r>
              <a:rPr lang="en-GB" dirty="0"/>
              <a:t>Uses a small number of labels</a:t>
            </a:r>
          </a:p>
          <a:p>
            <a:pPr marL="0" indent="0">
              <a:buNone/>
            </a:pPr>
            <a:r>
              <a:rPr lang="en-GB" dirty="0"/>
              <a:t>Represent entire dataset in feature space</a:t>
            </a:r>
          </a:p>
          <a:p>
            <a:pPr marL="0" indent="0">
              <a:buNone/>
            </a:pPr>
            <a:r>
              <a:rPr lang="en-GB" dirty="0"/>
              <a:t>Construct graph from data structure (usually K-NN)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18D109E-9CBB-4D53-9BEE-EB620C189DFF}"/>
              </a:ext>
            </a:extLst>
          </p:cNvPr>
          <p:cNvGrpSpPr/>
          <p:nvPr/>
        </p:nvGrpSpPr>
        <p:grpSpPr>
          <a:xfrm>
            <a:off x="4656105" y="1524000"/>
            <a:ext cx="4380391" cy="4353272"/>
            <a:chOff x="7210697" y="1828800"/>
            <a:chExt cx="4070211" cy="4042260"/>
          </a:xfrm>
          <a:solidFill>
            <a:schemeClr val="bg1"/>
          </a:soli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4CFB4AE-22E6-401A-972B-30C77B9503A5}"/>
                </a:ext>
              </a:extLst>
            </p:cNvPr>
            <p:cNvGrpSpPr/>
            <p:nvPr/>
          </p:nvGrpSpPr>
          <p:grpSpPr>
            <a:xfrm>
              <a:off x="7210697" y="1828800"/>
              <a:ext cx="4070211" cy="4042260"/>
              <a:chOff x="1058896" y="1638299"/>
              <a:chExt cx="3709047" cy="3581401"/>
            </a:xfrm>
            <a:grpFill/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8F879085-C039-4D2C-825B-B3D0A6787F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23" t="8674" r="50503" b="49446"/>
              <a:stretch/>
            </p:blipFill>
            <p:spPr>
              <a:xfrm>
                <a:off x="1058896" y="1638299"/>
                <a:ext cx="3709047" cy="3581401"/>
              </a:xfrm>
              <a:prstGeom prst="rect">
                <a:avLst/>
              </a:prstGeom>
              <a:grpFill/>
            </p:spPr>
          </p:pic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D7AE6F79-E6CE-4E2E-A387-1378F62B23DC}"/>
                  </a:ext>
                </a:extLst>
              </p:cNvPr>
              <p:cNvCxnSpPr/>
              <p:nvPr/>
            </p:nvCxnSpPr>
            <p:spPr>
              <a:xfrm flipV="1">
                <a:off x="1784555" y="3200400"/>
                <a:ext cx="117987" cy="973394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2AF5CE0-DC65-47E4-A6FC-1559279FC1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43548" y="3728237"/>
                <a:ext cx="570623" cy="486697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ABB4683-C0E8-428B-BF6C-C8F259F5E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1250" y="4296697"/>
                <a:ext cx="211394" cy="428608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19D7503-20A5-4820-B369-80FF09F15C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7073" y="3769119"/>
                <a:ext cx="381527" cy="948198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FB5AA7B-F620-401A-9F06-1839D047C5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23029" y="3769119"/>
                <a:ext cx="75673" cy="404676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A3C0C54-B5A3-4643-A04F-4BCDB4324E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68735" y="2632181"/>
                <a:ext cx="1026528" cy="497841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0DD8129-8464-4C3B-BAB6-79792E0A11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03307" y="2654757"/>
                <a:ext cx="455971" cy="450231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14256E3A-79CD-4A9B-B148-61F1675A16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66957" y="3198832"/>
                <a:ext cx="465814" cy="447642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7D56E1F-9900-4187-8641-89B145691E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87191" y="3185878"/>
                <a:ext cx="872087" cy="987916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02C22E7-D2E0-4911-8906-ADD6189884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75682" y="3159500"/>
                <a:ext cx="419435" cy="225942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BEFF20C-81DF-4B64-9A2F-B35E3BC3C3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23234" y="2108582"/>
                <a:ext cx="703972" cy="444913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5BAA49B-4BEA-4985-BFB5-312BEDD1CF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96750" y="2936454"/>
                <a:ext cx="223553" cy="42454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00A3F992-4A82-43A2-9A75-8DAFF73F53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33604" y="2642422"/>
                <a:ext cx="197914" cy="188959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1D93788-2358-4B41-B2A3-6C3C7DC648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5682" y="2881101"/>
                <a:ext cx="706121" cy="256848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C0D23E3-AD73-4BB3-BD4E-716C97ADBD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64713" y="2633547"/>
                <a:ext cx="482393" cy="485927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1A0A747-83AC-4489-B077-3F6227C858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1203" y="2122799"/>
                <a:ext cx="241282" cy="982189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45568A37-BF8A-4CF3-A66B-755E214A4A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919709" y="2122799"/>
                <a:ext cx="227397" cy="430696"/>
              </a:xfrm>
              <a:prstGeom prst="line">
                <a:avLst/>
              </a:prstGeom>
              <a:grpFill/>
              <a:ln w="19050" cap="flat" cmpd="sng" algn="ctr">
                <a:solidFill>
                  <a:schemeClr val="dk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E8D5EE3-0E8C-470B-B1C0-47F92F53A9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8992" y="4829284"/>
              <a:ext cx="561448" cy="474746"/>
            </a:xfrm>
            <a:prstGeom prst="line">
              <a:avLst/>
            </a:prstGeom>
            <a:grpFill/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6919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DD14-003C-4254-A558-7E98062CA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propagation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661B6-888E-41D2-AE14-8B2932807A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7544" y="1295400"/>
            <a:ext cx="4390256" cy="5112568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Probability of an unlabelled point being assign each label are calculated by Weighted distance along edges connected to labelled points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Highest probability label assigned to each point, then repeat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How the graph is built has big effect on the final labels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Label spreading variant allows for noise in assigned labels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A916A9-4216-49E8-995B-1077762CBF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" t="50355" r="50293" b="6221"/>
          <a:stretch/>
        </p:blipFill>
        <p:spPr>
          <a:xfrm>
            <a:off x="5076056" y="1598038"/>
            <a:ext cx="3800688" cy="42072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75033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4A8071E-38CA-4857-827F-FF4A5ECE46AA}"/>
              </a:ext>
            </a:extLst>
          </p:cNvPr>
          <p:cNvSpPr txBox="1"/>
          <p:nvPr/>
        </p:nvSpPr>
        <p:spPr>
          <a:xfrm>
            <a:off x="463742" y="1406881"/>
            <a:ext cx="8109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Example with clothing product names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E2B3B46-2F7E-4F4D-B3F6-C729FFAC8677}"/>
              </a:ext>
            </a:extLst>
          </p:cNvPr>
          <p:cNvGrpSpPr/>
          <p:nvPr/>
        </p:nvGrpSpPr>
        <p:grpSpPr>
          <a:xfrm>
            <a:off x="209564" y="2060848"/>
            <a:ext cx="4397714" cy="3938702"/>
            <a:chOff x="591759" y="1808980"/>
            <a:chExt cx="5019061" cy="4558614"/>
          </a:xfrm>
          <a:solidFill>
            <a:schemeClr val="bg1"/>
          </a:solidFill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7F2B5B6-1B0A-40C5-A72A-D8ED98555D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49" r="10001"/>
            <a:stretch/>
          </p:blipFill>
          <p:spPr>
            <a:xfrm>
              <a:off x="591759" y="1808980"/>
              <a:ext cx="5019061" cy="4558614"/>
            </a:xfrm>
            <a:prstGeom prst="rect">
              <a:avLst/>
            </a:prstGeom>
            <a:grpFill/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4B3B754-23B1-46E7-A305-B7E571CAAC03}"/>
                </a:ext>
              </a:extLst>
            </p:cNvPr>
            <p:cNvSpPr txBox="1"/>
            <p:nvPr/>
          </p:nvSpPr>
          <p:spPr>
            <a:xfrm>
              <a:off x="2005531" y="1987190"/>
              <a:ext cx="2863121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     Before propagation</a:t>
              </a:r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49382848-900E-4FA1-A1AE-81A42FD3943A}"/>
              </a:ext>
            </a:extLst>
          </p:cNvPr>
          <p:cNvSpPr txBox="1">
            <a:spLocks/>
          </p:cNvSpPr>
          <p:nvPr/>
        </p:nvSpPr>
        <p:spPr>
          <a:xfrm>
            <a:off x="458398" y="381261"/>
            <a:ext cx="7772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/>
              <a:t>Label propagation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150F7C9-2BD3-4EF2-8A83-E6778AFE51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r="8676"/>
          <a:stretch/>
        </p:blipFill>
        <p:spPr>
          <a:xfrm>
            <a:off x="4572000" y="2060848"/>
            <a:ext cx="4400391" cy="39387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8CA83C-A773-4DED-8B4E-A39152E71B59}"/>
              </a:ext>
            </a:extLst>
          </p:cNvPr>
          <p:cNvSpPr txBox="1"/>
          <p:nvPr/>
        </p:nvSpPr>
        <p:spPr>
          <a:xfrm>
            <a:off x="5726805" y="2168785"/>
            <a:ext cx="250867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After propagation</a:t>
            </a:r>
          </a:p>
        </p:txBody>
      </p:sp>
    </p:spTree>
    <p:extLst>
      <p:ext uri="{BB962C8B-B14F-4D97-AF65-F5344CB8AC3E}">
        <p14:creationId xmlns:p14="http://schemas.microsoft.com/office/powerpoint/2010/main" val="128440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0768"/>
            <a:ext cx="7772400" cy="5001344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PADSP – Building a pipeline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Machine learning (ML) approaches to classify price quotes from web-scraped data to COICOP5/ONS item level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Go over problems and (possible) solutions to each</a:t>
            </a:r>
          </a:p>
          <a:p>
            <a:pPr marL="0" indent="0">
              <a:buNone/>
            </a:pPr>
            <a:r>
              <a:rPr lang="en-GB" sz="2400" dirty="0">
                <a:hlinkClick r:id="rId2"/>
              </a:rPr>
              <a:t>Paper</a:t>
            </a:r>
            <a:r>
              <a:rPr lang="en-GB" sz="2400" dirty="0"/>
              <a:t> -  describes a complex clothing classifier in more detail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D77C5E0-586C-4AEF-9DF0-22159E81BB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4910019"/>
              </p:ext>
            </p:extLst>
          </p:nvPr>
        </p:nvGraphicFramePr>
        <p:xfrm>
          <a:off x="179512" y="733028"/>
          <a:ext cx="8784976" cy="4496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68A1131-E1F0-4175-BD63-38B1553795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r="8000" b="4813"/>
          <a:stretch/>
        </p:blipFill>
        <p:spPr>
          <a:xfrm>
            <a:off x="35496" y="2060849"/>
            <a:ext cx="4505780" cy="3600399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3FC51AF-15B1-4838-8DD4-FCCBF9EA8D50}"/>
              </a:ext>
            </a:extLst>
          </p:cNvPr>
          <p:cNvGrpSpPr/>
          <p:nvPr/>
        </p:nvGrpSpPr>
        <p:grpSpPr>
          <a:xfrm>
            <a:off x="4524472" y="2060849"/>
            <a:ext cx="4380910" cy="3600399"/>
            <a:chOff x="6295757" y="1774470"/>
            <a:chExt cx="5316299" cy="4329940"/>
          </a:xfrm>
          <a:solidFill>
            <a:schemeClr val="bg1"/>
          </a:solidFill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C9217A4-E924-4753-92F5-22D9A4DE2F37}"/>
                </a:ext>
              </a:extLst>
            </p:cNvPr>
            <p:cNvGrpSpPr/>
            <p:nvPr/>
          </p:nvGrpSpPr>
          <p:grpSpPr>
            <a:xfrm>
              <a:off x="6295757" y="1774470"/>
              <a:ext cx="5316299" cy="4329940"/>
              <a:chOff x="7019931" y="2919938"/>
              <a:chExt cx="5316299" cy="4329940"/>
            </a:xfrm>
            <a:grpFill/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437EDE6-B45F-4979-8E02-BE36CDCA04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98" t="1197" r="7352" b="4812"/>
              <a:stretch/>
            </p:blipFill>
            <p:spPr>
              <a:xfrm>
                <a:off x="7019931" y="2919938"/>
                <a:ext cx="5316299" cy="4329940"/>
              </a:xfrm>
              <a:prstGeom prst="rect">
                <a:avLst/>
              </a:prstGeom>
              <a:grpFill/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9136C73-271B-4CEE-A282-FB97127D14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638159" y="6517884"/>
                <a:ext cx="1456380" cy="405683"/>
              </a:xfrm>
              <a:prstGeom prst="rect">
                <a:avLst/>
              </a:prstGeom>
              <a:grpFill/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4230E6E-8BC0-4733-9398-B70B6384C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3985" y="5330362"/>
              <a:ext cx="1456380" cy="447737"/>
            </a:xfrm>
            <a:prstGeom prst="rect">
              <a:avLst/>
            </a:prstGeom>
            <a:grpFill/>
          </p:spPr>
        </p:pic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72174CC6-AE87-4D0A-BA15-72A460C1EFBD}"/>
              </a:ext>
            </a:extLst>
          </p:cNvPr>
          <p:cNvSpPr txBox="1">
            <a:spLocks/>
          </p:cNvSpPr>
          <p:nvPr/>
        </p:nvSpPr>
        <p:spPr>
          <a:xfrm>
            <a:off x="323528" y="548680"/>
            <a:ext cx="77724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kern="0" dirty="0"/>
              <a:t>Label propagation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4540E3-6FE0-4DA1-8AE1-310822842740}"/>
              </a:ext>
            </a:extLst>
          </p:cNvPr>
          <p:cNvSpPr txBox="1"/>
          <p:nvPr/>
        </p:nvSpPr>
        <p:spPr>
          <a:xfrm>
            <a:off x="1187624" y="2132856"/>
            <a:ext cx="250867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After propagation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19EB79-9F44-4D81-9175-BDF56219A9B0}"/>
              </a:ext>
            </a:extLst>
          </p:cNvPr>
          <p:cNvSpPr txBox="1"/>
          <p:nvPr/>
        </p:nvSpPr>
        <p:spPr>
          <a:xfrm>
            <a:off x="5703312" y="2132856"/>
            <a:ext cx="250867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     Actual labels</a:t>
            </a:r>
          </a:p>
        </p:txBody>
      </p:sp>
    </p:spTree>
    <p:extLst>
      <p:ext uri="{BB962C8B-B14F-4D97-AF65-F5344CB8AC3E}">
        <p14:creationId xmlns:p14="http://schemas.microsoft.com/office/powerpoint/2010/main" val="3597801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F44CC9F-BA75-4980-927F-455018254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Propagation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E686112-F6D5-49E9-AEF5-B911D521E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41" y="1340768"/>
            <a:ext cx="7772400" cy="485732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Can work well if…</a:t>
            </a:r>
          </a:p>
          <a:p>
            <a:r>
              <a:rPr lang="en-GB" dirty="0"/>
              <a:t>Your data has a ‘clustery’ structure in feature space,</a:t>
            </a:r>
          </a:p>
          <a:p>
            <a:r>
              <a:rPr lang="en-GB" dirty="0"/>
              <a:t>the structure relates to your labels</a:t>
            </a:r>
          </a:p>
          <a:p>
            <a:r>
              <a:rPr lang="en-GB" dirty="0"/>
              <a:t>and the initial ‘seed’ labels are representative. </a:t>
            </a:r>
          </a:p>
          <a:p>
            <a:pPr marL="0" indent="0">
              <a:buNone/>
            </a:pPr>
            <a:r>
              <a:rPr lang="en-GB" dirty="0"/>
              <a:t>Some issues…</a:t>
            </a:r>
          </a:p>
          <a:p>
            <a:pPr marL="0" indent="0">
              <a:buNone/>
            </a:pPr>
            <a:r>
              <a:rPr lang="en-GB" dirty="0"/>
              <a:t>‘Junk’ items are particularly hard to find representative labels for </a:t>
            </a:r>
          </a:p>
          <a:p>
            <a:pPr marL="0" indent="0">
              <a:buNone/>
            </a:pPr>
            <a:r>
              <a:rPr lang="en-GB" dirty="0"/>
              <a:t>There are unresolved issues with scaling as </a:t>
            </a:r>
          </a:p>
          <a:p>
            <a:pPr marL="0" indent="0">
              <a:buNone/>
            </a:pPr>
            <a:r>
              <a:rPr lang="en-GB" dirty="0"/>
              <a:t>K-NN does not distribute effectively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570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AA01A-2FE3-4BDA-90A4-EEFC2309D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758404"/>
          </a:xfrm>
        </p:spPr>
        <p:txBody>
          <a:bodyPr/>
          <a:lstStyle/>
          <a:p>
            <a:r>
              <a:rPr lang="en-GB" sz="3200" dirty="0"/>
              <a:t>Putting this all together</a:t>
            </a:r>
          </a:p>
        </p:txBody>
      </p:sp>
    </p:spTree>
    <p:extLst>
      <p:ext uri="{BB962C8B-B14F-4D97-AF65-F5344CB8AC3E}">
        <p14:creationId xmlns:p14="http://schemas.microsoft.com/office/powerpoint/2010/main" val="3248366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DBB7B2-D958-45A8-810B-E8A3CEC1F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33" y="35723"/>
            <a:ext cx="10515600" cy="1325563"/>
          </a:xfrm>
        </p:spPr>
        <p:txBody>
          <a:bodyPr/>
          <a:lstStyle/>
          <a:p>
            <a:r>
              <a:rPr lang="en-GB" b="1" dirty="0"/>
              <a:t>WGSN dataset</a:t>
            </a: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0FB5C17E-A4B9-431B-90F8-0B6A1365E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84784"/>
            <a:ext cx="4813300" cy="4572000"/>
          </a:xfrm>
        </p:spPr>
        <p:txBody>
          <a:bodyPr/>
          <a:lstStyle/>
          <a:p>
            <a:r>
              <a:rPr lang="en-GB" sz="2400" dirty="0"/>
              <a:t>Used sample from WGSN data </a:t>
            </a:r>
          </a:p>
          <a:p>
            <a:r>
              <a:rPr lang="en-GB" sz="2400" dirty="0"/>
              <a:t>Split into two, to train and evaluate </a:t>
            </a:r>
          </a:p>
          <a:p>
            <a:r>
              <a:rPr lang="en-GB" sz="2400" dirty="0"/>
              <a:t>Each half contains 3485 observations</a:t>
            </a:r>
          </a:p>
          <a:p>
            <a:r>
              <a:rPr lang="en-GB" sz="2400" dirty="0"/>
              <a:t>Very few initial labels</a:t>
            </a:r>
          </a:p>
          <a:p>
            <a:r>
              <a:rPr lang="en-GB" sz="2400" dirty="0"/>
              <a:t>Label propagate and train first half</a:t>
            </a:r>
          </a:p>
          <a:p>
            <a:r>
              <a:rPr lang="en-GB" sz="2400" dirty="0"/>
              <a:t>Second classified compared against manual labels</a:t>
            </a:r>
          </a:p>
          <a:p>
            <a:endParaRPr lang="en-GB" sz="24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5AED71D-43AA-4840-9357-5D990453C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102399"/>
              </p:ext>
            </p:extLst>
          </p:nvPr>
        </p:nvGraphicFramePr>
        <p:xfrm>
          <a:off x="4920804" y="1268760"/>
          <a:ext cx="3974745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365">
                  <a:extLst>
                    <a:ext uri="{9D8B030D-6E8A-4147-A177-3AD203B41FA5}">
                      <a16:colId xmlns:a16="http://schemas.microsoft.com/office/drawing/2014/main" val="8906083"/>
                    </a:ext>
                  </a:extLst>
                </a:gridCol>
                <a:gridCol w="1237380">
                  <a:extLst>
                    <a:ext uri="{9D8B030D-6E8A-4147-A177-3AD203B41FA5}">
                      <a16:colId xmlns:a16="http://schemas.microsoft.com/office/drawing/2014/main" val="1946454947"/>
                    </a:ext>
                  </a:extLst>
                </a:gridCol>
              </a:tblGrid>
              <a:tr h="682887">
                <a:tc>
                  <a:txBody>
                    <a:bodyPr/>
                    <a:lstStyle/>
                    <a:p>
                      <a:r>
                        <a:rPr lang="en-GB" dirty="0"/>
                        <a:t>Item Description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Unique products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071318"/>
                  </a:ext>
                </a:extLst>
              </a:tr>
              <a:tr h="395703">
                <a:tc>
                  <a:txBody>
                    <a:bodyPr/>
                    <a:lstStyle/>
                    <a:p>
                      <a:r>
                        <a:rPr lang="en-GB" sz="1600" dirty="0"/>
                        <a:t>‘Junk’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865774"/>
                  </a:ext>
                </a:extLst>
              </a:tr>
              <a:tr h="610231">
                <a:tc>
                  <a:txBody>
                    <a:bodyPr/>
                    <a:lstStyle/>
                    <a:p>
                      <a:r>
                        <a:rPr lang="en-GB" sz="1600" dirty="0"/>
                        <a:t>Women's Coat (SEASONAL)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276531"/>
                  </a:ext>
                </a:extLst>
              </a:tr>
              <a:tr h="692481">
                <a:tc>
                  <a:txBody>
                    <a:bodyPr/>
                    <a:lstStyle/>
                    <a:p>
                      <a:r>
                        <a:rPr lang="en-US" sz="1600" dirty="0"/>
                        <a:t>Men's Casual Shirt, long or short sleeved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29505"/>
                  </a:ext>
                </a:extLst>
              </a:tr>
              <a:tr h="610231">
                <a:tc>
                  <a:txBody>
                    <a:bodyPr/>
                    <a:lstStyle/>
                    <a:p>
                      <a:r>
                        <a:rPr lang="en-GB" sz="1600" dirty="0"/>
                        <a:t>Women's Sportswear Shorts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002307"/>
                  </a:ext>
                </a:extLst>
              </a:tr>
              <a:tr h="395703">
                <a:tc>
                  <a:txBody>
                    <a:bodyPr/>
                    <a:lstStyle/>
                    <a:p>
                      <a:r>
                        <a:rPr lang="en-GB" sz="1600" dirty="0"/>
                        <a:t>Women's Swimwear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7961"/>
                  </a:ext>
                </a:extLst>
              </a:tr>
              <a:tr h="395703">
                <a:tc>
                  <a:txBody>
                    <a:bodyPr/>
                    <a:lstStyle/>
                    <a:p>
                      <a:r>
                        <a:rPr lang="en-GB" sz="1600" dirty="0"/>
                        <a:t>Boy's Jeans (5-15 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574248"/>
                  </a:ext>
                </a:extLst>
              </a:tr>
              <a:tr h="610231">
                <a:tc>
                  <a:txBody>
                    <a:bodyPr/>
                    <a:lstStyle/>
                    <a:p>
                      <a:r>
                        <a:rPr lang="en-US" sz="1600" dirty="0"/>
                        <a:t>Girl's Fashion Top (12-13 years)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472871"/>
                  </a:ext>
                </a:extLst>
              </a:tr>
              <a:tr h="395703">
                <a:tc>
                  <a:txBody>
                    <a:bodyPr/>
                    <a:lstStyle/>
                    <a:p>
                      <a:r>
                        <a:rPr lang="en-GB" sz="1600" dirty="0"/>
                        <a:t>Men's Pants/Boxer Shorts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279352"/>
                  </a:ext>
                </a:extLst>
              </a:tr>
              <a:tr h="395703">
                <a:tc>
                  <a:txBody>
                    <a:bodyPr/>
                    <a:lstStyle/>
                    <a:p>
                      <a:r>
                        <a:rPr lang="en-GB" sz="1600" dirty="0"/>
                        <a:t>Men's Socks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316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75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F8C578-3826-47ED-8F56-5C4106664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method for clothing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C76E51A-0E83-418F-84D5-E3450DAE20C2}"/>
              </a:ext>
            </a:extLst>
          </p:cNvPr>
          <p:cNvGrpSpPr/>
          <p:nvPr/>
        </p:nvGrpSpPr>
        <p:grpSpPr>
          <a:xfrm>
            <a:off x="0" y="1124744"/>
            <a:ext cx="9036496" cy="5400599"/>
            <a:chOff x="0" y="-42461"/>
            <a:chExt cx="7066294" cy="3517781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E83018E-281A-4C49-A53D-E972AF8994AC}"/>
                </a:ext>
              </a:extLst>
            </p:cNvPr>
            <p:cNvSpPr/>
            <p:nvPr/>
          </p:nvSpPr>
          <p:spPr>
            <a:xfrm>
              <a:off x="126124" y="2559785"/>
              <a:ext cx="1020893" cy="91309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05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Out of sample validation</a:t>
              </a:r>
              <a:endPara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3DD9FBD-533A-4CB6-A433-8006AB2F4904}"/>
                </a:ext>
              </a:extLst>
            </p:cNvPr>
            <p:cNvGrpSpPr/>
            <p:nvPr/>
          </p:nvGrpSpPr>
          <p:grpSpPr>
            <a:xfrm>
              <a:off x="0" y="-42461"/>
              <a:ext cx="7066294" cy="3517781"/>
              <a:chOff x="0" y="-42461"/>
              <a:chExt cx="7066294" cy="351778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27A43E5-218B-4FA6-87B5-3013DFF88F3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0" y="325821"/>
                <a:ext cx="7066294" cy="3149499"/>
                <a:chOff x="0" y="0"/>
                <a:chExt cx="7066441" cy="3149499"/>
              </a:xfrm>
            </p:grpSpPr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16ECF8B0-6FB0-4A6E-A75D-14DDFDE3839A}"/>
                    </a:ext>
                  </a:extLst>
                </p:cNvPr>
                <p:cNvCxnSpPr/>
                <p:nvPr/>
              </p:nvCxnSpPr>
              <p:spPr>
                <a:xfrm flipH="1">
                  <a:off x="4953881" y="2704083"/>
                  <a:ext cx="239527" cy="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B2D66EDB-98AC-478D-A505-E3F242252856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7066441" cy="3149499"/>
                  <a:chOff x="0" y="0"/>
                  <a:chExt cx="7066441" cy="3149499"/>
                </a:xfrm>
              </p:grpSpPr>
              <p:sp>
                <p:nvSpPr>
                  <p:cNvPr id="20" name="Rectangle: Rounded Corners 19">
                    <a:extLst>
                      <a:ext uri="{FF2B5EF4-FFF2-40B4-BE49-F238E27FC236}">
                        <a16:creationId xmlns:a16="http://schemas.microsoft.com/office/drawing/2014/main" id="{985F1C66-E4F9-4FAC-B091-0982CAFE8DD6}"/>
                      </a:ext>
                    </a:extLst>
                  </p:cNvPr>
                  <p:cNvSpPr/>
                  <p:nvPr/>
                </p:nvSpPr>
                <p:spPr>
                  <a:xfrm>
                    <a:off x="1404290" y="2329792"/>
                    <a:ext cx="923751" cy="74082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Use labelled data to train classifier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Rectangle: Rounded Corners 20">
                    <a:extLst>
                      <a:ext uri="{FF2B5EF4-FFF2-40B4-BE49-F238E27FC236}">
                        <a16:creationId xmlns:a16="http://schemas.microsoft.com/office/drawing/2014/main" id="{E4FAECED-65F8-40A5-BE5F-24180FCCBF39}"/>
                      </a:ext>
                    </a:extLst>
                  </p:cNvPr>
                  <p:cNvSpPr/>
                  <p:nvPr/>
                </p:nvSpPr>
                <p:spPr>
                  <a:xfrm>
                    <a:off x="778475" y="37071"/>
                    <a:ext cx="1194786" cy="51199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Fuzzy matching: partial ratio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" name="Rectangle: Rounded Corners 21">
                    <a:extLst>
                      <a:ext uri="{FF2B5EF4-FFF2-40B4-BE49-F238E27FC236}">
                        <a16:creationId xmlns:a16="http://schemas.microsoft.com/office/drawing/2014/main" id="{76EE95C0-9D92-4AD6-BF15-7B366B155BDA}"/>
                      </a:ext>
                    </a:extLst>
                  </p:cNvPr>
                  <p:cNvSpPr/>
                  <p:nvPr/>
                </p:nvSpPr>
                <p:spPr>
                  <a:xfrm>
                    <a:off x="778475" y="642552"/>
                    <a:ext cx="1194405" cy="511742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Fuzzy matching: Jaccard distance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" name="Rectangle: Rounded Corners 22">
                    <a:extLst>
                      <a:ext uri="{FF2B5EF4-FFF2-40B4-BE49-F238E27FC236}">
                        <a16:creationId xmlns:a16="http://schemas.microsoft.com/office/drawing/2014/main" id="{5ABC7797-06ED-487E-B660-67ABB95B6328}"/>
                      </a:ext>
                    </a:extLst>
                  </p:cNvPr>
                  <p:cNvSpPr/>
                  <p:nvPr/>
                </p:nvSpPr>
                <p:spPr>
                  <a:xfrm>
                    <a:off x="778475" y="1198606"/>
                    <a:ext cx="1194786" cy="51199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Fuzzy matching: Edit distance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" name="Rectangle: Rounded Corners 23">
                    <a:extLst>
                      <a:ext uri="{FF2B5EF4-FFF2-40B4-BE49-F238E27FC236}">
                        <a16:creationId xmlns:a16="http://schemas.microsoft.com/office/drawing/2014/main" id="{92950518-F197-43A9-95E1-17382BB1EC20}"/>
                      </a:ext>
                    </a:extLst>
                  </p:cNvPr>
                  <p:cNvSpPr/>
                  <p:nvPr/>
                </p:nvSpPr>
                <p:spPr>
                  <a:xfrm>
                    <a:off x="2224216" y="556054"/>
                    <a:ext cx="950952" cy="731423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Combine 3 metrics &amp; clean fuzzy labels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" name="Rectangle: Rounded Corners 24">
                    <a:extLst>
                      <a:ext uri="{FF2B5EF4-FFF2-40B4-BE49-F238E27FC236}">
                        <a16:creationId xmlns:a16="http://schemas.microsoft.com/office/drawing/2014/main" id="{5FA3306B-7497-4E7F-8C5F-8F24F822BE6B}"/>
                      </a:ext>
                    </a:extLst>
                  </p:cNvPr>
                  <p:cNvSpPr/>
                  <p:nvPr/>
                </p:nvSpPr>
                <p:spPr>
                  <a:xfrm>
                    <a:off x="3571102" y="630195"/>
                    <a:ext cx="1194405" cy="511742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Word vectors: fastText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" name="Rectangle: Rounded Corners 25">
                    <a:extLst>
                      <a:ext uri="{FF2B5EF4-FFF2-40B4-BE49-F238E27FC236}">
                        <a16:creationId xmlns:a16="http://schemas.microsoft.com/office/drawing/2014/main" id="{4EC78B89-EC29-4101-8246-353603C4C9F9}"/>
                      </a:ext>
                    </a:extLst>
                  </p:cNvPr>
                  <p:cNvSpPr/>
                  <p:nvPr/>
                </p:nvSpPr>
                <p:spPr>
                  <a:xfrm>
                    <a:off x="3571102" y="1285103"/>
                    <a:ext cx="1194786" cy="51199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Word vectors: word2vec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" name="Rectangle: Rounded Corners 26">
                    <a:extLst>
                      <a:ext uri="{FF2B5EF4-FFF2-40B4-BE49-F238E27FC236}">
                        <a16:creationId xmlns:a16="http://schemas.microsoft.com/office/drawing/2014/main" id="{7FA9075A-653E-417A-AE75-1A4DEDA0F146}"/>
                      </a:ext>
                    </a:extLst>
                  </p:cNvPr>
                  <p:cNvSpPr/>
                  <p:nvPr/>
                </p:nvSpPr>
                <p:spPr>
                  <a:xfrm>
                    <a:off x="3571102" y="0"/>
                    <a:ext cx="1194786" cy="51199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Word vectors: TF-IDF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8" name="Rectangle: Rounded Corners 27">
                    <a:extLst>
                      <a:ext uri="{FF2B5EF4-FFF2-40B4-BE49-F238E27FC236}">
                        <a16:creationId xmlns:a16="http://schemas.microsoft.com/office/drawing/2014/main" id="{73F222D8-C558-40F3-A4CD-78F07F6CB40A}"/>
                      </a:ext>
                    </a:extLst>
                  </p:cNvPr>
                  <p:cNvSpPr/>
                  <p:nvPr/>
                </p:nvSpPr>
                <p:spPr>
                  <a:xfrm>
                    <a:off x="5029200" y="0"/>
                    <a:ext cx="1316322" cy="511742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Label spreading:  TF-IDF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Rectangle: Rounded Corners 28">
                    <a:extLst>
                      <a:ext uri="{FF2B5EF4-FFF2-40B4-BE49-F238E27FC236}">
                        <a16:creationId xmlns:a16="http://schemas.microsoft.com/office/drawing/2014/main" id="{E95A5BA7-9F95-4057-954B-2B834C8BC553}"/>
                      </a:ext>
                    </a:extLst>
                  </p:cNvPr>
                  <p:cNvSpPr/>
                  <p:nvPr/>
                </p:nvSpPr>
                <p:spPr>
                  <a:xfrm>
                    <a:off x="5029200" y="630195"/>
                    <a:ext cx="1316322" cy="489535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Label spreading: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  <a:p>
                    <a:pPr algn="ctr">
                      <a:spcAft>
                        <a:spcPts val="0"/>
                      </a:spcAft>
                    </a:pPr>
                    <a:r>
                      <a:rPr lang="en-GB" sz="1400" dirty="0">
                        <a:effectLst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fastText</a:t>
                    </a:r>
                  </a:p>
                </p:txBody>
              </p:sp>
              <p:sp>
                <p:nvSpPr>
                  <p:cNvPr id="30" name="Rectangle: Rounded Corners 29">
                    <a:extLst>
                      <a:ext uri="{FF2B5EF4-FFF2-40B4-BE49-F238E27FC236}">
                        <a16:creationId xmlns:a16="http://schemas.microsoft.com/office/drawing/2014/main" id="{612731B2-CA63-42A6-A982-D4744D1ECE2D}"/>
                      </a:ext>
                    </a:extLst>
                  </p:cNvPr>
                  <p:cNvSpPr/>
                  <p:nvPr/>
                </p:nvSpPr>
                <p:spPr>
                  <a:xfrm>
                    <a:off x="5029200" y="1285103"/>
                    <a:ext cx="1316703" cy="511742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Label spreading: word2vec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AA9A82F7-619B-44B8-8E1C-C8B6D25E31A7}"/>
                      </a:ext>
                    </a:extLst>
                  </p:cNvPr>
                  <p:cNvSpPr/>
                  <p:nvPr/>
                </p:nvSpPr>
                <p:spPr>
                  <a:xfrm>
                    <a:off x="5290774" y="2254793"/>
                    <a:ext cx="1097253" cy="885940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Combine 3 vectors &amp; clean label propagation labels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" name="Rectangle: Rounded Corners 31">
                    <a:extLst>
                      <a:ext uri="{FF2B5EF4-FFF2-40B4-BE49-F238E27FC236}">
                        <a16:creationId xmlns:a16="http://schemas.microsoft.com/office/drawing/2014/main" id="{AA690AE9-7D0B-4730-8C5E-984CD9D20E7D}"/>
                      </a:ext>
                    </a:extLst>
                  </p:cNvPr>
                  <p:cNvSpPr/>
                  <p:nvPr/>
                </p:nvSpPr>
                <p:spPr>
                  <a:xfrm>
                    <a:off x="2621044" y="2328326"/>
                    <a:ext cx="846231" cy="74361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Combine labels across all categories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3" name="Rectangle: Rounded Corners 32">
                    <a:extLst>
                      <a:ext uri="{FF2B5EF4-FFF2-40B4-BE49-F238E27FC236}">
                        <a16:creationId xmlns:a16="http://schemas.microsoft.com/office/drawing/2014/main" id="{EAEE86B1-9E1F-41D5-B370-01B35741CCC6}"/>
                      </a:ext>
                    </a:extLst>
                  </p:cNvPr>
                  <p:cNvSpPr/>
                  <p:nvPr/>
                </p:nvSpPr>
                <p:spPr>
                  <a:xfrm>
                    <a:off x="3846335" y="2366019"/>
                    <a:ext cx="1060678" cy="73129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Repeat process for next category </a:t>
                    </a:r>
                    <a:endParaRPr lang="en-GB" sz="1400" dirty="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642AF454-0398-43A6-B7AA-0B6C9B358A2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0" y="939114"/>
                    <a:ext cx="702978" cy="7869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Connector: Curved 34">
                    <a:extLst>
                      <a:ext uri="{FF2B5EF4-FFF2-40B4-BE49-F238E27FC236}">
                        <a16:creationId xmlns:a16="http://schemas.microsoft.com/office/drawing/2014/main" id="{572D0625-57D7-42BC-961A-D73CC33CEB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137" y="395417"/>
                    <a:ext cx="585312" cy="543697"/>
                  </a:xfrm>
                  <a:prstGeom prst="curvedConnector3">
                    <a:avLst/>
                  </a:prstGeom>
                  <a:ln w="28575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Connector: Curved 35">
                    <a:extLst>
                      <a:ext uri="{FF2B5EF4-FFF2-40B4-BE49-F238E27FC236}">
                        <a16:creationId xmlns:a16="http://schemas.microsoft.com/office/drawing/2014/main" id="{780B1623-A290-4EF5-ACFD-50CC405F1E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7137" y="939114"/>
                    <a:ext cx="579068" cy="499252"/>
                  </a:xfrm>
                  <a:prstGeom prst="curvedConnector3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Connector: Curved 36">
                    <a:extLst>
                      <a:ext uri="{FF2B5EF4-FFF2-40B4-BE49-F238E27FC236}">
                        <a16:creationId xmlns:a16="http://schemas.microsoft.com/office/drawing/2014/main" id="{A8AB4DB4-8B6F-46C9-A240-F4169B1FE9C7}"/>
                      </a:ext>
                    </a:extLst>
                  </p:cNvPr>
                  <p:cNvCxnSpPr/>
                  <p:nvPr/>
                </p:nvCxnSpPr>
                <p:spPr>
                  <a:xfrm>
                    <a:off x="2026508" y="333633"/>
                    <a:ext cx="133982" cy="431048"/>
                  </a:xfrm>
                  <a:prstGeom prst="curvedConnector3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Connector: Curved 37">
                    <a:extLst>
                      <a:ext uri="{FF2B5EF4-FFF2-40B4-BE49-F238E27FC236}">
                        <a16:creationId xmlns:a16="http://schemas.microsoft.com/office/drawing/2014/main" id="{DED468F5-2F74-4ACF-815C-D66102E86F6C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026508" y="939114"/>
                    <a:ext cx="133982" cy="511742"/>
                  </a:xfrm>
                  <a:prstGeom prst="curvedConnector3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>
                    <a:extLst>
                      <a:ext uri="{FF2B5EF4-FFF2-40B4-BE49-F238E27FC236}">
                        <a16:creationId xmlns:a16="http://schemas.microsoft.com/office/drawing/2014/main" id="{761BEA2F-A463-4FC5-B4A6-FB54C5D01C0D}"/>
                      </a:ext>
                    </a:extLst>
                  </p:cNvPr>
                  <p:cNvCxnSpPr/>
                  <p:nvPr/>
                </p:nvCxnSpPr>
                <p:spPr>
                  <a:xfrm>
                    <a:off x="2026508" y="864973"/>
                    <a:ext cx="191930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ctor: Curved 39">
                    <a:extLst>
                      <a:ext uri="{FF2B5EF4-FFF2-40B4-BE49-F238E27FC236}">
                        <a16:creationId xmlns:a16="http://schemas.microsoft.com/office/drawing/2014/main" id="{DEB3B0F9-5B4B-400F-BF26-5DA304590D9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225113" y="321276"/>
                    <a:ext cx="273593" cy="582423"/>
                  </a:xfrm>
                  <a:prstGeom prst="curvedConnector3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Connector: Curved 40">
                    <a:extLst>
                      <a:ext uri="{FF2B5EF4-FFF2-40B4-BE49-F238E27FC236}">
                        <a16:creationId xmlns:a16="http://schemas.microsoft.com/office/drawing/2014/main" id="{6D6DC54A-E396-44BF-8BF4-4DD88481990B}"/>
                      </a:ext>
                    </a:extLst>
                  </p:cNvPr>
                  <p:cNvCxnSpPr/>
                  <p:nvPr/>
                </p:nvCxnSpPr>
                <p:spPr>
                  <a:xfrm>
                    <a:off x="3225113" y="939114"/>
                    <a:ext cx="273593" cy="410346"/>
                  </a:xfrm>
                  <a:prstGeom prst="curvedConnector3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01749AE5-AD23-43E0-8CD7-318B132829BE}"/>
                      </a:ext>
                    </a:extLst>
                  </p:cNvPr>
                  <p:cNvCxnSpPr/>
                  <p:nvPr/>
                </p:nvCxnSpPr>
                <p:spPr>
                  <a:xfrm>
                    <a:off x="3225113" y="926757"/>
                    <a:ext cx="242164" cy="885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>
                    <a:extLst>
                      <a:ext uri="{FF2B5EF4-FFF2-40B4-BE49-F238E27FC236}">
                        <a16:creationId xmlns:a16="http://schemas.microsoft.com/office/drawing/2014/main" id="{53274347-E1FA-4584-AC09-9E2C0C35CAF9}"/>
                      </a:ext>
                    </a:extLst>
                  </p:cNvPr>
                  <p:cNvCxnSpPr/>
                  <p:nvPr/>
                </p:nvCxnSpPr>
                <p:spPr>
                  <a:xfrm>
                    <a:off x="4794421" y="864973"/>
                    <a:ext cx="211450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FCA5C6B4-8956-4393-9806-DE2DB2C34385}"/>
                      </a:ext>
                    </a:extLst>
                  </p:cNvPr>
                  <p:cNvCxnSpPr/>
                  <p:nvPr/>
                </p:nvCxnSpPr>
                <p:spPr>
                  <a:xfrm>
                    <a:off x="4794421" y="271849"/>
                    <a:ext cx="211450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>
                    <a:extLst>
                      <a:ext uri="{FF2B5EF4-FFF2-40B4-BE49-F238E27FC236}">
                        <a16:creationId xmlns:a16="http://schemas.microsoft.com/office/drawing/2014/main" id="{17786978-9E5E-497A-A36B-05B10809915E}"/>
                      </a:ext>
                    </a:extLst>
                  </p:cNvPr>
                  <p:cNvCxnSpPr/>
                  <p:nvPr/>
                </p:nvCxnSpPr>
                <p:spPr>
                  <a:xfrm>
                    <a:off x="4831492" y="1544595"/>
                    <a:ext cx="205354" cy="635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Arrow: Curved Left 45">
                    <a:extLst>
                      <a:ext uri="{FF2B5EF4-FFF2-40B4-BE49-F238E27FC236}">
                        <a16:creationId xmlns:a16="http://schemas.microsoft.com/office/drawing/2014/main" id="{892610DD-AFFC-445B-98D6-1C2BFAA67ECD}"/>
                      </a:ext>
                    </a:extLst>
                  </p:cNvPr>
                  <p:cNvSpPr/>
                  <p:nvPr/>
                </p:nvSpPr>
                <p:spPr>
                  <a:xfrm>
                    <a:off x="6499654" y="790833"/>
                    <a:ext cx="524497" cy="1842527"/>
                  </a:xfrm>
                  <a:prstGeom prst="curvedLeftArrow">
                    <a:avLst>
                      <a:gd name="adj1" fmla="val 11243"/>
                      <a:gd name="adj2" fmla="val 50000"/>
                      <a:gd name="adj3" fmla="val 25000"/>
                    </a:avLst>
                  </a:prstGeom>
                  <a:solidFill>
                    <a:schemeClr val="accent1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7" name="Arrow: Curved Left 46">
                    <a:extLst>
                      <a:ext uri="{FF2B5EF4-FFF2-40B4-BE49-F238E27FC236}">
                        <a16:creationId xmlns:a16="http://schemas.microsoft.com/office/drawing/2014/main" id="{08760D06-926B-4086-8D5F-9385D1C8E3AE}"/>
                      </a:ext>
                    </a:extLst>
                  </p:cNvPr>
                  <p:cNvSpPr/>
                  <p:nvPr/>
                </p:nvSpPr>
                <p:spPr>
                  <a:xfrm>
                    <a:off x="6499654" y="222422"/>
                    <a:ext cx="566787" cy="2413316"/>
                  </a:xfrm>
                  <a:prstGeom prst="curvedLeftArrow">
                    <a:avLst>
                      <a:gd name="adj1" fmla="val 6129"/>
                      <a:gd name="adj2" fmla="val 47682"/>
                      <a:gd name="adj3" fmla="val 25000"/>
                    </a:avLst>
                  </a:prstGeom>
                  <a:solidFill>
                    <a:schemeClr val="accent1">
                      <a:lumMod val="9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 dirty="0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8" name="Arrow: Curved Left 47">
                    <a:extLst>
                      <a:ext uri="{FF2B5EF4-FFF2-40B4-BE49-F238E27FC236}">
                        <a16:creationId xmlns:a16="http://schemas.microsoft.com/office/drawing/2014/main" id="{38942E8F-8455-4D62-AD70-C4EEE9C88E98}"/>
                      </a:ext>
                    </a:extLst>
                  </p:cNvPr>
                  <p:cNvSpPr/>
                  <p:nvPr/>
                </p:nvSpPr>
                <p:spPr>
                  <a:xfrm>
                    <a:off x="6499506" y="1544451"/>
                    <a:ext cx="444489" cy="1069440"/>
                  </a:xfrm>
                  <a:prstGeom prst="curvedLeftArrow">
                    <a:avLst>
                      <a:gd name="adj1" fmla="val 17996"/>
                      <a:gd name="adj2" fmla="val 52218"/>
                      <a:gd name="adj3" fmla="val 32444"/>
                    </a:avLst>
                  </a:prstGeom>
                  <a:solidFill>
                    <a:schemeClr val="accent1">
                      <a:lumMod val="90000"/>
                    </a:schemeClr>
                  </a:solidFill>
                  <a:ln>
                    <a:solidFill>
                      <a:schemeClr val="accent5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 dirty="0">
                      <a:solidFill>
                        <a:schemeClr val="accent1"/>
                      </a:solidFill>
                    </a:endParaRPr>
                  </a:p>
                </p:txBody>
              </p:sp>
              <p:cxnSp>
                <p:nvCxnSpPr>
                  <p:cNvPr id="49" name="Straight Arrow Connector 48">
                    <a:extLst>
                      <a:ext uri="{FF2B5EF4-FFF2-40B4-BE49-F238E27FC236}">
                        <a16:creationId xmlns:a16="http://schemas.microsoft.com/office/drawing/2014/main" id="{49CA9B46-6289-4795-B521-6663A24C9A1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500718" y="2735546"/>
                    <a:ext cx="239527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Arrow Connector 49">
                    <a:extLst>
                      <a:ext uri="{FF2B5EF4-FFF2-40B4-BE49-F238E27FC236}">
                        <a16:creationId xmlns:a16="http://schemas.microsoft.com/office/drawing/2014/main" id="{CC9272DC-CD0A-4EDC-A302-ADB796BEF34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491583" y="2199135"/>
                    <a:ext cx="238533" cy="129191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671D0F47-8463-4D81-9759-997B4CB3DEE4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500718" y="2980252"/>
                    <a:ext cx="223348" cy="169247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E475B644-D5EF-46E8-9B54-15C1D9D3ED1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362855" y="2704083"/>
                    <a:ext cx="239527" cy="0"/>
                  </a:xfrm>
                  <a:prstGeom prst="straightConnector1">
                    <a:avLst/>
                  </a:prstGeom>
                  <a:ln w="3810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" name="Text Box 302">
                <a:extLst>
                  <a:ext uri="{FF2B5EF4-FFF2-40B4-BE49-F238E27FC236}">
                    <a16:creationId xmlns:a16="http://schemas.microsoft.com/office/drawing/2014/main" id="{00E3B0F5-D3F5-40DC-9C6B-8BD14BE0C0E8}"/>
                  </a:ext>
                </a:extLst>
              </p:cNvPr>
              <p:cNvSpPr txBox="1"/>
              <p:nvPr/>
            </p:nvSpPr>
            <p:spPr>
              <a:xfrm>
                <a:off x="804882" y="-37089"/>
                <a:ext cx="1167956" cy="26890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 Fuzzy Matching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 Box 303">
                <a:extLst>
                  <a:ext uri="{FF2B5EF4-FFF2-40B4-BE49-F238E27FC236}">
                    <a16:creationId xmlns:a16="http://schemas.microsoft.com/office/drawing/2014/main" id="{1A761727-64EB-48B0-8CE0-ACCF836171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0593" y="124"/>
                <a:ext cx="913129" cy="7211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 Clean and combine fuzzy labels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 Box 2">
                <a:extLst>
                  <a:ext uri="{FF2B5EF4-FFF2-40B4-BE49-F238E27FC236}">
                    <a16:creationId xmlns:a16="http://schemas.microsoft.com/office/drawing/2014/main" id="{0C64E0C4-D29E-4A9E-8631-FCD44F4FA7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28767" y="-42461"/>
                <a:ext cx="1265554" cy="2895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Build word vectors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 Box 2">
                <a:extLst>
                  <a:ext uri="{FF2B5EF4-FFF2-40B4-BE49-F238E27FC236}">
                    <a16:creationId xmlns:a16="http://schemas.microsoft.com/office/drawing/2014/main" id="{E01872A8-B282-4DF9-919C-2F4C1338AA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36741" y="-25127"/>
                <a:ext cx="1265554" cy="2895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 Label propagation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 Box 2">
                <a:extLst>
                  <a:ext uri="{FF2B5EF4-FFF2-40B4-BE49-F238E27FC236}">
                    <a16:creationId xmlns:a16="http://schemas.microsoft.com/office/drawing/2014/main" id="{8BC2F01B-CB5E-4239-8C17-4659C670B0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72846" y="2095391"/>
                <a:ext cx="1332864" cy="555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5. Clean and combine label propagation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 Box 2">
                <a:extLst>
                  <a:ext uri="{FF2B5EF4-FFF2-40B4-BE49-F238E27FC236}">
                    <a16:creationId xmlns:a16="http://schemas.microsoft.com/office/drawing/2014/main" id="{0846B9A8-B0C0-42AC-A498-4BE593A47B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7807" y="2238704"/>
                <a:ext cx="1332864" cy="4054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6. Repeat for next category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 Box 2">
                <a:extLst>
                  <a:ext uri="{FF2B5EF4-FFF2-40B4-BE49-F238E27FC236}">
                    <a16:creationId xmlns:a16="http://schemas.microsoft.com/office/drawing/2014/main" id="{7EAAB610-13F9-41B8-816C-E40AFF38AC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10459" y="2091852"/>
                <a:ext cx="1136649" cy="555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7. Combine labels for all items 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 Box 2">
                <a:extLst>
                  <a:ext uri="{FF2B5EF4-FFF2-40B4-BE49-F238E27FC236}">
                    <a16:creationId xmlns:a16="http://schemas.microsoft.com/office/drawing/2014/main" id="{35B24AD3-A5D6-4759-A9F9-A475A73AB2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76856" y="2228194"/>
                <a:ext cx="1136649" cy="3858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>
                <a:defPPr>
                  <a:defRPr lang="en-GB"/>
                </a:defPPr>
                <a:lvl1pPr>
                  <a:lnSpc>
                    <a:spcPct val="107000"/>
                  </a:lnSpc>
                  <a:spcAft>
                    <a:spcPts val="800"/>
                  </a:spcAft>
                  <a:defRPr sz="90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defRPr>
                </a:lvl1pPr>
              </a:lstStyle>
              <a:p>
                <a:r>
                  <a:rPr lang="en-GB" sz="1400" dirty="0">
                    <a:solidFill>
                      <a:schemeClr val="bg1"/>
                    </a:solidFill>
                  </a:rPr>
                  <a:t>8. Train classifier  </a:t>
                </a:r>
              </a:p>
            </p:txBody>
          </p:sp>
          <p:sp>
            <p:nvSpPr>
              <p:cNvPr id="17" name="Text Box 2">
                <a:extLst>
                  <a:ext uri="{FF2B5EF4-FFF2-40B4-BE49-F238E27FC236}">
                    <a16:creationId xmlns:a16="http://schemas.microsoft.com/office/drawing/2014/main" id="{C5AB9091-485B-408C-9A45-A5FDCFB61E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5191" y="2063801"/>
                <a:ext cx="1077594" cy="503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9. Use classifier with new data 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C7B5CDF-6BB9-43BA-ACAA-9E00EDD14148}"/>
              </a:ext>
            </a:extLst>
          </p:cNvPr>
          <p:cNvCxnSpPr/>
          <p:nvPr/>
        </p:nvCxnSpPr>
        <p:spPr>
          <a:xfrm flipH="1">
            <a:off x="1489487" y="5830308"/>
            <a:ext cx="30630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7730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3F631-B2F2-42B3-88B7-2D434DB37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4D5CE-1170-41F7-9084-3A093710A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692" y="1326341"/>
            <a:ext cx="8445615" cy="282273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Expand 91 original labels to 1692 (48.5%) labels with fuzzy matching</a:t>
            </a:r>
          </a:p>
          <a:p>
            <a:pPr marL="0" indent="0">
              <a:buNone/>
            </a:pPr>
            <a:r>
              <a:rPr lang="en-GB" dirty="0"/>
              <a:t>Then expand these to 2802 (73%) with label propagation</a:t>
            </a:r>
          </a:p>
          <a:p>
            <a:pPr marL="0" indent="0">
              <a:buNone/>
            </a:pPr>
            <a:r>
              <a:rPr lang="en-GB" dirty="0"/>
              <a:t>And then classify, giving the below results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5C75DB6-246A-4192-B7F1-E21287B0F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156028"/>
              </p:ext>
            </p:extLst>
          </p:nvPr>
        </p:nvGraphicFramePr>
        <p:xfrm>
          <a:off x="301846" y="3882860"/>
          <a:ext cx="8687305" cy="28227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1863">
                  <a:extLst>
                    <a:ext uri="{9D8B030D-6E8A-4147-A177-3AD203B41FA5}">
                      <a16:colId xmlns:a16="http://schemas.microsoft.com/office/drawing/2014/main" val="232226438"/>
                    </a:ext>
                  </a:extLst>
                </a:gridCol>
                <a:gridCol w="1171049">
                  <a:extLst>
                    <a:ext uri="{9D8B030D-6E8A-4147-A177-3AD203B41FA5}">
                      <a16:colId xmlns:a16="http://schemas.microsoft.com/office/drawing/2014/main" val="2311430398"/>
                    </a:ext>
                  </a:extLst>
                </a:gridCol>
                <a:gridCol w="981666">
                  <a:extLst>
                    <a:ext uri="{9D8B030D-6E8A-4147-A177-3AD203B41FA5}">
                      <a16:colId xmlns:a16="http://schemas.microsoft.com/office/drawing/2014/main" val="4270361169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870231958"/>
                    </a:ext>
                  </a:extLst>
                </a:gridCol>
                <a:gridCol w="1336107">
                  <a:extLst>
                    <a:ext uri="{9D8B030D-6E8A-4147-A177-3AD203B41FA5}">
                      <a16:colId xmlns:a16="http://schemas.microsoft.com/office/drawing/2014/main" val="1703631527"/>
                    </a:ext>
                  </a:extLst>
                </a:gridCol>
                <a:gridCol w="1205797">
                  <a:extLst>
                    <a:ext uri="{9D8B030D-6E8A-4147-A177-3AD203B41FA5}">
                      <a16:colId xmlns:a16="http://schemas.microsoft.com/office/drawing/2014/main" val="1851921210"/>
                    </a:ext>
                  </a:extLst>
                </a:gridCol>
                <a:gridCol w="1244022">
                  <a:extLst>
                    <a:ext uri="{9D8B030D-6E8A-4147-A177-3AD203B41FA5}">
                      <a16:colId xmlns:a16="http://schemas.microsoft.com/office/drawing/2014/main" val="836550254"/>
                    </a:ext>
                  </a:extLst>
                </a:gridCol>
              </a:tblGrid>
              <a:tr h="56454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29292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Training data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endParaRPr lang="en-GB" sz="11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endParaRPr lang="en-GB" sz="11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rgbClr val="29292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data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endParaRPr lang="en-GB" sz="11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endParaRPr lang="en-GB" sz="11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7848382"/>
                  </a:ext>
                </a:extLst>
              </a:tr>
              <a:tr h="56454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 Metric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Precision</a:t>
                      </a:r>
                      <a:endParaRPr lang="en-GB" sz="1600" b="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Recall</a:t>
                      </a:r>
                      <a:endParaRPr lang="en-GB" sz="1600" b="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F1-score</a:t>
                      </a:r>
                      <a:endParaRPr lang="en-GB" sz="1600" b="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Precision</a:t>
                      </a:r>
                      <a:endParaRPr lang="en-GB" sz="1600" b="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Recall</a:t>
                      </a:r>
                      <a:endParaRPr lang="en-GB" sz="1600" b="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F1-score</a:t>
                      </a:r>
                      <a:endParaRPr lang="en-GB" sz="1600" b="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7102619"/>
                  </a:ext>
                </a:extLst>
              </a:tr>
              <a:tr h="56454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Non-linear SVM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0.89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0.89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0.89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0.85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0.83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0.84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9983813"/>
                  </a:ext>
                </a:extLst>
              </a:tr>
              <a:tr h="56454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Decision Tree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0.88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0.88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0.88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0.84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0.85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0.83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0190813"/>
                  </a:ext>
                </a:extLst>
              </a:tr>
              <a:tr h="56454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Random Forest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0.88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0.88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0.88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0.86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0.86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Bef>
                          <a:spcPts val="9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0.86</a:t>
                      </a:r>
                      <a:endParaRPr lang="en-GB" sz="1600" dirty="0">
                        <a:solidFill>
                          <a:srgbClr val="29292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5704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4140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1C08C-2D16-4950-8899-6D7CAAF4F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C0A03-8CC1-46A8-9912-F7A75BEBEF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/>
              <a:t>Toy data – real data likely to be more unbalanced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Some cleaning for sense checking applied e.g. item with “girl’s” in a men’s category is removed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Performance across classes is not uniform</a:t>
            </a:r>
          </a:p>
          <a:p>
            <a:pPr>
              <a:buFontTx/>
              <a:buChar char="-"/>
            </a:pPr>
            <a:r>
              <a:rPr lang="en-GB" sz="2400" dirty="0"/>
              <a:t>Men’s casual shirts; hard to distinguish from formal</a:t>
            </a:r>
          </a:p>
          <a:p>
            <a:pPr>
              <a:buFontTx/>
              <a:buChar char="-"/>
            </a:pPr>
            <a:r>
              <a:rPr lang="en-GB" sz="2400" dirty="0"/>
              <a:t>Woman’s swimwear; separates incorrectly classified</a:t>
            </a:r>
          </a:p>
          <a:p>
            <a:pPr>
              <a:buFontTx/>
              <a:buChar char="-"/>
            </a:pPr>
            <a:r>
              <a:rPr lang="en-GB" sz="2400" dirty="0"/>
              <a:t>Woman’s sportswear shorts; small sample</a:t>
            </a:r>
          </a:p>
          <a:p>
            <a:pPr>
              <a:buFontTx/>
              <a:buChar char="-"/>
            </a:pPr>
            <a:r>
              <a:rPr lang="en-GB" sz="2400" dirty="0"/>
              <a:t>Woman’s coats; similar items in ‘junk’ e.g. girl’s coats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772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28DAB-97B1-4468-8B4B-8039B90C5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36BCE-8F96-4C11-9F32-F6C4E6486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Despite issues,</a:t>
            </a:r>
          </a:p>
          <a:p>
            <a:pPr>
              <a:buFontTx/>
              <a:buChar char="-"/>
            </a:pPr>
            <a:r>
              <a:rPr lang="en-GB" dirty="0"/>
              <a:t>Classifying nearly 4000 clothing items</a:t>
            </a:r>
          </a:p>
          <a:p>
            <a:pPr>
              <a:buFontTx/>
              <a:buChar char="-"/>
            </a:pPr>
            <a:r>
              <a:rPr lang="en-GB" dirty="0"/>
              <a:t> with a F1-score of 0.86</a:t>
            </a:r>
          </a:p>
          <a:p>
            <a:pPr>
              <a:buFontTx/>
              <a:buChar char="-"/>
            </a:pPr>
            <a:r>
              <a:rPr lang="en-GB" dirty="0"/>
              <a:t>Using only a short text description </a:t>
            </a:r>
          </a:p>
          <a:p>
            <a:pPr>
              <a:buFontTx/>
              <a:buChar char="-"/>
            </a:pPr>
            <a:r>
              <a:rPr lang="en-GB" dirty="0"/>
              <a:t>and 91 labels</a:t>
            </a:r>
          </a:p>
          <a:p>
            <a:pPr marL="0" indent="0">
              <a:buNone/>
            </a:pPr>
            <a:r>
              <a:rPr lang="en-GB" dirty="0"/>
              <a:t>Is extremely promising</a:t>
            </a:r>
          </a:p>
        </p:txBody>
      </p:sp>
    </p:spTree>
    <p:extLst>
      <p:ext uri="{BB962C8B-B14F-4D97-AF65-F5344CB8AC3E}">
        <p14:creationId xmlns:p14="http://schemas.microsoft.com/office/powerpoint/2010/main" val="3640374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DBFA2F-73F2-466D-A995-C3CA4576A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36971D-731B-4052-8B1A-98FEB7222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More data!</a:t>
            </a:r>
          </a:p>
          <a:p>
            <a:pPr>
              <a:buFontTx/>
              <a:buChar char="-"/>
            </a:pPr>
            <a:r>
              <a:rPr lang="en-GB" sz="2400" dirty="0"/>
              <a:t>10k labels ~80,000 unique items</a:t>
            </a:r>
          </a:p>
          <a:p>
            <a:pPr>
              <a:buFontTx/>
              <a:buChar char="-"/>
            </a:pPr>
            <a:r>
              <a:rPr lang="en-GB" sz="2400" dirty="0"/>
              <a:t>Enough data to build price indices from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Better classifier!</a:t>
            </a:r>
          </a:p>
          <a:p>
            <a:pPr>
              <a:buFontTx/>
              <a:buChar char="-"/>
            </a:pPr>
            <a:r>
              <a:rPr lang="en-GB" sz="2400" dirty="0"/>
              <a:t>Hyper parameter tuning</a:t>
            </a:r>
          </a:p>
          <a:p>
            <a:pPr>
              <a:buFontTx/>
              <a:buChar char="-"/>
            </a:pPr>
            <a:r>
              <a:rPr lang="en-GB" sz="2400" dirty="0"/>
              <a:t>Pretrained word2vec and fastText on large (e.g. Wikipedia) corpus</a:t>
            </a:r>
          </a:p>
          <a:p>
            <a:pPr>
              <a:buFontTx/>
              <a:buChar char="-"/>
            </a:pPr>
            <a:endParaRPr lang="en-GB" sz="2400" dirty="0"/>
          </a:p>
          <a:p>
            <a:pPr marL="0" indent="0">
              <a:buNone/>
            </a:pPr>
            <a:r>
              <a:rPr lang="en-GB" dirty="0"/>
              <a:t>Dealing with unwanted items better </a:t>
            </a:r>
          </a:p>
          <a:p>
            <a:pPr marL="0" indent="0">
              <a:buNone/>
            </a:pPr>
            <a:r>
              <a:rPr lang="en-GB" dirty="0"/>
              <a:t>– </a:t>
            </a:r>
            <a:r>
              <a:rPr lang="en-GB" sz="2400" dirty="0"/>
              <a:t>positive unlabelled learning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972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AA01A-2FE3-4BDA-90A4-EEFC2309D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758404"/>
          </a:xfrm>
        </p:spPr>
        <p:txBody>
          <a:bodyPr/>
          <a:lstStyle/>
          <a:p>
            <a:r>
              <a:rPr lang="en-GB" sz="3200" dirty="0"/>
              <a:t>Is it Good? Measuring classifier performance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1D3AA-869C-425A-972B-59511E41F4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Problem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88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F2094-6772-403E-A46E-39C2FE802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Talk structure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F5C00-E9B6-4169-993E-A0CC3ABB1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8134672" cy="507335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Problem 1 – Making sense of text data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Problem 2 – Lots of data, few labels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Putting this all together – an example clothing classifier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Problem 3 (If time permits) – Is it good? Measuring classifier performance</a:t>
            </a:r>
          </a:p>
        </p:txBody>
      </p:sp>
    </p:spTree>
    <p:extLst>
      <p:ext uri="{BB962C8B-B14F-4D97-AF65-F5344CB8AC3E}">
        <p14:creationId xmlns:p14="http://schemas.microsoft.com/office/powerpoint/2010/main" val="61496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21CF-CD80-4513-B313-229193CA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classifier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810A3-1D0A-4A0C-8C02-74A389A53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03076"/>
            <a:ext cx="7772400" cy="493423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classification output is not the end product, the price index 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Classifier performance should be considered in this context.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How might it affect the </a:t>
            </a:r>
          </a:p>
          <a:p>
            <a:pPr>
              <a:buFontTx/>
              <a:buChar char="-"/>
            </a:pPr>
            <a:r>
              <a:rPr lang="en-GB" dirty="0"/>
              <a:t>Variance </a:t>
            </a:r>
          </a:p>
          <a:p>
            <a:pPr>
              <a:buFontTx/>
              <a:buChar char="-"/>
            </a:pPr>
            <a:r>
              <a:rPr lang="en-GB" dirty="0"/>
              <a:t>Bias </a:t>
            </a:r>
          </a:p>
          <a:p>
            <a:pPr marL="0" indent="0">
              <a:buNone/>
            </a:pPr>
            <a:r>
              <a:rPr lang="en-GB" dirty="0"/>
              <a:t>of the price index?</a:t>
            </a:r>
          </a:p>
        </p:txBody>
      </p:sp>
    </p:spTree>
    <p:extLst>
      <p:ext uri="{BB962C8B-B14F-4D97-AF65-F5344CB8AC3E}">
        <p14:creationId xmlns:p14="http://schemas.microsoft.com/office/powerpoint/2010/main" val="14026512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21CF-CD80-4513-B313-229193CA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Unbalanced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810A3-1D0A-4A0C-8C02-74A389A53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93423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Surely you just look at how often it is correct...?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Consider a dataset where 90% of data should be included in the index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A naïve classifier would include everything (label all as true). 90% accuracy, Great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Actually, it always makes false positive errors! Therefore we need to consider </a:t>
            </a:r>
          </a:p>
          <a:p>
            <a:pPr marL="0" indent="0">
              <a:buNone/>
            </a:pPr>
            <a:r>
              <a:rPr lang="en-GB" sz="2400" dirty="0"/>
              <a:t>-  True positive rates (recall)</a:t>
            </a:r>
          </a:p>
          <a:p>
            <a:pPr>
              <a:buFontTx/>
              <a:buChar char="-"/>
            </a:pPr>
            <a:r>
              <a:rPr lang="en-GB" sz="2400" dirty="0"/>
              <a:t>False positive rates </a:t>
            </a:r>
          </a:p>
          <a:p>
            <a:pPr>
              <a:buFontTx/>
              <a:buChar char="-"/>
            </a:pPr>
            <a:r>
              <a:rPr lang="en-GB" sz="2400" dirty="0"/>
              <a:t>Precision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94821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21CF-CD80-4513-B313-229193CA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about the impact of different errors?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810A3-1D0A-4A0C-8C02-74A389A53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493423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A doctor sees a patient with symptoms that might be a serious condition or a minor one.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Do they refer them to a specialist even if it is much more likely to be a minor condition?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Yes – the risk of a false positive (sending them to a specialist) is lower than a false negative.</a:t>
            </a:r>
          </a:p>
          <a:p>
            <a:pPr marL="0" indent="0">
              <a:buNone/>
            </a:pPr>
            <a:br>
              <a:rPr lang="en-GB" sz="2400" dirty="0"/>
            </a:br>
            <a:r>
              <a:rPr lang="en-GB" sz="2400" dirty="0"/>
              <a:t>The same is for price indices - we need to consider the impact of </a:t>
            </a:r>
          </a:p>
          <a:p>
            <a:pPr>
              <a:buFontTx/>
              <a:buChar char="-"/>
            </a:pPr>
            <a:r>
              <a:rPr lang="en-GB" sz="2400" dirty="0"/>
              <a:t>false negatives (incorrectly excluded)</a:t>
            </a:r>
          </a:p>
          <a:p>
            <a:pPr>
              <a:buFontTx/>
              <a:buChar char="-"/>
            </a:pPr>
            <a:r>
              <a:rPr lang="en-GB" sz="2400" dirty="0"/>
              <a:t>false positives (incorrectly included)</a:t>
            </a:r>
          </a:p>
        </p:txBody>
      </p:sp>
    </p:spTree>
    <p:extLst>
      <p:ext uri="{BB962C8B-B14F-4D97-AF65-F5344CB8AC3E}">
        <p14:creationId xmlns:p14="http://schemas.microsoft.com/office/powerpoint/2010/main" val="31343716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21CF-CD80-4513-B313-229193CA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Metrics – define terms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EC9BC9-644E-46BE-9B83-62D83E564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True positive</a:t>
            </a:r>
            <a:r>
              <a:rPr lang="en-GB" dirty="0"/>
              <a:t> – </a:t>
            </a:r>
            <a:r>
              <a:rPr lang="en-GB" i="1" dirty="0"/>
              <a:t>correctly included</a:t>
            </a:r>
            <a:endParaRPr lang="en-GB" dirty="0"/>
          </a:p>
          <a:p>
            <a:r>
              <a:rPr lang="en-GB" b="1" dirty="0"/>
              <a:t>True negative</a:t>
            </a:r>
            <a:r>
              <a:rPr lang="en-GB" dirty="0"/>
              <a:t> – </a:t>
            </a:r>
            <a:r>
              <a:rPr lang="en-GB" i="1" dirty="0"/>
              <a:t>correctly excluded</a:t>
            </a:r>
            <a:endParaRPr lang="en-GB" dirty="0"/>
          </a:p>
          <a:p>
            <a:r>
              <a:rPr lang="en-GB" b="1" dirty="0"/>
              <a:t>False positive</a:t>
            </a:r>
            <a:r>
              <a:rPr lang="en-GB" dirty="0"/>
              <a:t> – </a:t>
            </a:r>
            <a:r>
              <a:rPr lang="en-GB" i="1" dirty="0"/>
              <a:t>incorrectly included</a:t>
            </a:r>
            <a:endParaRPr lang="en-GB" dirty="0"/>
          </a:p>
          <a:p>
            <a:r>
              <a:rPr lang="en-GB" b="1" dirty="0"/>
              <a:t>False negative</a:t>
            </a:r>
            <a:r>
              <a:rPr lang="en-GB" dirty="0"/>
              <a:t> –</a:t>
            </a:r>
            <a:r>
              <a:rPr lang="en-GB" i="1" dirty="0"/>
              <a:t>incorrectly excluded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30C5498-2056-459D-8AD4-E1369FCA6780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3669655"/>
          <a:ext cx="7632846" cy="303027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957553">
                  <a:extLst>
                    <a:ext uri="{9D8B030D-6E8A-4147-A177-3AD203B41FA5}">
                      <a16:colId xmlns:a16="http://schemas.microsoft.com/office/drawing/2014/main" val="106189304"/>
                    </a:ext>
                  </a:extLst>
                </a:gridCol>
                <a:gridCol w="1346703">
                  <a:extLst>
                    <a:ext uri="{9D8B030D-6E8A-4147-A177-3AD203B41FA5}">
                      <a16:colId xmlns:a16="http://schemas.microsoft.com/office/drawing/2014/main" val="3057537537"/>
                    </a:ext>
                  </a:extLst>
                </a:gridCol>
                <a:gridCol w="1564258">
                  <a:extLst>
                    <a:ext uri="{9D8B030D-6E8A-4147-A177-3AD203B41FA5}">
                      <a16:colId xmlns:a16="http://schemas.microsoft.com/office/drawing/2014/main" val="869538509"/>
                    </a:ext>
                  </a:extLst>
                </a:gridCol>
                <a:gridCol w="1953408">
                  <a:extLst>
                    <a:ext uri="{9D8B030D-6E8A-4147-A177-3AD203B41FA5}">
                      <a16:colId xmlns:a16="http://schemas.microsoft.com/office/drawing/2014/main" val="2698583678"/>
                    </a:ext>
                  </a:extLst>
                </a:gridCol>
                <a:gridCol w="1810924">
                  <a:extLst>
                    <a:ext uri="{9D8B030D-6E8A-4147-A177-3AD203B41FA5}">
                      <a16:colId xmlns:a16="http://schemas.microsoft.com/office/drawing/2014/main" val="1925741801"/>
                    </a:ext>
                  </a:extLst>
                </a:gridCol>
              </a:tblGrid>
              <a:tr h="400305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Classified</a:t>
                      </a:r>
                      <a:endParaRPr lang="en-GB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effectLst/>
                        </a:rPr>
                        <a:t>Truth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1410915"/>
                  </a:ext>
                </a:extLst>
              </a:tr>
              <a:tr h="415521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Positive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Negative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891582"/>
                  </a:ext>
                </a:extLst>
              </a:tr>
              <a:tr h="60548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>
                          <a:effectLst/>
                        </a:rPr>
                        <a:t>Label</a:t>
                      </a:r>
                      <a:endParaRPr lang="en-GB" sz="28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Positive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True +ve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False -ve (Type II)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labelled +ve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5997859"/>
                  </a:ext>
                </a:extLst>
              </a:tr>
              <a:tr h="605489">
                <a:tc v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Negative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False +ve (type I)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True -ve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labelled -ve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1295751"/>
                  </a:ext>
                </a:extLst>
              </a:tr>
              <a:tr h="853516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Classified as</a:t>
                      </a:r>
                      <a:endParaRPr lang="en-GB" sz="20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classified +ve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classified -ve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observations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7857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1079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46A0A-5C9F-433C-BAEA-3758F907C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ways of measuring classifier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AD0128-052E-47FD-A39A-33275EF249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Balanced accuracy/average recall</a:t>
                </a:r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𝑟𝑒𝑐𝑎𝑙𝑙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𝑝𝑜𝑠𝑖𝑡𝑖𝑣𝑒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𝑃𝑜𝑠𝑡𝑖𝑣𝑒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𝐹𝑎𝑙𝑠𝑒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𝑁𝑒𝑔𝑎𝑡𝑖𝑣𝑒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dirty="0"/>
              </a:p>
              <a:p>
                <a:pPr>
                  <a:buFontTx/>
                  <a:buChar char="-"/>
                </a:pPr>
                <a:r>
                  <a:rPr lang="en-GB" sz="2400" dirty="0"/>
                  <a:t>Mean recall for all classes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r>
                  <a:rPr lang="en-GB" dirty="0"/>
                  <a:t>F</a:t>
                </a:r>
                <a:r>
                  <a:rPr lang="el-GR" dirty="0"/>
                  <a:t>β</a:t>
                </a:r>
                <a:r>
                  <a:rPr lang="en-GB" dirty="0"/>
                  <a:t>-score</a:t>
                </a:r>
              </a:p>
              <a:p>
                <a:pPr marL="0" indent="0">
                  <a:buNone/>
                </a:pPr>
                <a:r>
                  <a:rPr lang="en-GB" dirty="0"/>
                  <a:t> -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𝑃𝑟𝑒𝑐𝑖𝑠𝑖𝑜𝑛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𝑝𝑜𝑠𝑖𝑡𝑖𝑣𝑒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𝑝𝑜𝑠𝑖𝑡𝑖𝑣𝑒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𝐹𝑎𝑙𝑠𝑒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𝑝𝑜𝑠𝑖𝑡𝑖𝑣𝑒</m:t>
                        </m:r>
                      </m:den>
                    </m:f>
                  </m:oMath>
                </a14:m>
                <a:endParaRPr lang="en-GB" sz="2400" dirty="0"/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</a:rPr>
                      <m:t>β</m:t>
                    </m:r>
                    <m:r>
                      <a:rPr lang="en-GB" sz="2400" b="0" i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(1+</m:t>
                    </m:r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sz="240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𝑝𝑟𝑒𝑐𝑖𝑠𝑖𝑜𝑛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𝑟𝑒𝑐𝑎𝑙𝑙</m:t>
                            </m:r>
                          </m:num>
                          <m:den>
                            <m:r>
                              <a:rPr lang="en-GB" sz="240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GB" sz="24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𝑝𝑟𝑒𝑐𝑖𝑠𝑖𝑜𝑛</m:t>
                            </m:r>
                            <m:r>
                              <a:rPr lang="en-GB" sz="2400">
                                <a:latin typeface="Cambria Math" panose="02040503050406030204" pitchFamily="18" charset="0"/>
                              </a:rPr>
                              <m:t>)+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𝑟𝑒𝑐𝑎𝑙𝑙</m:t>
                            </m:r>
                          </m:den>
                        </m:f>
                      </m:e>
                    </m:d>
                  </m:oMath>
                </a14:m>
                <a:endParaRPr lang="en-GB" sz="2400" dirty="0"/>
              </a:p>
              <a:p>
                <a:pPr>
                  <a:buFontTx/>
                  <a:buChar char="-"/>
                </a:pPr>
                <a:r>
                  <a:rPr lang="en-GB" sz="2400" dirty="0"/>
                  <a:t>β determines importance of recall over precision </a:t>
                </a:r>
              </a:p>
              <a:p>
                <a:pPr>
                  <a:buFontTx/>
                  <a:buChar char="-"/>
                </a:pPr>
                <a:r>
                  <a:rPr lang="en-GB" sz="2400" dirty="0"/>
                  <a:t>β = 1 equal importance for both</a:t>
                </a:r>
              </a:p>
              <a:p>
                <a:pPr>
                  <a:buFontTx/>
                  <a:buChar char="-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AD0128-052E-47FD-A39A-33275EF249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47" t="-1333" b="-9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34909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46A0A-5C9F-433C-BAEA-3758F907C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Multiclass classification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AE7074-1D66-477D-A44D-99B5DFEAB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Reduce this to a binary problem via one-versus-rest for each class</a:t>
            </a:r>
          </a:p>
          <a:p>
            <a:pPr>
              <a:buFontTx/>
              <a:buChar char="-"/>
            </a:pPr>
            <a:r>
              <a:rPr lang="en-GB" sz="2400" dirty="0"/>
              <a:t>True labels; a single class</a:t>
            </a:r>
          </a:p>
          <a:p>
            <a:pPr>
              <a:buFontTx/>
              <a:buChar char="-"/>
            </a:pPr>
            <a:r>
              <a:rPr lang="en-GB" sz="2400" dirty="0"/>
              <a:t>False labels; everything else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Micro average</a:t>
            </a:r>
          </a:p>
          <a:p>
            <a:pPr>
              <a:buFontTx/>
              <a:buChar char="-"/>
            </a:pPr>
            <a:r>
              <a:rPr lang="en-GB" sz="2400" dirty="0"/>
              <a:t>Sum quadrants (TP, TN, FP, FN) for each 1-v-rest</a:t>
            </a:r>
          </a:p>
          <a:p>
            <a:pPr>
              <a:buFontTx/>
              <a:buChar char="-"/>
            </a:pPr>
            <a:r>
              <a:rPr lang="en-GB" sz="2400" dirty="0"/>
              <a:t>Compute metrics from summed values</a:t>
            </a:r>
          </a:p>
          <a:p>
            <a:pPr marL="0" indent="0">
              <a:buNone/>
            </a:pPr>
            <a:r>
              <a:rPr lang="en-GB" sz="2400" dirty="0"/>
              <a:t>Macro average</a:t>
            </a:r>
          </a:p>
          <a:p>
            <a:pPr>
              <a:buFontTx/>
              <a:buChar char="-"/>
            </a:pPr>
            <a:r>
              <a:rPr lang="en-GB" sz="2400" dirty="0"/>
              <a:t>Compute metrics from all 1-v-rest </a:t>
            </a:r>
          </a:p>
          <a:p>
            <a:pPr>
              <a:buFontTx/>
              <a:buChar char="-"/>
            </a:pPr>
            <a:r>
              <a:rPr lang="en-GB" sz="2400" dirty="0"/>
              <a:t>Compute (weighted) mean of these</a:t>
            </a:r>
          </a:p>
        </p:txBody>
      </p:sp>
    </p:spTree>
    <p:extLst>
      <p:ext uri="{BB962C8B-B14F-4D97-AF65-F5344CB8AC3E}">
        <p14:creationId xmlns:p14="http://schemas.microsoft.com/office/powerpoint/2010/main" val="172934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46A0A-5C9F-433C-BAEA-3758F907C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Multiclass classification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AE7074-1D66-477D-A44D-99B5DFEAB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Reduce this to a binary problem via one-versus-rest for each class</a:t>
            </a:r>
          </a:p>
          <a:p>
            <a:pPr>
              <a:buFontTx/>
              <a:buChar char="-"/>
            </a:pPr>
            <a:r>
              <a:rPr lang="en-GB" sz="2400" dirty="0"/>
              <a:t>True labels; a single class</a:t>
            </a:r>
          </a:p>
          <a:p>
            <a:pPr>
              <a:buFontTx/>
              <a:buChar char="-"/>
            </a:pPr>
            <a:r>
              <a:rPr lang="en-GB" sz="2400" dirty="0"/>
              <a:t>False labels; everything else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Micro average</a:t>
            </a:r>
          </a:p>
          <a:p>
            <a:pPr>
              <a:buFontTx/>
              <a:buChar char="-"/>
            </a:pPr>
            <a:r>
              <a:rPr lang="en-GB" sz="2400" dirty="0"/>
              <a:t>Sum quadrants (TP, TN, FP, FN) for each 1-v-rest</a:t>
            </a:r>
          </a:p>
          <a:p>
            <a:pPr>
              <a:buFontTx/>
              <a:buChar char="-"/>
            </a:pPr>
            <a:r>
              <a:rPr lang="en-GB" sz="2400" dirty="0"/>
              <a:t>Compute metrics from summed values</a:t>
            </a:r>
          </a:p>
          <a:p>
            <a:pPr marL="0" indent="0">
              <a:buNone/>
            </a:pPr>
            <a:r>
              <a:rPr lang="en-GB" sz="2400" dirty="0"/>
              <a:t>Macro average</a:t>
            </a:r>
          </a:p>
          <a:p>
            <a:pPr>
              <a:buFontTx/>
              <a:buChar char="-"/>
            </a:pPr>
            <a:r>
              <a:rPr lang="en-GB" sz="2400" dirty="0"/>
              <a:t>Compute metrics from all 1-v-rest </a:t>
            </a:r>
          </a:p>
          <a:p>
            <a:pPr>
              <a:buFontTx/>
              <a:buChar char="-"/>
            </a:pPr>
            <a:r>
              <a:rPr lang="en-GB" sz="2400" dirty="0"/>
              <a:t>Compute (weighted) mean of these</a:t>
            </a:r>
          </a:p>
        </p:txBody>
      </p:sp>
    </p:spTree>
    <p:extLst>
      <p:ext uri="{BB962C8B-B14F-4D97-AF65-F5344CB8AC3E}">
        <p14:creationId xmlns:p14="http://schemas.microsoft.com/office/powerpoint/2010/main" val="22049158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3310C-A5F2-439D-9B18-17715593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When to use?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48C0-A4DE-4D9A-9AB0-CE410CE94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Micro</a:t>
            </a:r>
          </a:p>
          <a:p>
            <a:pPr marL="0" indent="0">
              <a:buNone/>
            </a:pPr>
            <a:r>
              <a:rPr lang="en-GB" dirty="0"/>
              <a:t> - does not take into account individual class performance</a:t>
            </a:r>
          </a:p>
          <a:p>
            <a:pPr marL="0" indent="0">
              <a:buNone/>
            </a:pPr>
            <a:r>
              <a:rPr lang="en-GB" dirty="0"/>
              <a:t>- All observations are equal</a:t>
            </a:r>
          </a:p>
          <a:p>
            <a:pPr>
              <a:buFontTx/>
              <a:buChar char="-"/>
            </a:pPr>
            <a:r>
              <a:rPr lang="en-GB" dirty="0"/>
              <a:t>Insensitive to class imbalance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Macro </a:t>
            </a:r>
          </a:p>
          <a:p>
            <a:pPr marL="0" indent="0">
              <a:buNone/>
            </a:pPr>
            <a:r>
              <a:rPr lang="en-GB" dirty="0"/>
              <a:t> - can examine individual class performance</a:t>
            </a:r>
          </a:p>
          <a:p>
            <a:pPr>
              <a:buFontTx/>
              <a:buChar char="-"/>
            </a:pPr>
            <a:r>
              <a:rPr lang="en-GB" dirty="0"/>
              <a:t>Over-represents small classes</a:t>
            </a:r>
          </a:p>
          <a:p>
            <a:pPr>
              <a:buFontTx/>
              <a:buChar char="-"/>
            </a:pPr>
            <a:r>
              <a:rPr lang="en-GB" dirty="0"/>
              <a:t>Can correct with weighting, but will this change in future?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9783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3310C-A5F2-439D-9B18-17715593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and future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F06ED9-AF6B-4FBB-82EC-D3EB33672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Initial guidelines on metric usage – email (Edward.Rowland@ons.gov.uk) for a copy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Future work</a:t>
            </a:r>
          </a:p>
          <a:p>
            <a:pPr marL="0" indent="0">
              <a:buNone/>
            </a:pPr>
            <a:r>
              <a:rPr lang="en-GB" dirty="0"/>
              <a:t>Develop a quality framework for classification </a:t>
            </a:r>
          </a:p>
          <a:p>
            <a:pPr>
              <a:buFontTx/>
              <a:buChar char="-"/>
            </a:pPr>
            <a:r>
              <a:rPr lang="en-GB" dirty="0"/>
              <a:t>Relationship between index quality and metrics</a:t>
            </a:r>
          </a:p>
          <a:p>
            <a:pPr>
              <a:buFontTx/>
              <a:buChar char="-"/>
            </a:pPr>
            <a:r>
              <a:rPr lang="en-GB" dirty="0"/>
              <a:t>Guidelines on quality control and checking</a:t>
            </a:r>
          </a:p>
          <a:p>
            <a:pPr>
              <a:buFontTx/>
              <a:buChar char="-"/>
            </a:pPr>
            <a:r>
              <a:rPr lang="en-GB" dirty="0"/>
              <a:t>Expenditure weights and cost functions</a:t>
            </a:r>
          </a:p>
          <a:p>
            <a:pPr>
              <a:buFontTx/>
              <a:buChar char="-"/>
            </a:pPr>
            <a:r>
              <a:rPr lang="en-GB" dirty="0"/>
              <a:t>How often to retrain classifiers? Batch or active?</a:t>
            </a:r>
          </a:p>
          <a:p>
            <a:pPr marL="0" indent="0">
              <a:buNone/>
            </a:pPr>
            <a:endParaRPr lang="en-GB" dirty="0"/>
          </a:p>
          <a:p>
            <a:pPr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059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C5C495-B9DB-4C3F-B940-F1AA4EEC3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277941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AA01A-2FE3-4BDA-90A4-EEFC2309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sense of text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1D3AA-869C-425A-972B-59511E41F4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Problem 1</a:t>
            </a:r>
          </a:p>
        </p:txBody>
      </p:sp>
    </p:spTree>
    <p:extLst>
      <p:ext uri="{BB962C8B-B14F-4D97-AF65-F5344CB8AC3E}">
        <p14:creationId xmlns:p14="http://schemas.microsoft.com/office/powerpoint/2010/main" val="608835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FD0D55-F522-4FFC-B815-7C1435985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516"/>
            <a:ext cx="3008313" cy="1162050"/>
          </a:xfrm>
        </p:spPr>
        <p:txBody>
          <a:bodyPr/>
          <a:lstStyle/>
          <a:p>
            <a:r>
              <a:rPr lang="en-GB" sz="3200" dirty="0"/>
              <a:t>The problem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BA07FF0-924A-40F0-88AF-83C9EE58D1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08" y="1484784"/>
            <a:ext cx="7571184" cy="3661818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14AF70-C439-42D7-B9F0-0F80B71D53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5445224"/>
            <a:ext cx="8229600" cy="680939"/>
          </a:xfrm>
        </p:spPr>
        <p:txBody>
          <a:bodyPr/>
          <a:lstStyle/>
          <a:p>
            <a:r>
              <a:rPr lang="en-GB" sz="2000" dirty="0"/>
              <a:t>How do we make use of the text in machine learning algorithms?</a:t>
            </a:r>
          </a:p>
        </p:txBody>
      </p:sp>
    </p:spTree>
    <p:extLst>
      <p:ext uri="{BB962C8B-B14F-4D97-AF65-F5344CB8AC3E}">
        <p14:creationId xmlns:p14="http://schemas.microsoft.com/office/powerpoint/2010/main" val="1514363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099384-A5AB-4FDE-9F16-6FF8D332B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Word embedding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F9F556-D8F9-49F5-88D7-7F40CDA0F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668" y="1295400"/>
            <a:ext cx="8062664" cy="1143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 family of Natural Language Processing (NLP) approaches to turn text into numerical data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00E7F5-CEAE-4210-8EBB-B7FDF8FAEE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6494" b="24163"/>
          <a:stretch/>
        </p:blipFill>
        <p:spPr>
          <a:xfrm>
            <a:off x="651114" y="2438400"/>
            <a:ext cx="3266209" cy="25856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0927D4-B072-489D-A93B-3845F85B27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23"/>
          <a:stretch/>
        </p:blipFill>
        <p:spPr>
          <a:xfrm>
            <a:off x="5711147" y="2438400"/>
            <a:ext cx="2857500" cy="2585641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F1A89966-44EA-43F0-B470-48828E670039}"/>
              </a:ext>
            </a:extLst>
          </p:cNvPr>
          <p:cNvSpPr/>
          <p:nvPr/>
        </p:nvSpPr>
        <p:spPr bwMode="auto">
          <a:xfrm>
            <a:off x="3961251" y="2903128"/>
            <a:ext cx="1728192" cy="165618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1AEC03EC-8C78-4C04-AEA1-967F6F267F56}"/>
              </a:ext>
            </a:extLst>
          </p:cNvPr>
          <p:cNvSpPr txBox="1">
            <a:spLocks/>
          </p:cNvSpPr>
          <p:nvPr/>
        </p:nvSpPr>
        <p:spPr bwMode="auto">
          <a:xfrm>
            <a:off x="685800" y="5478424"/>
            <a:ext cx="806266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GB" kern="0" dirty="0"/>
              <a:t>Hopefully, this provides useful features in a classification algorithm. Lets go through a few…</a:t>
            </a:r>
          </a:p>
        </p:txBody>
      </p:sp>
    </p:spTree>
    <p:extLst>
      <p:ext uri="{BB962C8B-B14F-4D97-AF65-F5344CB8AC3E}">
        <p14:creationId xmlns:p14="http://schemas.microsoft.com/office/powerpoint/2010/main" val="1443424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CAB06-581B-4BF2-8A3E-02EBBD0F7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92" y="152399"/>
            <a:ext cx="7772400" cy="1143000"/>
          </a:xfrm>
        </p:spPr>
        <p:txBody>
          <a:bodyPr/>
          <a:lstStyle/>
          <a:p>
            <a:r>
              <a:rPr lang="en-GB" dirty="0"/>
              <a:t>Count vectorisation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56973-A97C-4B4F-8115-90119B1E5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228" y="1287285"/>
            <a:ext cx="8311544" cy="4572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Counts occurrences of words in sentence, e.g.</a:t>
            </a:r>
          </a:p>
          <a:p>
            <a:pPr marL="0" indent="0">
              <a:buNone/>
            </a:pPr>
            <a:r>
              <a:rPr lang="en-US" dirty="0"/>
              <a:t>Sentence1: “There is a black cat”,</a:t>
            </a:r>
          </a:p>
          <a:p>
            <a:pPr marL="0" indent="0">
              <a:buNone/>
            </a:pPr>
            <a:r>
              <a:rPr lang="en-US" dirty="0"/>
              <a:t>Sentence2: “A black cat and a black ball”,</a:t>
            </a:r>
          </a:p>
          <a:p>
            <a:pPr marL="0" indent="0">
              <a:buNone/>
            </a:pPr>
            <a:r>
              <a:rPr lang="en-US" dirty="0"/>
              <a:t>Sentence3: “Is there a black cat?”</a:t>
            </a:r>
          </a:p>
          <a:p>
            <a:pPr marL="0" indent="0">
              <a:buNone/>
            </a:pPr>
            <a:r>
              <a:rPr lang="en-US" dirty="0"/>
              <a:t>Note that 1 and 2 have the same coding, bi-grams can help with this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6E1CA3-7FB0-4CBA-A10F-661075ABA9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693675"/>
              </p:ext>
            </p:extLst>
          </p:nvPr>
        </p:nvGraphicFramePr>
        <p:xfrm>
          <a:off x="416228" y="4410912"/>
          <a:ext cx="8517637" cy="2289466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346830459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62915428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840563018"/>
                    </a:ext>
                  </a:extLst>
                </a:gridCol>
                <a:gridCol w="702975">
                  <a:extLst>
                    <a:ext uri="{9D8B030D-6E8A-4147-A177-3AD203B41FA5}">
                      <a16:colId xmlns:a16="http://schemas.microsoft.com/office/drawing/2014/main" val="813705947"/>
                    </a:ext>
                  </a:extLst>
                </a:gridCol>
                <a:gridCol w="810389">
                  <a:extLst>
                    <a:ext uri="{9D8B030D-6E8A-4147-A177-3AD203B41FA5}">
                      <a16:colId xmlns:a16="http://schemas.microsoft.com/office/drawing/2014/main" val="803208387"/>
                    </a:ext>
                  </a:extLst>
                </a:gridCol>
                <a:gridCol w="718884">
                  <a:extLst>
                    <a:ext uri="{9D8B030D-6E8A-4147-A177-3AD203B41FA5}">
                      <a16:colId xmlns:a16="http://schemas.microsoft.com/office/drawing/2014/main" val="327667419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22742576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71474957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948200301"/>
                    </a:ext>
                  </a:extLst>
                </a:gridCol>
                <a:gridCol w="1028805">
                  <a:extLst>
                    <a:ext uri="{9D8B030D-6E8A-4147-A177-3AD203B41FA5}">
                      <a16:colId xmlns:a16="http://schemas.microsoft.com/office/drawing/2014/main" val="1808552031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black 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there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is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cat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and 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ball 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a 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‘is there’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‘there is’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888537"/>
                  </a:ext>
                </a:extLst>
              </a:tr>
              <a:tr h="499126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Sentence1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169751"/>
                  </a:ext>
                </a:extLst>
              </a:tr>
              <a:tr h="499126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Sentence2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467209"/>
                  </a:ext>
                </a:extLst>
              </a:tr>
              <a:tr h="499126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Sentence3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608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947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97C9-041E-4E99-9BE0-2B27D2D0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1922"/>
            <a:ext cx="8496944" cy="1143000"/>
          </a:xfrm>
        </p:spPr>
        <p:txBody>
          <a:bodyPr/>
          <a:lstStyle/>
          <a:p>
            <a:r>
              <a:rPr lang="en-GB" dirty="0"/>
              <a:t>Term Frequency – Inverse document frequency (TF-IDF)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C878C2-FF2F-4FF4-A95A-078F1C8A92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0" y="1052736"/>
                <a:ext cx="7772400" cy="45720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TF – how often a word (t) appears in a document containing N words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𝑇𝐹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240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IDF – how few documents contain a word(t) (df(d,t)) of all docs in corpus (C)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𝐼𝐷𝐹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num>
                            <m:den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𝑑𝑓</m:t>
                              </m:r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den>
                          </m:f>
                        </m:e>
                      </m:func>
                      <m:r>
                        <a:rPr lang="en-GB" sz="2000" i="1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For each word in each document, then multiply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𝑇𝐹𝐼𝐷𝐹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𝑇𝐹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𝐼𝐷𝐹</m:t>
                      </m:r>
                    </m:oMath>
                  </m:oMathPara>
                </a14:m>
                <a:endParaRPr lang="en-GB" sz="2400" dirty="0"/>
              </a:p>
              <a:p>
                <a:pPr marL="0" indent="0">
                  <a:buNone/>
                </a:pPr>
                <a:r>
                  <a:rPr lang="en-GB" dirty="0"/>
                  <a:t>Assumes less common words have more task relevance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C878C2-FF2F-4FF4-A95A-078F1C8A92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052736"/>
                <a:ext cx="7772400" cy="4572000"/>
              </a:xfrm>
              <a:blipFill>
                <a:blip r:embed="rId2"/>
                <a:stretch>
                  <a:fillRect l="-1647" t="-1467" b="-161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6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CEA36-7ABC-4CE3-90B6-29FB4D443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word2vec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DC0A1-4524-43D4-A9C3-59671431E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Two layer neural network trained on a corpus to predict the next word in a sentence</a:t>
            </a:r>
          </a:p>
          <a:p>
            <a:pPr marL="0" indent="0">
              <a:buNone/>
            </a:pPr>
            <a:r>
              <a:rPr lang="en-GB" dirty="0"/>
              <a:t>e.g. “The mouse eats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cheese</a:t>
            </a:r>
            <a:r>
              <a:rPr lang="en-GB" dirty="0"/>
              <a:t> from the box”</a:t>
            </a:r>
          </a:p>
          <a:p>
            <a:pPr marL="0" indent="0">
              <a:buNone/>
            </a:pPr>
            <a:r>
              <a:rPr lang="en-GB" dirty="0"/>
              <a:t>Target word :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cheese</a:t>
            </a:r>
          </a:p>
          <a:p>
            <a:pPr marL="0" indent="0">
              <a:buNone/>
            </a:pPr>
            <a:r>
              <a:rPr lang="en-GB" dirty="0"/>
              <a:t>The network aims to predict the target word, given the preceding words</a:t>
            </a:r>
          </a:p>
          <a:p>
            <a:pPr marL="0" indent="0">
              <a:buNone/>
            </a:pPr>
            <a:r>
              <a:rPr lang="en-GB" dirty="0"/>
              <a:t>We take the weights of the last layer in the neural net as the vector for the target word    </a:t>
            </a:r>
          </a:p>
        </p:txBody>
      </p:sp>
    </p:spTree>
    <p:extLst>
      <p:ext uri="{BB962C8B-B14F-4D97-AF65-F5344CB8AC3E}">
        <p14:creationId xmlns:p14="http://schemas.microsoft.com/office/powerpoint/2010/main" val="310430193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blue_eng_tcm67-60707_tcm67-60707</Template>
  <TotalTime>6221</TotalTime>
  <Words>1910</Words>
  <Application>Microsoft Office PowerPoint</Application>
  <PresentationFormat>On-screen Show (4:3)</PresentationFormat>
  <Paragraphs>413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MS PGothic</vt:lpstr>
      <vt:lpstr>Arial</vt:lpstr>
      <vt:lpstr>Calibri</vt:lpstr>
      <vt:lpstr>Cambria Math</vt:lpstr>
      <vt:lpstr>Times New Roman</vt:lpstr>
      <vt:lpstr>Custom Design</vt:lpstr>
      <vt:lpstr>PowerPoint Presentation</vt:lpstr>
      <vt:lpstr>Talk outline</vt:lpstr>
      <vt:lpstr>Talk structure </vt:lpstr>
      <vt:lpstr>Making sense of text data</vt:lpstr>
      <vt:lpstr>The problem</vt:lpstr>
      <vt:lpstr>Word embedding</vt:lpstr>
      <vt:lpstr>Count vectorisation</vt:lpstr>
      <vt:lpstr>Term Frequency – Inverse document frequency (TF-IDF)</vt:lpstr>
      <vt:lpstr>word2vec</vt:lpstr>
      <vt:lpstr>fastText</vt:lpstr>
      <vt:lpstr>What do they look like</vt:lpstr>
      <vt:lpstr>Take home messages</vt:lpstr>
      <vt:lpstr>Lots of data, few labels</vt:lpstr>
      <vt:lpstr>The problem</vt:lpstr>
      <vt:lpstr>Fuzzy matching</vt:lpstr>
      <vt:lpstr>Fuzzy matching</vt:lpstr>
      <vt:lpstr>Label propagation</vt:lpstr>
      <vt:lpstr>Label propagation</vt:lpstr>
      <vt:lpstr>PowerPoint Presentation</vt:lpstr>
      <vt:lpstr>PowerPoint Presentation</vt:lpstr>
      <vt:lpstr>Label Propagation</vt:lpstr>
      <vt:lpstr>Putting this all together</vt:lpstr>
      <vt:lpstr>WGSN dataset</vt:lpstr>
      <vt:lpstr>Overall method for clothing data</vt:lpstr>
      <vt:lpstr>Results</vt:lpstr>
      <vt:lpstr>Caveats</vt:lpstr>
      <vt:lpstr>Conclusions</vt:lpstr>
      <vt:lpstr>Future work</vt:lpstr>
      <vt:lpstr>Is it Good? Measuring classifier performance</vt:lpstr>
      <vt:lpstr>Measuring classifier performance</vt:lpstr>
      <vt:lpstr>Unbalanced data</vt:lpstr>
      <vt:lpstr>What about the impact of different errors?</vt:lpstr>
      <vt:lpstr>Metrics – define terms</vt:lpstr>
      <vt:lpstr>Some ways of measuring classifier performance</vt:lpstr>
      <vt:lpstr>Multiclass classification</vt:lpstr>
      <vt:lpstr>Multiclass classification</vt:lpstr>
      <vt:lpstr>When to use?</vt:lpstr>
      <vt:lpstr>Current and future work</vt:lpstr>
      <vt:lpstr>Thank you for listening</vt:lpstr>
    </vt:vector>
  </TitlesOfParts>
  <Company>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GRIFFS3</dc:creator>
  <cp:lastModifiedBy>Rowland, Edward</cp:lastModifiedBy>
  <cp:revision>87</cp:revision>
  <dcterms:created xsi:type="dcterms:W3CDTF">2016-05-12T08:48:10Z</dcterms:created>
  <dcterms:modified xsi:type="dcterms:W3CDTF">2019-05-05T13:47:31Z</dcterms:modified>
</cp:coreProperties>
</file>