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6.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300" r:id="rId2"/>
    <p:sldId id="333" r:id="rId3"/>
    <p:sldId id="345" r:id="rId4"/>
    <p:sldId id="346" r:id="rId5"/>
    <p:sldId id="343" r:id="rId6"/>
    <p:sldId id="301" r:id="rId7"/>
    <p:sldId id="287" r:id="rId8"/>
    <p:sldId id="331" r:id="rId9"/>
    <p:sldId id="325" r:id="rId10"/>
    <p:sldId id="289" r:id="rId11"/>
    <p:sldId id="329" r:id="rId12"/>
    <p:sldId id="328" r:id="rId13"/>
    <p:sldId id="347" r:id="rId14"/>
    <p:sldId id="302" r:id="rId15"/>
    <p:sldId id="332" r:id="rId16"/>
    <p:sldId id="334" r:id="rId17"/>
    <p:sldId id="348" r:id="rId18"/>
    <p:sldId id="340" r:id="rId19"/>
    <p:sldId id="341" r:id="rId20"/>
    <p:sldId id="349" r:id="rId2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5518"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31589D"/>
    <a:srgbClr val="5C5C5C"/>
    <a:srgbClr val="322E6A"/>
    <a:srgbClr val="2D096A"/>
    <a:srgbClr val="336699"/>
    <a:srgbClr val="6699FF"/>
    <a:srgbClr val="FF62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0" autoAdjust="0"/>
    <p:restoredTop sz="94660"/>
  </p:normalViewPr>
  <p:slideViewPr>
    <p:cSldViewPr snapToGrid="0" showGuides="1">
      <p:cViewPr varScale="1">
        <p:scale>
          <a:sx n="95" d="100"/>
          <a:sy n="95" d="100"/>
        </p:scale>
        <p:origin x="1038" y="78"/>
      </p:cViewPr>
      <p:guideLst>
        <p:guide orient="horz" pos="2115"/>
        <p:guide pos="5518"/>
      </p:guideLst>
    </p:cSldViewPr>
  </p:slideViewPr>
  <p:notesTextViewPr>
    <p:cViewPr>
      <p:scale>
        <a:sx n="1" d="1"/>
        <a:sy n="1" d="1"/>
      </p:scale>
      <p:origin x="0" y="0"/>
    </p:cViewPr>
  </p:notesTextViewPr>
  <p:notesViewPr>
    <p:cSldViewPr snapToGrid="0" showGuides="1">
      <p:cViewPr varScale="1">
        <p:scale>
          <a:sx n="52" d="100"/>
          <a:sy n="52" d="100"/>
        </p:scale>
        <p:origin x="28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D:\Marisol.gonzalez\Escritorio\Ottawa\Gr&#225;ficos%20compras%20en%20internet%20ENDUTIH.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Marisol.gonzalez\Escritorio\Ottawa\Gr&#225;ficos%20compras%20en%20internet%20ENDUTIH.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Marisol.gonzalez\Escritorio\Ottawa\Gr&#225;ficos%20compras%20en%20internet%20ENDUTIH.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Marisol.gonzalez\Escritorio\Ottawa_2\Presentaci&#243;n\series%20de%20gasolina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Marisol.gonzalez\Escritorio\Ottawa_2\Presentaci&#243;n\series%20de%20gasolina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Marisol.gonzalez\Escritorio\Ottawa_2\Presentaci&#243;n\series%20de%20gasolina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Marisol.gonzalez\Escritorio\Ottawa_2\Presentaci&#243;n\series%20de%20gasolina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ctr">
              <a:defRPr sz="1000" b="0">
                <a:latin typeface="Arial Narrow" pitchFamily="34" charset="0"/>
                <a:cs typeface="Arial" pitchFamily="34" charset="0"/>
              </a:defRPr>
            </a:pPr>
            <a:r>
              <a:rPr lang="en-US" sz="1000" b="0">
                <a:latin typeface="Arial Narrow" pitchFamily="34" charset="0"/>
                <a:cs typeface="Arial" pitchFamily="34" charset="0"/>
              </a:rPr>
              <a:t>Uso de internet para ordenar o comprar productos, 2015-2018</a:t>
            </a:r>
          </a:p>
        </c:rich>
      </c:tx>
      <c:layout>
        <c:manualLayout>
          <c:xMode val="edge"/>
          <c:yMode val="edge"/>
          <c:x val="0.13496859505049869"/>
          <c:y val="3.4835185185185281E-2"/>
        </c:manualLayout>
      </c:layout>
      <c:overlay val="0"/>
    </c:title>
    <c:autoTitleDeleted val="0"/>
    <c:plotArea>
      <c:layout>
        <c:manualLayout>
          <c:layoutTarget val="inner"/>
          <c:xMode val="edge"/>
          <c:yMode val="edge"/>
          <c:x val="3.8805555555555683E-2"/>
          <c:y val="0.23993928571428674"/>
          <c:w val="0.92238888888888892"/>
          <c:h val="0.62143505733155702"/>
        </c:manualLayout>
      </c:layout>
      <c:barChart>
        <c:barDir val="col"/>
        <c:grouping val="clustered"/>
        <c:varyColors val="0"/>
        <c:ser>
          <c:idx val="1"/>
          <c:order val="0"/>
          <c:tx>
            <c:strRef>
              <c:f>'Uso de internet '!$K$2</c:f>
              <c:strCache>
                <c:ptCount val="1"/>
                <c:pt idx="0">
                  <c:v>Para ordenar o comprar productos</c:v>
                </c:pt>
              </c:strCache>
            </c:strRef>
          </c:tx>
          <c:spPr>
            <a:gradFill>
              <a:gsLst>
                <a:gs pos="0">
                  <a:schemeClr val="accent5">
                    <a:lumMod val="75000"/>
                  </a:schemeClr>
                </a:gs>
                <a:gs pos="50000">
                  <a:srgbClr val="4F81BD">
                    <a:tint val="44500"/>
                    <a:satMod val="160000"/>
                  </a:srgbClr>
                </a:gs>
                <a:gs pos="100000">
                  <a:srgbClr val="4F81BD">
                    <a:tint val="23500"/>
                    <a:satMod val="160000"/>
                  </a:srgbClr>
                </a:gs>
              </a:gsLst>
              <a:lin ang="5400000" scaled="0"/>
            </a:gradFill>
          </c:spPr>
          <c:invertIfNegative val="0"/>
          <c:dLbls>
            <c:spPr>
              <a:noFill/>
              <a:ln>
                <a:noFill/>
              </a:ln>
              <a:effectLst/>
            </c:spPr>
            <c:txPr>
              <a:bodyPr/>
              <a:lstStyle/>
              <a:p>
                <a:pPr>
                  <a:defRPr sz="900" b="0">
                    <a:latin typeface="Arial" pitchFamily="34" charset="0"/>
                    <a:cs typeface="Arial" pitchFamily="34" charset="0"/>
                  </a:defRPr>
                </a:pPr>
                <a:endParaRPr lang="es-MX"/>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'Uso de internet '!$A$3:$A$6</c:f>
              <c:numCache>
                <c:formatCode>General</c:formatCode>
                <c:ptCount val="4"/>
                <c:pt idx="0">
                  <c:v>2015</c:v>
                </c:pt>
                <c:pt idx="1">
                  <c:v>2016</c:v>
                </c:pt>
                <c:pt idx="2">
                  <c:v>2017</c:v>
                </c:pt>
                <c:pt idx="3">
                  <c:v>2018</c:v>
                </c:pt>
              </c:numCache>
            </c:numRef>
          </c:cat>
          <c:val>
            <c:numRef>
              <c:f>'Uso de internet '!$K$3:$K$6</c:f>
              <c:numCache>
                <c:formatCode>0.0</c:formatCode>
                <c:ptCount val="4"/>
                <c:pt idx="0">
                  <c:v>9.730180641155318</c:v>
                </c:pt>
                <c:pt idx="1">
                  <c:v>15.918786543824716</c:v>
                </c:pt>
                <c:pt idx="2">
                  <c:v>16.556282274897896</c:v>
                </c:pt>
                <c:pt idx="3">
                  <c:v>19.667385752583918</c:v>
                </c:pt>
              </c:numCache>
            </c:numRef>
          </c:val>
          <c:extLst xmlns:c16r2="http://schemas.microsoft.com/office/drawing/2015/06/chart">
            <c:ext xmlns:c16="http://schemas.microsoft.com/office/drawing/2014/chart" uri="{C3380CC4-5D6E-409C-BE32-E72D297353CC}">
              <c16:uniqueId val="{00000000-69DC-42A1-BFED-8A0B1AB6371B}"/>
            </c:ext>
          </c:extLst>
        </c:ser>
        <c:dLbls>
          <c:showLegendKey val="0"/>
          <c:showVal val="0"/>
          <c:showCatName val="0"/>
          <c:showSerName val="0"/>
          <c:showPercent val="0"/>
          <c:showBubbleSize val="0"/>
        </c:dLbls>
        <c:gapWidth val="20"/>
        <c:axId val="527741144"/>
        <c:axId val="527741928"/>
      </c:barChart>
      <c:catAx>
        <c:axId val="527741144"/>
        <c:scaling>
          <c:orientation val="minMax"/>
        </c:scaling>
        <c:delete val="0"/>
        <c:axPos val="b"/>
        <c:numFmt formatCode="General" sourceLinked="1"/>
        <c:majorTickMark val="out"/>
        <c:minorTickMark val="none"/>
        <c:tickLblPos val="nextTo"/>
        <c:txPr>
          <a:bodyPr/>
          <a:lstStyle/>
          <a:p>
            <a:pPr>
              <a:defRPr sz="900" b="0">
                <a:latin typeface="Arial" pitchFamily="34" charset="0"/>
                <a:cs typeface="Arial" pitchFamily="34" charset="0"/>
              </a:defRPr>
            </a:pPr>
            <a:endParaRPr lang="es-MX"/>
          </a:p>
        </c:txPr>
        <c:crossAx val="527741928"/>
        <c:crosses val="autoZero"/>
        <c:auto val="1"/>
        <c:lblAlgn val="ctr"/>
        <c:lblOffset val="100"/>
        <c:noMultiLvlLbl val="0"/>
      </c:catAx>
      <c:valAx>
        <c:axId val="527741928"/>
        <c:scaling>
          <c:orientation val="minMax"/>
        </c:scaling>
        <c:delete val="1"/>
        <c:axPos val="l"/>
        <c:majorGridlines>
          <c:spPr>
            <a:ln>
              <a:prstDash val="sysDash"/>
            </a:ln>
          </c:spPr>
        </c:majorGridlines>
        <c:numFmt formatCode="0.0" sourceLinked="1"/>
        <c:majorTickMark val="out"/>
        <c:minorTickMark val="none"/>
        <c:tickLblPos val="none"/>
        <c:crossAx val="527741144"/>
        <c:crosses val="autoZero"/>
        <c:crossBetween val="between"/>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latin typeface="Arial Narrow" pitchFamily="34" charset="0"/>
                <a:cs typeface="Arial" pitchFamily="34" charset="0"/>
              </a:defRPr>
            </a:pPr>
            <a:r>
              <a:rPr lang="es-MX" sz="1000" b="0" dirty="0">
                <a:latin typeface="Arial Narrow" pitchFamily="34" charset="0"/>
                <a:cs typeface="Arial" pitchFamily="34" charset="0"/>
              </a:rPr>
              <a:t>Usuarios de Internet que han realizado compras vía Internet, según tipo de productos, 2015-2018</a:t>
            </a:r>
          </a:p>
        </c:rich>
      </c:tx>
      <c:layout>
        <c:manualLayout>
          <c:xMode val="edge"/>
          <c:yMode val="edge"/>
          <c:x val="0.12617798353909465"/>
          <c:y val="2.3280158730158731E-2"/>
        </c:manualLayout>
      </c:layout>
      <c:overlay val="0"/>
    </c:title>
    <c:autoTitleDeleted val="0"/>
    <c:plotArea>
      <c:layout>
        <c:manualLayout>
          <c:layoutTarget val="inner"/>
          <c:xMode val="edge"/>
          <c:yMode val="edge"/>
          <c:x val="0.32403632845283348"/>
          <c:y val="0.19062341269841268"/>
          <c:w val="0.58009507976472396"/>
          <c:h val="0.71527182539682554"/>
        </c:manualLayout>
      </c:layout>
      <c:barChart>
        <c:barDir val="bar"/>
        <c:grouping val="clustered"/>
        <c:varyColors val="0"/>
        <c:ser>
          <c:idx val="0"/>
          <c:order val="0"/>
          <c:tx>
            <c:strRef>
              <c:f>'Uso de internet '!$A$64</c:f>
              <c:strCache>
                <c:ptCount val="1"/>
                <c:pt idx="0">
                  <c:v>2015</c:v>
                </c:pt>
              </c:strCache>
            </c:strRef>
          </c:tx>
          <c:spPr>
            <a:solidFill>
              <a:schemeClr val="accent5">
                <a:lumMod val="20000"/>
                <a:lumOff val="80000"/>
              </a:schemeClr>
            </a:solidFill>
          </c:spPr>
          <c:invertIfNegative val="0"/>
          <c:cat>
            <c:strRef>
              <c:f>'Uso de internet '!$B$63:$M$63</c:f>
              <c:strCache>
                <c:ptCount val="12"/>
                <c:pt idx="0">
                  <c:v>Artículos de uso personal, incluyendo ropa y accesorios</c:v>
                </c:pt>
                <c:pt idx="1">
                  <c:v>Reservaciones y boletos </c:v>
                </c:pt>
                <c:pt idx="2">
                  <c:v>Libros</c:v>
                </c:pt>
                <c:pt idx="3">
                  <c:v>Música y videos</c:v>
                </c:pt>
                <c:pt idx="4">
                  <c:v>Aparatos electrónicos </c:v>
                </c:pt>
                <c:pt idx="5">
                  <c:v>Computadoras, laptops o tablets</c:v>
                </c:pt>
                <c:pt idx="6">
                  <c:v>Programas y/o aplicaciones (software)</c:v>
                </c:pt>
                <c:pt idx="7">
                  <c:v>Artículos para el hogar</c:v>
                </c:pt>
                <c:pt idx="8">
                  <c:v>Alimentos y bebidas</c:v>
                </c:pt>
                <c:pt idx="9">
                  <c:v>Celulares o accesorios</c:v>
                </c:pt>
                <c:pt idx="10">
                  <c:v>Vehículos o refacciones</c:v>
                </c:pt>
                <c:pt idx="11">
                  <c:v>Otro producto</c:v>
                </c:pt>
              </c:strCache>
            </c:strRef>
          </c:cat>
          <c:val>
            <c:numRef>
              <c:f>'Uso de internet '!$B$64:$M$64</c:f>
              <c:numCache>
                <c:formatCode>0.0</c:formatCode>
                <c:ptCount val="12"/>
                <c:pt idx="0">
                  <c:v>49.512967403342891</c:v>
                </c:pt>
                <c:pt idx="1">
                  <c:v>39.915838186818156</c:v>
                </c:pt>
                <c:pt idx="2">
                  <c:v>20.16689185519693</c:v>
                </c:pt>
                <c:pt idx="3">
                  <c:v>21.723408142005329</c:v>
                </c:pt>
                <c:pt idx="4">
                  <c:v>27.604498723748861</c:v>
                </c:pt>
                <c:pt idx="5">
                  <c:v>7.1710341172966166</c:v>
                </c:pt>
                <c:pt idx="6">
                  <c:v>26.04483912322943</c:v>
                </c:pt>
                <c:pt idx="7">
                  <c:v>18.159449936557689</c:v>
                </c:pt>
                <c:pt idx="8">
                  <c:v>6.7301967121926145</c:v>
                </c:pt>
                <c:pt idx="9">
                  <c:v>0</c:v>
                </c:pt>
                <c:pt idx="10">
                  <c:v>0</c:v>
                </c:pt>
                <c:pt idx="11">
                  <c:v>7.0129797461979742</c:v>
                </c:pt>
              </c:numCache>
            </c:numRef>
          </c:val>
          <c:extLst xmlns:c16r2="http://schemas.microsoft.com/office/drawing/2015/06/chart">
            <c:ext xmlns:c16="http://schemas.microsoft.com/office/drawing/2014/chart" uri="{C3380CC4-5D6E-409C-BE32-E72D297353CC}">
              <c16:uniqueId val="{00000000-5574-46D8-A9E9-CC574380F368}"/>
            </c:ext>
          </c:extLst>
        </c:ser>
        <c:ser>
          <c:idx val="1"/>
          <c:order val="1"/>
          <c:tx>
            <c:strRef>
              <c:f>'Uso de internet '!$A$65</c:f>
              <c:strCache>
                <c:ptCount val="1"/>
                <c:pt idx="0">
                  <c:v>2016</c:v>
                </c:pt>
              </c:strCache>
            </c:strRef>
          </c:tx>
          <c:spPr>
            <a:solidFill>
              <a:schemeClr val="accent5">
                <a:lumMod val="60000"/>
                <a:lumOff val="40000"/>
              </a:schemeClr>
            </a:solidFill>
          </c:spPr>
          <c:invertIfNegative val="0"/>
          <c:cat>
            <c:strRef>
              <c:f>'Uso de internet '!$B$63:$M$63</c:f>
              <c:strCache>
                <c:ptCount val="12"/>
                <c:pt idx="0">
                  <c:v>Artículos de uso personal, incluyendo ropa y accesorios</c:v>
                </c:pt>
                <c:pt idx="1">
                  <c:v>Reservaciones y boletos </c:v>
                </c:pt>
                <c:pt idx="2">
                  <c:v>Libros</c:v>
                </c:pt>
                <c:pt idx="3">
                  <c:v>Música y videos</c:v>
                </c:pt>
                <c:pt idx="4">
                  <c:v>Aparatos electrónicos </c:v>
                </c:pt>
                <c:pt idx="5">
                  <c:v>Computadoras, laptops o tablets</c:v>
                </c:pt>
                <c:pt idx="6">
                  <c:v>Programas y/o aplicaciones (software)</c:v>
                </c:pt>
                <c:pt idx="7">
                  <c:v>Artículos para el hogar</c:v>
                </c:pt>
                <c:pt idx="8">
                  <c:v>Alimentos y bebidas</c:v>
                </c:pt>
                <c:pt idx="9">
                  <c:v>Celulares o accesorios</c:v>
                </c:pt>
                <c:pt idx="10">
                  <c:v>Vehículos o refacciones</c:v>
                </c:pt>
                <c:pt idx="11">
                  <c:v>Otro producto</c:v>
                </c:pt>
              </c:strCache>
            </c:strRef>
          </c:cat>
          <c:val>
            <c:numRef>
              <c:f>'Uso de internet '!$B$65:$M$65</c:f>
              <c:numCache>
                <c:formatCode>0.0</c:formatCode>
                <c:ptCount val="12"/>
                <c:pt idx="0">
                  <c:v>50.356428981530172</c:v>
                </c:pt>
                <c:pt idx="1">
                  <c:v>35.213356030604963</c:v>
                </c:pt>
                <c:pt idx="2">
                  <c:v>16.218018727442931</c:v>
                </c:pt>
                <c:pt idx="3">
                  <c:v>17.929450819717616</c:v>
                </c:pt>
                <c:pt idx="4">
                  <c:v>26.499554971906512</c:v>
                </c:pt>
                <c:pt idx="5">
                  <c:v>6.3430150333935602</c:v>
                </c:pt>
                <c:pt idx="6">
                  <c:v>20.468091866393696</c:v>
                </c:pt>
                <c:pt idx="7">
                  <c:v>17.164043794842371</c:v>
                </c:pt>
                <c:pt idx="8">
                  <c:v>6.5906615206784815</c:v>
                </c:pt>
                <c:pt idx="9">
                  <c:v>0</c:v>
                </c:pt>
                <c:pt idx="10">
                  <c:v>0</c:v>
                </c:pt>
                <c:pt idx="11">
                  <c:v>6.4919771700652555</c:v>
                </c:pt>
              </c:numCache>
            </c:numRef>
          </c:val>
          <c:extLst xmlns:c16r2="http://schemas.microsoft.com/office/drawing/2015/06/chart">
            <c:ext xmlns:c16="http://schemas.microsoft.com/office/drawing/2014/chart" uri="{C3380CC4-5D6E-409C-BE32-E72D297353CC}">
              <c16:uniqueId val="{00000001-5574-46D8-A9E9-CC574380F368}"/>
            </c:ext>
          </c:extLst>
        </c:ser>
        <c:ser>
          <c:idx val="2"/>
          <c:order val="2"/>
          <c:tx>
            <c:strRef>
              <c:f>'Uso de internet '!$A$66</c:f>
              <c:strCache>
                <c:ptCount val="1"/>
                <c:pt idx="0">
                  <c:v>2017</c:v>
                </c:pt>
              </c:strCache>
            </c:strRef>
          </c:tx>
          <c:spPr>
            <a:solidFill>
              <a:schemeClr val="accent5">
                <a:lumMod val="75000"/>
              </a:schemeClr>
            </a:solidFill>
          </c:spPr>
          <c:invertIfNegative val="0"/>
          <c:cat>
            <c:strRef>
              <c:f>'Uso de internet '!$B$63:$M$63</c:f>
              <c:strCache>
                <c:ptCount val="12"/>
                <c:pt idx="0">
                  <c:v>Artículos de uso personal, incluyendo ropa y accesorios</c:v>
                </c:pt>
                <c:pt idx="1">
                  <c:v>Reservaciones y boletos </c:v>
                </c:pt>
                <c:pt idx="2">
                  <c:v>Libros</c:v>
                </c:pt>
                <c:pt idx="3">
                  <c:v>Música y videos</c:v>
                </c:pt>
                <c:pt idx="4">
                  <c:v>Aparatos electrónicos </c:v>
                </c:pt>
                <c:pt idx="5">
                  <c:v>Computadoras, laptops o tablets</c:v>
                </c:pt>
                <c:pt idx="6">
                  <c:v>Programas y/o aplicaciones (software)</c:v>
                </c:pt>
                <c:pt idx="7">
                  <c:v>Artículos para el hogar</c:v>
                </c:pt>
                <c:pt idx="8">
                  <c:v>Alimentos y bebidas</c:v>
                </c:pt>
                <c:pt idx="9">
                  <c:v>Celulares o accesorios</c:v>
                </c:pt>
                <c:pt idx="10">
                  <c:v>Vehículos o refacciones</c:v>
                </c:pt>
                <c:pt idx="11">
                  <c:v>Otro producto</c:v>
                </c:pt>
              </c:strCache>
            </c:strRef>
          </c:cat>
          <c:val>
            <c:numRef>
              <c:f>'Uso de internet '!$B$66:$M$66</c:f>
              <c:numCache>
                <c:formatCode>0.0</c:formatCode>
                <c:ptCount val="12"/>
                <c:pt idx="0">
                  <c:v>0</c:v>
                </c:pt>
                <c:pt idx="1">
                  <c:v>36.715948745418963</c:v>
                </c:pt>
                <c:pt idx="2">
                  <c:v>16.502041715147389</c:v>
                </c:pt>
                <c:pt idx="3">
                  <c:v>20.553511342819597</c:v>
                </c:pt>
                <c:pt idx="4">
                  <c:v>29.389141483989189</c:v>
                </c:pt>
                <c:pt idx="5">
                  <c:v>9.1417244350433506</c:v>
                </c:pt>
                <c:pt idx="6">
                  <c:v>24.794518309567689</c:v>
                </c:pt>
                <c:pt idx="7">
                  <c:v>0</c:v>
                </c:pt>
                <c:pt idx="8">
                  <c:v>9.8475683604804019</c:v>
                </c:pt>
                <c:pt idx="9">
                  <c:v>0</c:v>
                </c:pt>
                <c:pt idx="10">
                  <c:v>0</c:v>
                </c:pt>
                <c:pt idx="11">
                  <c:v>36.420234260260344</c:v>
                </c:pt>
              </c:numCache>
            </c:numRef>
          </c:val>
          <c:extLst xmlns:c16r2="http://schemas.microsoft.com/office/drawing/2015/06/chart">
            <c:ext xmlns:c16="http://schemas.microsoft.com/office/drawing/2014/chart" uri="{C3380CC4-5D6E-409C-BE32-E72D297353CC}">
              <c16:uniqueId val="{00000002-5574-46D8-A9E9-CC574380F368}"/>
            </c:ext>
          </c:extLst>
        </c:ser>
        <c:ser>
          <c:idx val="3"/>
          <c:order val="3"/>
          <c:tx>
            <c:strRef>
              <c:f>'Uso de internet '!$A$67</c:f>
              <c:strCache>
                <c:ptCount val="1"/>
                <c:pt idx="0">
                  <c:v>2018</c:v>
                </c:pt>
              </c:strCache>
            </c:strRef>
          </c:tx>
          <c:spPr>
            <a:solidFill>
              <a:schemeClr val="tx2">
                <a:lumMod val="75000"/>
              </a:schemeClr>
            </a:solidFill>
          </c:spPr>
          <c:invertIfNegative val="0"/>
          <c:cat>
            <c:strRef>
              <c:f>'Uso de internet '!$B$63:$M$63</c:f>
              <c:strCache>
                <c:ptCount val="12"/>
                <c:pt idx="0">
                  <c:v>Artículos de uso personal, incluyendo ropa y accesorios</c:v>
                </c:pt>
                <c:pt idx="1">
                  <c:v>Reservaciones y boletos </c:v>
                </c:pt>
                <c:pt idx="2">
                  <c:v>Libros</c:v>
                </c:pt>
                <c:pt idx="3">
                  <c:v>Música y videos</c:v>
                </c:pt>
                <c:pt idx="4">
                  <c:v>Aparatos electrónicos </c:v>
                </c:pt>
                <c:pt idx="5">
                  <c:v>Computadoras, laptops o tablets</c:v>
                </c:pt>
                <c:pt idx="6">
                  <c:v>Programas y/o aplicaciones (software)</c:v>
                </c:pt>
                <c:pt idx="7">
                  <c:v>Artículos para el hogar</c:v>
                </c:pt>
                <c:pt idx="8">
                  <c:v>Alimentos y bebidas</c:v>
                </c:pt>
                <c:pt idx="9">
                  <c:v>Celulares o accesorios</c:v>
                </c:pt>
                <c:pt idx="10">
                  <c:v>Vehículos o refacciones</c:v>
                </c:pt>
                <c:pt idx="11">
                  <c:v>Otro producto</c:v>
                </c:pt>
              </c:strCache>
            </c:strRef>
          </c:cat>
          <c:val>
            <c:numRef>
              <c:f>'Uso de internet '!$B$67:$M$67</c:f>
              <c:numCache>
                <c:formatCode>0.0</c:formatCode>
                <c:ptCount val="12"/>
                <c:pt idx="0">
                  <c:v>59.488581741005987</c:v>
                </c:pt>
                <c:pt idx="1">
                  <c:v>35.505883590750194</c:v>
                </c:pt>
                <c:pt idx="2">
                  <c:v>15.057027161091098</c:v>
                </c:pt>
                <c:pt idx="3">
                  <c:v>19.542868760739861</c:v>
                </c:pt>
                <c:pt idx="4">
                  <c:v>23.7517204126815</c:v>
                </c:pt>
                <c:pt idx="5">
                  <c:v>8.3532684232348675</c:v>
                </c:pt>
                <c:pt idx="6">
                  <c:v>21.001632318385269</c:v>
                </c:pt>
                <c:pt idx="7">
                  <c:v>25.870546432278488</c:v>
                </c:pt>
                <c:pt idx="8">
                  <c:v>12.422646845889041</c:v>
                </c:pt>
                <c:pt idx="9">
                  <c:v>27.276545765012557</c:v>
                </c:pt>
                <c:pt idx="10">
                  <c:v>13.716488851069119</c:v>
                </c:pt>
                <c:pt idx="11">
                  <c:v>3.7259560377480732</c:v>
                </c:pt>
              </c:numCache>
            </c:numRef>
          </c:val>
          <c:extLst xmlns:c16r2="http://schemas.microsoft.com/office/drawing/2015/06/chart">
            <c:ext xmlns:c16="http://schemas.microsoft.com/office/drawing/2014/chart" uri="{C3380CC4-5D6E-409C-BE32-E72D297353CC}">
              <c16:uniqueId val="{00000003-5574-46D8-A9E9-CC574380F368}"/>
            </c:ext>
          </c:extLst>
        </c:ser>
        <c:dLbls>
          <c:showLegendKey val="0"/>
          <c:showVal val="0"/>
          <c:showCatName val="0"/>
          <c:showSerName val="0"/>
          <c:showPercent val="0"/>
          <c:showBubbleSize val="0"/>
        </c:dLbls>
        <c:gapWidth val="150"/>
        <c:axId val="527736440"/>
        <c:axId val="527744672"/>
      </c:barChart>
      <c:catAx>
        <c:axId val="527736440"/>
        <c:scaling>
          <c:orientation val="minMax"/>
        </c:scaling>
        <c:delete val="0"/>
        <c:axPos val="l"/>
        <c:numFmt formatCode="General" sourceLinked="0"/>
        <c:majorTickMark val="none"/>
        <c:minorTickMark val="none"/>
        <c:tickLblPos val="nextTo"/>
        <c:txPr>
          <a:bodyPr/>
          <a:lstStyle/>
          <a:p>
            <a:pPr>
              <a:defRPr sz="700"/>
            </a:pPr>
            <a:endParaRPr lang="es-MX"/>
          </a:p>
        </c:txPr>
        <c:crossAx val="527744672"/>
        <c:crosses val="autoZero"/>
        <c:auto val="1"/>
        <c:lblAlgn val="ctr"/>
        <c:lblOffset val="100"/>
        <c:noMultiLvlLbl val="0"/>
      </c:catAx>
      <c:valAx>
        <c:axId val="527744672"/>
        <c:scaling>
          <c:orientation val="minMax"/>
        </c:scaling>
        <c:delete val="0"/>
        <c:axPos val="b"/>
        <c:majorGridlines>
          <c:spPr>
            <a:ln>
              <a:prstDash val="sysDot"/>
            </a:ln>
          </c:spPr>
        </c:majorGridlines>
        <c:numFmt formatCode="0.0" sourceLinked="1"/>
        <c:majorTickMark val="none"/>
        <c:minorTickMark val="none"/>
        <c:tickLblPos val="nextTo"/>
        <c:txPr>
          <a:bodyPr/>
          <a:lstStyle/>
          <a:p>
            <a:pPr>
              <a:defRPr sz="900"/>
            </a:pPr>
            <a:endParaRPr lang="es-MX"/>
          </a:p>
        </c:txPr>
        <c:crossAx val="527736440"/>
        <c:crosses val="autoZero"/>
        <c:crossBetween val="between"/>
      </c:valAx>
    </c:plotArea>
    <c:legend>
      <c:legendPos val="r"/>
      <c:layout/>
      <c:overlay val="0"/>
      <c:txPr>
        <a:bodyPr/>
        <a:lstStyle/>
        <a:p>
          <a:pPr>
            <a:defRPr sz="900"/>
          </a:pPr>
          <a:endParaRPr lang="es-MX"/>
        </a:p>
      </c:txPr>
    </c:legend>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sz="1000">
                <a:latin typeface="Arial" pitchFamily="34" charset="0"/>
                <a:cs typeface="Arial" pitchFamily="34" charset="0"/>
              </a:defRPr>
            </a:pPr>
            <a:r>
              <a:rPr lang="es-MX" sz="1000">
                <a:latin typeface="Arial" pitchFamily="34" charset="0"/>
                <a:cs typeface="Arial" pitchFamily="34" charset="0"/>
              </a:rPr>
              <a:t>Tipos de mercado</a:t>
            </a:r>
          </a:p>
        </c:rich>
      </c:tx>
      <c:layout/>
      <c:overlay val="0"/>
    </c:title>
    <c:autoTitleDeleted val="0"/>
    <c:plotArea>
      <c:layout/>
      <c:barChart>
        <c:barDir val="col"/>
        <c:grouping val="clustered"/>
        <c:varyColors val="0"/>
        <c:ser>
          <c:idx val="0"/>
          <c:order val="0"/>
          <c:tx>
            <c:strRef>
              <c:f>Hoja8!$B$1</c:f>
              <c:strCache>
                <c:ptCount val="1"/>
                <c:pt idx="0">
                  <c:v>Mercado Moderno</c:v>
                </c:pt>
              </c:strCache>
            </c:strRef>
          </c:tx>
          <c:invertIfNegative val="0"/>
          <c:cat>
            <c:strRef>
              <c:f>Hoja8!$A$2:$A$9</c:f>
              <c:strCache>
                <c:ptCount val="8"/>
                <c:pt idx="0">
                  <c:v>Frutas y verduras</c:v>
                </c:pt>
                <c:pt idx="1">
                  <c:v>Abarrotes en lata o paquete</c:v>
                </c:pt>
                <c:pt idx="2">
                  <c:v>Ropa y calzado</c:v>
                </c:pt>
                <c:pt idx="3">
                  <c:v>Medicamentos y artículos de curación</c:v>
                </c:pt>
                <c:pt idx="4">
                  <c:v>Alimentos y bebidas fuera del hogar </c:v>
                </c:pt>
                <c:pt idx="5">
                  <c:v>Cuidado personal</c:v>
                </c:pt>
                <c:pt idx="6">
                  <c:v>Artículos de limpieza</c:v>
                </c:pt>
                <c:pt idx="7">
                  <c:v>Electrodomésticos y electrónicos</c:v>
                </c:pt>
              </c:strCache>
            </c:strRef>
          </c:cat>
          <c:val>
            <c:numRef>
              <c:f>Hoja8!$B$2:$B$9</c:f>
              <c:numCache>
                <c:formatCode>0%</c:formatCode>
                <c:ptCount val="8"/>
                <c:pt idx="0">
                  <c:v>0.15000000000000024</c:v>
                </c:pt>
                <c:pt idx="1">
                  <c:v>0.2</c:v>
                </c:pt>
                <c:pt idx="2">
                  <c:v>0.30000000000000032</c:v>
                </c:pt>
                <c:pt idx="3">
                  <c:v>0.65000000000000124</c:v>
                </c:pt>
                <c:pt idx="4">
                  <c:v>0.5</c:v>
                </c:pt>
                <c:pt idx="5">
                  <c:v>0.4</c:v>
                </c:pt>
                <c:pt idx="6">
                  <c:v>0.4</c:v>
                </c:pt>
                <c:pt idx="7">
                  <c:v>0.9</c:v>
                </c:pt>
              </c:numCache>
            </c:numRef>
          </c:val>
          <c:extLst xmlns:c16r2="http://schemas.microsoft.com/office/drawing/2015/06/chart">
            <c:ext xmlns:c16="http://schemas.microsoft.com/office/drawing/2014/chart" uri="{C3380CC4-5D6E-409C-BE32-E72D297353CC}">
              <c16:uniqueId val="{00000000-067E-40DC-893B-7AC4EA81FFE7}"/>
            </c:ext>
          </c:extLst>
        </c:ser>
        <c:ser>
          <c:idx val="1"/>
          <c:order val="1"/>
          <c:tx>
            <c:strRef>
              <c:f>Hoja8!$C$1</c:f>
              <c:strCache>
                <c:ptCount val="1"/>
                <c:pt idx="0">
                  <c:v>Mercado Tradicional</c:v>
                </c:pt>
              </c:strCache>
            </c:strRef>
          </c:tx>
          <c:invertIfNegative val="0"/>
          <c:cat>
            <c:strRef>
              <c:f>Hoja8!$A$2:$A$9</c:f>
              <c:strCache>
                <c:ptCount val="8"/>
                <c:pt idx="0">
                  <c:v>Frutas y verduras</c:v>
                </c:pt>
                <c:pt idx="1">
                  <c:v>Abarrotes en lata o paquete</c:v>
                </c:pt>
                <c:pt idx="2">
                  <c:v>Ropa y calzado</c:v>
                </c:pt>
                <c:pt idx="3">
                  <c:v>Medicamentos y artículos de curación</c:v>
                </c:pt>
                <c:pt idx="4">
                  <c:v>Alimentos y bebidas fuera del hogar </c:v>
                </c:pt>
                <c:pt idx="5">
                  <c:v>Cuidado personal</c:v>
                </c:pt>
                <c:pt idx="6">
                  <c:v>Artículos de limpieza</c:v>
                </c:pt>
                <c:pt idx="7">
                  <c:v>Electrodomésticos y electrónicos</c:v>
                </c:pt>
              </c:strCache>
            </c:strRef>
          </c:cat>
          <c:val>
            <c:numRef>
              <c:f>Hoja8!$C$2:$C$9</c:f>
              <c:numCache>
                <c:formatCode>0%</c:formatCode>
                <c:ptCount val="8"/>
                <c:pt idx="0">
                  <c:v>0.85000000000000064</c:v>
                </c:pt>
                <c:pt idx="1">
                  <c:v>0.8</c:v>
                </c:pt>
                <c:pt idx="2">
                  <c:v>0.70000000000000062</c:v>
                </c:pt>
                <c:pt idx="3">
                  <c:v>0.35000000000000031</c:v>
                </c:pt>
                <c:pt idx="4">
                  <c:v>0.5</c:v>
                </c:pt>
                <c:pt idx="5">
                  <c:v>0.60000000000000064</c:v>
                </c:pt>
                <c:pt idx="6">
                  <c:v>0.60000000000000064</c:v>
                </c:pt>
                <c:pt idx="7">
                  <c:v>0.1</c:v>
                </c:pt>
              </c:numCache>
            </c:numRef>
          </c:val>
          <c:extLst xmlns:c16r2="http://schemas.microsoft.com/office/drawing/2015/06/chart">
            <c:ext xmlns:c16="http://schemas.microsoft.com/office/drawing/2014/chart" uri="{C3380CC4-5D6E-409C-BE32-E72D297353CC}">
              <c16:uniqueId val="{00000001-067E-40DC-893B-7AC4EA81FFE7}"/>
            </c:ext>
          </c:extLst>
        </c:ser>
        <c:dLbls>
          <c:showLegendKey val="0"/>
          <c:showVal val="0"/>
          <c:showCatName val="0"/>
          <c:showSerName val="0"/>
          <c:showPercent val="0"/>
          <c:showBubbleSize val="0"/>
        </c:dLbls>
        <c:gapWidth val="75"/>
        <c:overlap val="-25"/>
        <c:axId val="527742712"/>
        <c:axId val="527743888"/>
      </c:barChart>
      <c:catAx>
        <c:axId val="527742712"/>
        <c:scaling>
          <c:orientation val="minMax"/>
        </c:scaling>
        <c:delete val="0"/>
        <c:axPos val="b"/>
        <c:numFmt formatCode="General" sourceLinked="0"/>
        <c:majorTickMark val="none"/>
        <c:minorTickMark val="none"/>
        <c:tickLblPos val="nextTo"/>
        <c:txPr>
          <a:bodyPr rot="-5400000" vert="horz"/>
          <a:lstStyle/>
          <a:p>
            <a:pPr>
              <a:defRPr sz="800"/>
            </a:pPr>
            <a:endParaRPr lang="es-MX"/>
          </a:p>
        </c:txPr>
        <c:crossAx val="527743888"/>
        <c:crosses val="autoZero"/>
        <c:auto val="1"/>
        <c:lblAlgn val="ctr"/>
        <c:lblOffset val="100"/>
        <c:noMultiLvlLbl val="0"/>
      </c:catAx>
      <c:valAx>
        <c:axId val="527743888"/>
        <c:scaling>
          <c:orientation val="minMax"/>
        </c:scaling>
        <c:delete val="0"/>
        <c:axPos val="l"/>
        <c:majorGridlines/>
        <c:numFmt formatCode="0%" sourceLinked="1"/>
        <c:majorTickMark val="none"/>
        <c:minorTickMark val="none"/>
        <c:tickLblPos val="nextTo"/>
        <c:spPr>
          <a:ln w="9525">
            <a:noFill/>
          </a:ln>
        </c:spPr>
        <c:crossAx val="527742712"/>
        <c:crosses val="autoZero"/>
        <c:crossBetween val="between"/>
      </c:valAx>
    </c:plotArea>
    <c:legend>
      <c:legendPos val="b"/>
      <c:layout/>
      <c:overlay val="0"/>
    </c:legend>
    <c:plotVisOnly val="1"/>
    <c:dispBlanksAs val="gap"/>
    <c:showDLblsOverMax val="0"/>
  </c:chart>
  <c:spPr>
    <a:noFill/>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ysClr val="windowText" lastClr="000000"/>
                </a:solidFill>
                <a:latin typeface="+mn-lt"/>
                <a:ea typeface="+mn-ea"/>
                <a:cs typeface="+mn-cs"/>
              </a:defRPr>
            </a:pPr>
            <a:r>
              <a:rPr lang="es-MX" sz="1200" b="1">
                <a:solidFill>
                  <a:sysClr val="windowText" lastClr="000000"/>
                </a:solidFill>
              </a:rPr>
              <a:t>índices gasolina menor a 92 octanos</a:t>
            </a:r>
          </a:p>
        </c:rich>
      </c:tx>
      <c:layout/>
      <c:overlay val="0"/>
      <c:spPr>
        <a:noFill/>
        <a:ln>
          <a:noFill/>
        </a:ln>
        <a:effectLst/>
      </c:spPr>
    </c:title>
    <c:autoTitleDeleted val="0"/>
    <c:plotArea>
      <c:layout>
        <c:manualLayout>
          <c:layoutTarget val="inner"/>
          <c:xMode val="edge"/>
          <c:yMode val="edge"/>
          <c:x val="0.17535586817338211"/>
          <c:y val="0.11039425138596459"/>
          <c:w val="0.82095212993773226"/>
          <c:h val="0.59671397388950354"/>
        </c:manualLayout>
      </c:layout>
      <c:lineChart>
        <c:grouping val="standard"/>
        <c:varyColors val="0"/>
        <c:ser>
          <c:idx val="0"/>
          <c:order val="0"/>
          <c:tx>
            <c:strRef>
              <c:f>graficas!$B$4</c:f>
              <c:strCache>
                <c:ptCount val="1"/>
                <c:pt idx="0">
                  <c:v>Publicado</c:v>
                </c:pt>
              </c:strCache>
            </c:strRef>
          </c:tx>
          <c:spPr>
            <a:ln w="25400" cap="rnd">
              <a:solidFill>
                <a:srgbClr val="C00000"/>
              </a:solidFill>
              <a:prstDash val="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graficas!$C$4:$S$4</c:f>
              <c:numCache>
                <c:formatCode>0.00</c:formatCode>
                <c:ptCount val="17"/>
                <c:pt idx="0">
                  <c:v>100</c:v>
                </c:pt>
                <c:pt idx="1">
                  <c:v>101.71827210631882</c:v>
                </c:pt>
                <c:pt idx="2">
                  <c:v>102.67088692352083</c:v>
                </c:pt>
                <c:pt idx="3">
                  <c:v>103.4801951969493</c:v>
                </c:pt>
                <c:pt idx="4">
                  <c:v>103.90636569553284</c:v>
                </c:pt>
                <c:pt idx="5">
                  <c:v>104.66565274013634</c:v>
                </c:pt>
                <c:pt idx="6">
                  <c:v>105.00965236200827</c:v>
                </c:pt>
                <c:pt idx="7">
                  <c:v>105.03304199443561</c:v>
                </c:pt>
                <c:pt idx="8">
                  <c:v>104.66980240520552</c:v>
                </c:pt>
                <c:pt idx="9">
                  <c:v>104.02948812353785</c:v>
                </c:pt>
                <c:pt idx="10">
                  <c:v>103.1375766591479</c:v>
                </c:pt>
                <c:pt idx="11">
                  <c:v>101.6567984553751</c:v>
                </c:pt>
                <c:pt idx="12">
                  <c:v>101.58035099244579</c:v>
                </c:pt>
                <c:pt idx="13">
                  <c:v>101.79703923802941</c:v>
                </c:pt>
                <c:pt idx="14">
                  <c:v>105.00073045441187</c:v>
                </c:pt>
                <c:pt idx="15">
                  <c:v>106.6597122464901</c:v>
                </c:pt>
                <c:pt idx="16">
                  <c:v>105.75772400965025</c:v>
                </c:pt>
              </c:numCache>
            </c:numRef>
          </c:val>
          <c:smooth val="0"/>
          <c:extLst xmlns:c16r2="http://schemas.microsoft.com/office/drawing/2015/06/chart">
            <c:ext xmlns:c16="http://schemas.microsoft.com/office/drawing/2014/chart" uri="{C3380CC4-5D6E-409C-BE32-E72D297353CC}">
              <c16:uniqueId val="{00000000-A19D-473B-9FB1-C39BD7FAEED8}"/>
            </c:ext>
          </c:extLst>
        </c:ser>
        <c:ser>
          <c:idx val="1"/>
          <c:order val="1"/>
          <c:tx>
            <c:strRef>
              <c:f>graficas!$B$5</c:f>
              <c:strCache>
                <c:ptCount val="1"/>
                <c:pt idx="0">
                  <c:v>Promedio de la qna</c:v>
                </c:pt>
              </c:strCache>
            </c:strRef>
          </c:tx>
          <c:spPr>
            <a:ln w="25400" cap="rnd">
              <a:solidFill>
                <a:srgbClr val="00B0F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graficas!$C$5:$S$5</c:f>
              <c:numCache>
                <c:formatCode>0.00</c:formatCode>
                <c:ptCount val="17"/>
                <c:pt idx="0">
                  <c:v>100.00000000000003</c:v>
                </c:pt>
                <c:pt idx="1">
                  <c:v>100.6318912443126</c:v>
                </c:pt>
                <c:pt idx="2">
                  <c:v>101.269292018724</c:v>
                </c:pt>
                <c:pt idx="3">
                  <c:v>101.8434813859329</c:v>
                </c:pt>
                <c:pt idx="4">
                  <c:v>101.53697587323836</c:v>
                </c:pt>
                <c:pt idx="5">
                  <c:v>103.20150490078136</c:v>
                </c:pt>
                <c:pt idx="6">
                  <c:v>103.46441079808794</c:v>
                </c:pt>
                <c:pt idx="7">
                  <c:v>103.48978582596054</c:v>
                </c:pt>
                <c:pt idx="8">
                  <c:v>103.23651214318639</c:v>
                </c:pt>
                <c:pt idx="9">
                  <c:v>102.62184057597977</c:v>
                </c:pt>
                <c:pt idx="10">
                  <c:v>101.72922090823022</c:v>
                </c:pt>
                <c:pt idx="11">
                  <c:v>100.37126039959783</c:v>
                </c:pt>
                <c:pt idx="12">
                  <c:v>100.32052827999652</c:v>
                </c:pt>
                <c:pt idx="13">
                  <c:v>100.65166469411446</c:v>
                </c:pt>
                <c:pt idx="14">
                  <c:v>103.85288358227724</c:v>
                </c:pt>
                <c:pt idx="15">
                  <c:v>105.19885781185141</c:v>
                </c:pt>
                <c:pt idx="16">
                  <c:v>104.09926176958791</c:v>
                </c:pt>
              </c:numCache>
            </c:numRef>
          </c:val>
          <c:smooth val="0"/>
          <c:extLst xmlns:c16r2="http://schemas.microsoft.com/office/drawing/2015/06/chart">
            <c:ext xmlns:c16="http://schemas.microsoft.com/office/drawing/2014/chart" uri="{C3380CC4-5D6E-409C-BE32-E72D297353CC}">
              <c16:uniqueId val="{00000001-A19D-473B-9FB1-C39BD7FAEED8}"/>
            </c:ext>
          </c:extLst>
        </c:ser>
        <c:ser>
          <c:idx val="2"/>
          <c:order val="2"/>
          <c:tx>
            <c:strRef>
              <c:f>graficas!$B$6</c:f>
              <c:strCache>
                <c:ptCount val="1"/>
                <c:pt idx="0">
                  <c:v>Día de cotización</c:v>
                </c:pt>
              </c:strCache>
            </c:strRef>
          </c:tx>
          <c:spPr>
            <a:ln w="25400" cap="rnd">
              <a:solidFill>
                <a:srgbClr val="7030A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graficas!$C$6:$S$6</c:f>
              <c:numCache>
                <c:formatCode>0.00</c:formatCode>
                <c:ptCount val="17"/>
                <c:pt idx="0">
                  <c:v>100</c:v>
                </c:pt>
                <c:pt idx="1">
                  <c:v>100.61417926048931</c:v>
                </c:pt>
                <c:pt idx="2">
                  <c:v>102.36460988868852</c:v>
                </c:pt>
                <c:pt idx="3">
                  <c:v>103.13644458308829</c:v>
                </c:pt>
                <c:pt idx="4">
                  <c:v>102.19997332663939</c:v>
                </c:pt>
                <c:pt idx="5">
                  <c:v>103.86723149021576</c:v>
                </c:pt>
                <c:pt idx="6">
                  <c:v>104.18017802648637</c:v>
                </c:pt>
                <c:pt idx="7">
                  <c:v>104.19245194464354</c:v>
                </c:pt>
                <c:pt idx="8">
                  <c:v>104.03595547128252</c:v>
                </c:pt>
                <c:pt idx="9">
                  <c:v>103.28363670982957</c:v>
                </c:pt>
                <c:pt idx="10">
                  <c:v>102.38729512613445</c:v>
                </c:pt>
                <c:pt idx="11">
                  <c:v>101.09341788355111</c:v>
                </c:pt>
                <c:pt idx="12">
                  <c:v>101.59392198093136</c:v>
                </c:pt>
                <c:pt idx="13">
                  <c:v>101.55499323299415</c:v>
                </c:pt>
                <c:pt idx="14">
                  <c:v>101.94580134785578</c:v>
                </c:pt>
                <c:pt idx="15">
                  <c:v>105.3279693907818</c:v>
                </c:pt>
                <c:pt idx="16">
                  <c:v>106.44883095346886</c:v>
                </c:pt>
              </c:numCache>
            </c:numRef>
          </c:val>
          <c:smooth val="0"/>
          <c:extLst xmlns:c16r2="http://schemas.microsoft.com/office/drawing/2015/06/chart">
            <c:ext xmlns:c16="http://schemas.microsoft.com/office/drawing/2014/chart" uri="{C3380CC4-5D6E-409C-BE32-E72D297353CC}">
              <c16:uniqueId val="{00000002-A19D-473B-9FB1-C39BD7FAEED8}"/>
            </c:ext>
          </c:extLst>
        </c:ser>
        <c:ser>
          <c:idx val="3"/>
          <c:order val="3"/>
          <c:tx>
            <c:strRef>
              <c:f>graficas!$B$7</c:f>
              <c:strCache>
                <c:ptCount val="1"/>
                <c:pt idx="0">
                  <c:v>Universo de gasolineras</c:v>
                </c:pt>
              </c:strCache>
            </c:strRef>
          </c:tx>
          <c:spPr>
            <a:ln w="25400" cap="rnd">
              <a:solidFill>
                <a:srgbClr val="00B05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graficas!$C$7:$S$7</c:f>
              <c:numCache>
                <c:formatCode>0.00</c:formatCode>
                <c:ptCount val="17"/>
                <c:pt idx="0">
                  <c:v>99.999999999999574</c:v>
                </c:pt>
                <c:pt idx="1">
                  <c:v>100.8476974205925</c:v>
                </c:pt>
                <c:pt idx="2">
                  <c:v>101.74420664793433</c:v>
                </c:pt>
                <c:pt idx="3">
                  <c:v>102.21802044236269</c:v>
                </c:pt>
                <c:pt idx="4">
                  <c:v>101.77269897874831</c:v>
                </c:pt>
                <c:pt idx="5">
                  <c:v>103.65973159937866</c:v>
                </c:pt>
                <c:pt idx="6">
                  <c:v>103.93590148231728</c:v>
                </c:pt>
                <c:pt idx="7">
                  <c:v>103.93379969909238</c:v>
                </c:pt>
                <c:pt idx="8">
                  <c:v>103.70104760723011</c:v>
                </c:pt>
                <c:pt idx="9">
                  <c:v>103.14240157720116</c:v>
                </c:pt>
                <c:pt idx="10">
                  <c:v>102.30751110261303</c:v>
                </c:pt>
                <c:pt idx="11">
                  <c:v>100.97078485614546</c:v>
                </c:pt>
                <c:pt idx="12">
                  <c:v>97.132719426673717</c:v>
                </c:pt>
                <c:pt idx="13">
                  <c:v>101.35177666033984</c:v>
                </c:pt>
                <c:pt idx="14">
                  <c:v>104.38200281837484</c:v>
                </c:pt>
                <c:pt idx="15">
                  <c:v>105.66721813667941</c:v>
                </c:pt>
                <c:pt idx="16">
                  <c:v>104.69731065480985</c:v>
                </c:pt>
              </c:numCache>
            </c:numRef>
          </c:val>
          <c:smooth val="0"/>
          <c:extLst xmlns:c16r2="http://schemas.microsoft.com/office/drawing/2015/06/chart">
            <c:ext xmlns:c16="http://schemas.microsoft.com/office/drawing/2014/chart" uri="{C3380CC4-5D6E-409C-BE32-E72D297353CC}">
              <c16:uniqueId val="{00000003-A19D-473B-9FB1-C39BD7FAEED8}"/>
            </c:ext>
          </c:extLst>
        </c:ser>
        <c:dLbls>
          <c:showLegendKey val="0"/>
          <c:showVal val="0"/>
          <c:showCatName val="0"/>
          <c:showSerName val="0"/>
          <c:showPercent val="0"/>
          <c:showBubbleSize val="0"/>
        </c:dLbls>
        <c:smooth val="0"/>
        <c:axId val="527734088"/>
        <c:axId val="527734872"/>
      </c:lineChart>
      <c:catAx>
        <c:axId val="52773408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MX"/>
          </a:p>
        </c:txPr>
        <c:crossAx val="527734872"/>
        <c:crosses val="autoZero"/>
        <c:auto val="1"/>
        <c:lblAlgn val="ctr"/>
        <c:lblOffset val="100"/>
        <c:noMultiLvlLbl val="0"/>
      </c:catAx>
      <c:valAx>
        <c:axId val="527734872"/>
        <c:scaling>
          <c:orientation val="minMax"/>
          <c:min val="95"/>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MX"/>
          </a:p>
        </c:txPr>
        <c:crossAx val="527734088"/>
        <c:crosses val="autoZero"/>
        <c:crossBetween val="between"/>
        <c:majorUnit val="5"/>
      </c:valAx>
      <c:dTable>
        <c:showHorzBorder val="1"/>
        <c:showVertBorder val="1"/>
        <c:showOutline val="1"/>
        <c:showKeys val="1"/>
        <c:spPr>
          <a:ln>
            <a:solidFill>
              <a:schemeClr val="bg1">
                <a:lumMod val="85000"/>
              </a:schemeClr>
            </a:solidFill>
          </a:ln>
        </c:spPr>
        <c:txPr>
          <a:bodyPr/>
          <a:lstStyle/>
          <a:p>
            <a:pPr rtl="0">
              <a:defRPr sz="500"/>
            </a:pPr>
            <a:endParaRPr lang="es-MX"/>
          </a:p>
        </c:txPr>
      </c:dTable>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MX"/>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spc="0" baseline="0">
                <a:solidFill>
                  <a:sysClr val="windowText" lastClr="000000"/>
                </a:solidFill>
                <a:latin typeface="+mn-lt"/>
                <a:ea typeface="+mn-ea"/>
                <a:cs typeface="+mn-cs"/>
              </a:defRPr>
            </a:pPr>
            <a:r>
              <a:rPr lang="es-MX" sz="1200" b="1">
                <a:solidFill>
                  <a:sysClr val="windowText" lastClr="000000"/>
                </a:solidFill>
              </a:rPr>
              <a:t>índices </a:t>
            </a:r>
            <a:r>
              <a:rPr lang="es-MX" sz="1200" b="1" i="0" baseline="0">
                <a:solidFill>
                  <a:sysClr val="windowText" lastClr="000000"/>
                </a:solidFill>
              </a:rPr>
              <a:t>gasolina mayor o igual a 92 octanos</a:t>
            </a:r>
            <a:endParaRPr lang="es-MX" sz="1200" b="1">
              <a:solidFill>
                <a:sysClr val="windowText" lastClr="000000"/>
              </a:solidFill>
            </a:endParaRPr>
          </a:p>
        </c:rich>
      </c:tx>
      <c:layout/>
      <c:overlay val="0"/>
      <c:spPr>
        <a:noFill/>
        <a:ln>
          <a:noFill/>
        </a:ln>
        <a:effectLst/>
      </c:spPr>
    </c:title>
    <c:autoTitleDeleted val="0"/>
    <c:plotArea>
      <c:layout/>
      <c:lineChart>
        <c:grouping val="standard"/>
        <c:varyColors val="0"/>
        <c:ser>
          <c:idx val="0"/>
          <c:order val="0"/>
          <c:tx>
            <c:strRef>
              <c:f>graficas!$B$20</c:f>
              <c:strCache>
                <c:ptCount val="1"/>
                <c:pt idx="0">
                  <c:v>Publicado</c:v>
                </c:pt>
              </c:strCache>
            </c:strRef>
          </c:tx>
          <c:spPr>
            <a:ln w="25400" cap="rnd">
              <a:solidFill>
                <a:srgbClr val="C00000"/>
              </a:solidFill>
              <a:prstDash val="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graficas!$C$20:$S$20</c:f>
              <c:numCache>
                <c:formatCode>0.00</c:formatCode>
                <c:ptCount val="17"/>
                <c:pt idx="0">
                  <c:v>100</c:v>
                </c:pt>
                <c:pt idx="1">
                  <c:v>101.39449945467037</c:v>
                </c:pt>
                <c:pt idx="2">
                  <c:v>102.22022075113004</c:v>
                </c:pt>
                <c:pt idx="3">
                  <c:v>102.82814285299227</c:v>
                </c:pt>
                <c:pt idx="4">
                  <c:v>103.37323679009005</c:v>
                </c:pt>
                <c:pt idx="5">
                  <c:v>104.14730608433304</c:v>
                </c:pt>
                <c:pt idx="6">
                  <c:v>104.58485485039482</c:v>
                </c:pt>
                <c:pt idx="7">
                  <c:v>104.66356658417227</c:v>
                </c:pt>
                <c:pt idx="8">
                  <c:v>104.44962751384854</c:v>
                </c:pt>
                <c:pt idx="9">
                  <c:v>103.9256709591461</c:v>
                </c:pt>
                <c:pt idx="10">
                  <c:v>102.95728219447156</c:v>
                </c:pt>
                <c:pt idx="11">
                  <c:v>101.36937046998392</c:v>
                </c:pt>
                <c:pt idx="12">
                  <c:v>100.55544269609615</c:v>
                </c:pt>
                <c:pt idx="13">
                  <c:v>99.844900556135457</c:v>
                </c:pt>
                <c:pt idx="14">
                  <c:v>101.2270163105391</c:v>
                </c:pt>
                <c:pt idx="15">
                  <c:v>102.84782552762128</c:v>
                </c:pt>
                <c:pt idx="16">
                  <c:v>104.22576894413888</c:v>
                </c:pt>
              </c:numCache>
            </c:numRef>
          </c:val>
          <c:smooth val="0"/>
          <c:extLst xmlns:c16r2="http://schemas.microsoft.com/office/drawing/2015/06/chart">
            <c:ext xmlns:c16="http://schemas.microsoft.com/office/drawing/2014/chart" uri="{C3380CC4-5D6E-409C-BE32-E72D297353CC}">
              <c16:uniqueId val="{00000000-DB63-4967-B5BF-EC1983CD6AF9}"/>
            </c:ext>
          </c:extLst>
        </c:ser>
        <c:ser>
          <c:idx val="1"/>
          <c:order val="1"/>
          <c:tx>
            <c:strRef>
              <c:f>graficas!$B$21</c:f>
              <c:strCache>
                <c:ptCount val="1"/>
                <c:pt idx="0">
                  <c:v>Promedio de la qna</c:v>
                </c:pt>
              </c:strCache>
            </c:strRef>
          </c:tx>
          <c:spPr>
            <a:ln w="25400" cap="rnd">
              <a:solidFill>
                <a:srgbClr val="00B0F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graficas!$C$21:$S$21</c:f>
              <c:numCache>
                <c:formatCode>0.00</c:formatCode>
                <c:ptCount val="17"/>
                <c:pt idx="0">
                  <c:v>100.00000000000013</c:v>
                </c:pt>
                <c:pt idx="1">
                  <c:v>99.913941025069292</c:v>
                </c:pt>
                <c:pt idx="2">
                  <c:v>102.42762471693355</c:v>
                </c:pt>
                <c:pt idx="3">
                  <c:v>102.70759917398613</c:v>
                </c:pt>
                <c:pt idx="4">
                  <c:v>102.13489531533803</c:v>
                </c:pt>
                <c:pt idx="5">
                  <c:v>104.32824726061631</c:v>
                </c:pt>
                <c:pt idx="6">
                  <c:v>104.69032431717955</c:v>
                </c:pt>
                <c:pt idx="7">
                  <c:v>104.76454434345493</c:v>
                </c:pt>
                <c:pt idx="8">
                  <c:v>104.62817490811896</c:v>
                </c:pt>
                <c:pt idx="9">
                  <c:v>104.10740798505071</c:v>
                </c:pt>
                <c:pt idx="10">
                  <c:v>103.22455688271931</c:v>
                </c:pt>
                <c:pt idx="11">
                  <c:v>101.63588524120782</c:v>
                </c:pt>
                <c:pt idx="12">
                  <c:v>100.82732079372656</c:v>
                </c:pt>
                <c:pt idx="13">
                  <c:v>100.09943476247081</c:v>
                </c:pt>
                <c:pt idx="14">
                  <c:v>101.56243246983786</c:v>
                </c:pt>
                <c:pt idx="15">
                  <c:v>103.17162261960189</c:v>
                </c:pt>
                <c:pt idx="16">
                  <c:v>104.56365488494568</c:v>
                </c:pt>
              </c:numCache>
            </c:numRef>
          </c:val>
          <c:smooth val="0"/>
          <c:extLst xmlns:c16r2="http://schemas.microsoft.com/office/drawing/2015/06/chart">
            <c:ext xmlns:c16="http://schemas.microsoft.com/office/drawing/2014/chart" uri="{C3380CC4-5D6E-409C-BE32-E72D297353CC}">
              <c16:uniqueId val="{00000001-DB63-4967-B5BF-EC1983CD6AF9}"/>
            </c:ext>
          </c:extLst>
        </c:ser>
        <c:ser>
          <c:idx val="2"/>
          <c:order val="2"/>
          <c:tx>
            <c:strRef>
              <c:f>graficas!$B$22</c:f>
              <c:strCache>
                <c:ptCount val="1"/>
                <c:pt idx="0">
                  <c:v>Día de cotización</c:v>
                </c:pt>
              </c:strCache>
            </c:strRef>
          </c:tx>
          <c:spPr>
            <a:ln w="25400" cap="rnd">
              <a:solidFill>
                <a:srgbClr val="7030A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graficas!$C$22:$S$22</c:f>
              <c:numCache>
                <c:formatCode>0.00</c:formatCode>
                <c:ptCount val="17"/>
                <c:pt idx="0">
                  <c:v>100.00000000000004</c:v>
                </c:pt>
                <c:pt idx="1">
                  <c:v>99.154660641038831</c:v>
                </c:pt>
                <c:pt idx="2">
                  <c:v>99.155869776828865</c:v>
                </c:pt>
                <c:pt idx="3">
                  <c:v>100.63003394680669</c:v>
                </c:pt>
                <c:pt idx="4">
                  <c:v>100.67066814700692</c:v>
                </c:pt>
                <c:pt idx="5">
                  <c:v>101.3640962200206</c:v>
                </c:pt>
                <c:pt idx="6">
                  <c:v>101.34250499432839</c:v>
                </c:pt>
                <c:pt idx="7">
                  <c:v>100.95754224777266</c:v>
                </c:pt>
                <c:pt idx="8">
                  <c:v>100.2121977920052</c:v>
                </c:pt>
                <c:pt idx="9">
                  <c:v>99.512869945885598</c:v>
                </c:pt>
                <c:pt idx="10">
                  <c:v>98.65982659976433</c:v>
                </c:pt>
                <c:pt idx="11">
                  <c:v>97.184186634092114</c:v>
                </c:pt>
                <c:pt idx="12">
                  <c:v>96.32184737511237</c:v>
                </c:pt>
                <c:pt idx="13">
                  <c:v>95.621234034057821</c:v>
                </c:pt>
                <c:pt idx="14">
                  <c:v>97.129026960622227</c:v>
                </c:pt>
                <c:pt idx="15">
                  <c:v>98.531891416671741</c:v>
                </c:pt>
                <c:pt idx="16">
                  <c:v>99.905425292879386</c:v>
                </c:pt>
              </c:numCache>
            </c:numRef>
          </c:val>
          <c:smooth val="0"/>
          <c:extLst xmlns:c16r2="http://schemas.microsoft.com/office/drawing/2015/06/chart">
            <c:ext xmlns:c16="http://schemas.microsoft.com/office/drawing/2014/chart" uri="{C3380CC4-5D6E-409C-BE32-E72D297353CC}">
              <c16:uniqueId val="{00000002-DB63-4967-B5BF-EC1983CD6AF9}"/>
            </c:ext>
          </c:extLst>
        </c:ser>
        <c:ser>
          <c:idx val="3"/>
          <c:order val="3"/>
          <c:tx>
            <c:strRef>
              <c:f>graficas!$B$23</c:f>
              <c:strCache>
                <c:ptCount val="1"/>
                <c:pt idx="0">
                  <c:v>Universo de gasolineras</c:v>
                </c:pt>
              </c:strCache>
            </c:strRef>
          </c:tx>
          <c:spPr>
            <a:ln w="25400" cap="rnd">
              <a:solidFill>
                <a:srgbClr val="00B05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graficas!$C$23:$S$23</c:f>
              <c:numCache>
                <c:formatCode>0.00</c:formatCode>
                <c:ptCount val="17"/>
                <c:pt idx="0">
                  <c:v>100.00000000000166</c:v>
                </c:pt>
                <c:pt idx="1">
                  <c:v>99.355595822600662</c:v>
                </c:pt>
                <c:pt idx="2">
                  <c:v>101.102860610337</c:v>
                </c:pt>
                <c:pt idx="3">
                  <c:v>101.35115862418462</c:v>
                </c:pt>
                <c:pt idx="4">
                  <c:v>100.79817257330284</c:v>
                </c:pt>
                <c:pt idx="5">
                  <c:v>102.89549510566715</c:v>
                </c:pt>
                <c:pt idx="6">
                  <c:v>103.24836083144183</c:v>
                </c:pt>
                <c:pt idx="7">
                  <c:v>103.30722668630742</c:v>
                </c:pt>
                <c:pt idx="8">
                  <c:v>103.17584370417865</c:v>
                </c:pt>
                <c:pt idx="9">
                  <c:v>102.72962105201213</c:v>
                </c:pt>
                <c:pt idx="10">
                  <c:v>101.925399445761</c:v>
                </c:pt>
                <c:pt idx="11">
                  <c:v>100.42923023254492</c:v>
                </c:pt>
                <c:pt idx="12">
                  <c:v>99.218572760426852</c:v>
                </c:pt>
                <c:pt idx="13">
                  <c:v>98.035106700802146</c:v>
                </c:pt>
                <c:pt idx="14">
                  <c:v>96.845289702687182</c:v>
                </c:pt>
                <c:pt idx="15">
                  <c:v>98.268191749266634</c:v>
                </c:pt>
                <c:pt idx="16">
                  <c:v>99.404190962211885</c:v>
                </c:pt>
              </c:numCache>
            </c:numRef>
          </c:val>
          <c:smooth val="0"/>
          <c:extLst xmlns:c16r2="http://schemas.microsoft.com/office/drawing/2015/06/chart">
            <c:ext xmlns:c16="http://schemas.microsoft.com/office/drawing/2014/chart" uri="{C3380CC4-5D6E-409C-BE32-E72D297353CC}">
              <c16:uniqueId val="{00000003-DB63-4967-B5BF-EC1983CD6AF9}"/>
            </c:ext>
          </c:extLst>
        </c:ser>
        <c:dLbls>
          <c:showLegendKey val="0"/>
          <c:showVal val="0"/>
          <c:showCatName val="0"/>
          <c:showSerName val="0"/>
          <c:showPercent val="0"/>
          <c:showBubbleSize val="0"/>
        </c:dLbls>
        <c:smooth val="0"/>
        <c:axId val="527736832"/>
        <c:axId val="527738008"/>
      </c:lineChart>
      <c:catAx>
        <c:axId val="52773683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MX"/>
          </a:p>
        </c:txPr>
        <c:crossAx val="527738008"/>
        <c:crosses val="autoZero"/>
        <c:auto val="1"/>
        <c:lblAlgn val="ctr"/>
        <c:lblOffset val="100"/>
        <c:noMultiLvlLbl val="0"/>
      </c:catAx>
      <c:valAx>
        <c:axId val="527738008"/>
        <c:scaling>
          <c:orientation val="minMax"/>
          <c:min val="9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MX"/>
          </a:p>
        </c:txPr>
        <c:crossAx val="527736832"/>
        <c:crosses val="autoZero"/>
        <c:crossBetween val="between"/>
        <c:majorUnit val="5"/>
      </c:valAx>
      <c:dTable>
        <c:showHorzBorder val="1"/>
        <c:showVertBorder val="1"/>
        <c:showOutline val="1"/>
        <c:showKeys val="1"/>
        <c:spPr>
          <a:ln>
            <a:solidFill>
              <a:schemeClr val="bg1">
                <a:lumMod val="85000"/>
              </a:schemeClr>
            </a:solidFill>
          </a:ln>
        </c:spPr>
        <c:txPr>
          <a:bodyPr/>
          <a:lstStyle/>
          <a:p>
            <a:pPr rtl="0">
              <a:defRPr sz="500"/>
            </a:pPr>
            <a:endParaRPr lang="es-MX"/>
          </a:p>
        </c:txPr>
      </c:dTable>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MX"/>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ysClr val="windowText" lastClr="000000"/>
                </a:solidFill>
                <a:latin typeface="+mn-lt"/>
                <a:ea typeface="+mn-ea"/>
                <a:cs typeface="+mn-cs"/>
              </a:defRPr>
            </a:pPr>
            <a:r>
              <a:rPr lang="es-MX" sz="1200" b="1">
                <a:solidFill>
                  <a:sysClr val="windowText" lastClr="000000"/>
                </a:solidFill>
              </a:rPr>
              <a:t>Variación</a:t>
            </a:r>
            <a:r>
              <a:rPr lang="es-MX" sz="1200" b="1" baseline="0">
                <a:solidFill>
                  <a:sysClr val="windowText" lastClr="000000"/>
                </a:solidFill>
              </a:rPr>
              <a:t> quincenal </a:t>
            </a:r>
            <a:r>
              <a:rPr lang="es-MX" sz="1200" b="1">
                <a:solidFill>
                  <a:sysClr val="windowText" lastClr="000000"/>
                </a:solidFill>
              </a:rPr>
              <a:t>gasolina menor a 92 octanos</a:t>
            </a:r>
          </a:p>
        </c:rich>
      </c:tx>
      <c:layout/>
      <c:overlay val="0"/>
      <c:spPr>
        <a:noFill/>
        <a:ln>
          <a:noFill/>
        </a:ln>
        <a:effectLst/>
      </c:spPr>
    </c:title>
    <c:autoTitleDeleted val="0"/>
    <c:plotArea>
      <c:layout>
        <c:manualLayout>
          <c:layoutTarget val="inner"/>
          <c:xMode val="edge"/>
          <c:yMode val="edge"/>
          <c:x val="0.20124383842263632"/>
          <c:y val="0.13631597222222228"/>
          <c:w val="0.79875616157736329"/>
          <c:h val="0.44263784722222227"/>
        </c:manualLayout>
      </c:layout>
      <c:lineChart>
        <c:grouping val="standard"/>
        <c:varyColors val="0"/>
        <c:ser>
          <c:idx val="0"/>
          <c:order val="0"/>
          <c:tx>
            <c:strRef>
              <c:f>graficas!$B$11</c:f>
              <c:strCache>
                <c:ptCount val="1"/>
                <c:pt idx="0">
                  <c:v>Publicado</c:v>
                </c:pt>
              </c:strCache>
            </c:strRef>
          </c:tx>
          <c:spPr>
            <a:ln w="25400" cap="rnd">
              <a:solidFill>
                <a:srgbClr val="C00000"/>
              </a:solidFill>
              <a:prstDash val="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graficas!$C$11:$S$11</c:f>
              <c:numCache>
                <c:formatCode>0.00</c:formatCode>
                <c:ptCount val="17"/>
                <c:pt idx="1">
                  <c:v>1.71827210631883</c:v>
                </c:pt>
                <c:pt idx="2">
                  <c:v>0.93652280703933055</c:v>
                </c:pt>
                <c:pt idx="3">
                  <c:v>0.78825487699480945</c:v>
                </c:pt>
                <c:pt idx="4">
                  <c:v>0.41183774129187611</c:v>
                </c:pt>
                <c:pt idx="5">
                  <c:v>0.73074160521442444</c:v>
                </c:pt>
                <c:pt idx="6">
                  <c:v>0.32866524295798172</c:v>
                </c:pt>
                <c:pt idx="7">
                  <c:v>2.2273792838300999E-2</c:v>
                </c:pt>
                <c:pt idx="8">
                  <c:v>-0.34583363704664416</c:v>
                </c:pt>
                <c:pt idx="9">
                  <c:v>-0.61174690976184554</c:v>
                </c:pt>
                <c:pt idx="10">
                  <c:v>-0.85736408058720848</c:v>
                </c:pt>
                <c:pt idx="11">
                  <c:v>-1.4357310417196678</c:v>
                </c:pt>
                <c:pt idx="12">
                  <c:v>-7.5201525221024745E-2</c:v>
                </c:pt>
                <c:pt idx="13">
                  <c:v>0.21331708688399065</c:v>
                </c:pt>
                <c:pt idx="14">
                  <c:v>3.1471359485135242</c:v>
                </c:pt>
                <c:pt idx="15">
                  <c:v>1.5799716677195041</c:v>
                </c:pt>
                <c:pt idx="16">
                  <c:v>-0.84566910770897952</c:v>
                </c:pt>
              </c:numCache>
            </c:numRef>
          </c:val>
          <c:smooth val="0"/>
          <c:extLst xmlns:c16r2="http://schemas.microsoft.com/office/drawing/2015/06/chart">
            <c:ext xmlns:c16="http://schemas.microsoft.com/office/drawing/2014/chart" uri="{C3380CC4-5D6E-409C-BE32-E72D297353CC}">
              <c16:uniqueId val="{00000000-DFF2-4EF4-A877-A6E0F27F8525}"/>
            </c:ext>
          </c:extLst>
        </c:ser>
        <c:ser>
          <c:idx val="1"/>
          <c:order val="1"/>
          <c:tx>
            <c:strRef>
              <c:f>graficas!$B$12</c:f>
              <c:strCache>
                <c:ptCount val="1"/>
                <c:pt idx="0">
                  <c:v>Promedio de la qna</c:v>
                </c:pt>
              </c:strCache>
            </c:strRef>
          </c:tx>
          <c:spPr>
            <a:ln w="25400" cap="rnd">
              <a:solidFill>
                <a:srgbClr val="00B0F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graficas!$C$12:$S$12</c:f>
              <c:numCache>
                <c:formatCode>0.00</c:formatCode>
                <c:ptCount val="17"/>
                <c:pt idx="1">
                  <c:v>0.63189124431257682</c:v>
                </c:pt>
                <c:pt idx="2">
                  <c:v>0.63339838547198379</c:v>
                </c:pt>
                <c:pt idx="3">
                  <c:v>0.56699257569881034</c:v>
                </c:pt>
                <c:pt idx="4">
                  <c:v>-0.30095741870119763</c:v>
                </c:pt>
                <c:pt idx="5">
                  <c:v>1.6393328767453585</c:v>
                </c:pt>
                <c:pt idx="6">
                  <c:v>0.2547500615997178</c:v>
                </c:pt>
                <c:pt idx="7">
                  <c:v>2.4525368362771083E-2</c:v>
                </c:pt>
                <c:pt idx="8">
                  <c:v>-0.24473302437796329</c:v>
                </c:pt>
                <c:pt idx="9">
                  <c:v>-0.59540133083348934</c:v>
                </c:pt>
                <c:pt idx="10">
                  <c:v>-0.86981451778647134</c:v>
                </c:pt>
                <c:pt idx="11">
                  <c:v>-1.3348775273305247</c:v>
                </c:pt>
                <c:pt idx="12">
                  <c:v>-5.0544468007407417E-2</c:v>
                </c:pt>
                <c:pt idx="13">
                  <c:v>0.33007841943746286</c:v>
                </c:pt>
                <c:pt idx="14">
                  <c:v>3.1804927398781269</c:v>
                </c:pt>
                <c:pt idx="15">
                  <c:v>1.2960393425261341</c:v>
                </c:pt>
                <c:pt idx="16">
                  <c:v>-1.0452547348281382</c:v>
                </c:pt>
              </c:numCache>
            </c:numRef>
          </c:val>
          <c:smooth val="0"/>
          <c:extLst xmlns:c16r2="http://schemas.microsoft.com/office/drawing/2015/06/chart">
            <c:ext xmlns:c16="http://schemas.microsoft.com/office/drawing/2014/chart" uri="{C3380CC4-5D6E-409C-BE32-E72D297353CC}">
              <c16:uniqueId val="{00000001-DFF2-4EF4-A877-A6E0F27F8525}"/>
            </c:ext>
          </c:extLst>
        </c:ser>
        <c:ser>
          <c:idx val="2"/>
          <c:order val="2"/>
          <c:tx>
            <c:strRef>
              <c:f>graficas!$B$13</c:f>
              <c:strCache>
                <c:ptCount val="1"/>
                <c:pt idx="0">
                  <c:v>Día de cotización</c:v>
                </c:pt>
              </c:strCache>
            </c:strRef>
          </c:tx>
          <c:spPr>
            <a:ln w="25400" cap="rnd">
              <a:solidFill>
                <a:srgbClr val="7030A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graficas!$C$13:$S$13</c:f>
              <c:numCache>
                <c:formatCode>0.00</c:formatCode>
                <c:ptCount val="17"/>
                <c:pt idx="1">
                  <c:v>0.61417926048930038</c:v>
                </c:pt>
                <c:pt idx="2">
                  <c:v>1.7397454723228956</c:v>
                </c:pt>
                <c:pt idx="3">
                  <c:v>0.75400540796186633</c:v>
                </c:pt>
                <c:pt idx="4">
                  <c:v>-0.90799257259102095</c:v>
                </c:pt>
                <c:pt idx="5">
                  <c:v>1.6313684918954685</c:v>
                </c:pt>
                <c:pt idx="6">
                  <c:v>0.30129477004505745</c:v>
                </c:pt>
                <c:pt idx="7">
                  <c:v>1.1781433272317621E-2</c:v>
                </c:pt>
                <c:pt idx="8">
                  <c:v>-0.15019943425860216</c:v>
                </c:pt>
                <c:pt idx="9">
                  <c:v>-0.72313341867717984</c:v>
                </c:pt>
                <c:pt idx="10">
                  <c:v>-0.86784471601570878</c:v>
                </c:pt>
                <c:pt idx="11">
                  <c:v>-1.2637087843656358</c:v>
                </c:pt>
                <c:pt idx="12">
                  <c:v>0.49509068726587557</c:v>
                </c:pt>
                <c:pt idx="13">
                  <c:v>-3.8317989086500415E-2</c:v>
                </c:pt>
                <c:pt idx="14">
                  <c:v>0.38482412574731839</c:v>
                </c:pt>
                <c:pt idx="15">
                  <c:v>3.3176138675741207</c:v>
                </c:pt>
                <c:pt idx="16">
                  <c:v>1.0641632694242009</c:v>
                </c:pt>
              </c:numCache>
            </c:numRef>
          </c:val>
          <c:smooth val="0"/>
          <c:extLst xmlns:c16r2="http://schemas.microsoft.com/office/drawing/2015/06/chart">
            <c:ext xmlns:c16="http://schemas.microsoft.com/office/drawing/2014/chart" uri="{C3380CC4-5D6E-409C-BE32-E72D297353CC}">
              <c16:uniqueId val="{00000002-DFF2-4EF4-A877-A6E0F27F8525}"/>
            </c:ext>
          </c:extLst>
        </c:ser>
        <c:ser>
          <c:idx val="3"/>
          <c:order val="3"/>
          <c:tx>
            <c:strRef>
              <c:f>graficas!$B$14</c:f>
              <c:strCache>
                <c:ptCount val="1"/>
                <c:pt idx="0">
                  <c:v>Universo de gasolineras</c:v>
                </c:pt>
              </c:strCache>
            </c:strRef>
          </c:tx>
          <c:spPr>
            <a:ln w="25400" cap="rnd">
              <a:solidFill>
                <a:srgbClr val="00B05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graficas!$C$14:$S$14</c:f>
              <c:numCache>
                <c:formatCode>0.00</c:formatCode>
                <c:ptCount val="17"/>
                <c:pt idx="1">
                  <c:v>0.84769742059291886</c:v>
                </c:pt>
                <c:pt idx="2">
                  <c:v>0.88897342256897272</c:v>
                </c:pt>
                <c:pt idx="3">
                  <c:v>0.46569117794381665</c:v>
                </c:pt>
                <c:pt idx="4">
                  <c:v>-0.43565846969759736</c:v>
                </c:pt>
                <c:pt idx="5">
                  <c:v>1.8541638765268376</c:v>
                </c:pt>
                <c:pt idx="6">
                  <c:v>0.26641963921529843</c:v>
                </c:pt>
                <c:pt idx="7">
                  <c:v>-2.0221917498397524E-3</c:v>
                </c:pt>
                <c:pt idx="8">
                  <c:v>-0.22394263707872231</c:v>
                </c:pt>
                <c:pt idx="9">
                  <c:v>-0.53870818368666473</c:v>
                </c:pt>
                <c:pt idx="10">
                  <c:v>-0.80945417386196761</c:v>
                </c:pt>
                <c:pt idx="11">
                  <c:v>-1.3065768408018985</c:v>
                </c:pt>
                <c:pt idx="12">
                  <c:v>-3.801164302070037</c:v>
                </c:pt>
                <c:pt idx="13">
                  <c:v>4.3436004454205701</c:v>
                </c:pt>
                <c:pt idx="14">
                  <c:v>2.9898105962071098</c:v>
                </c:pt>
                <c:pt idx="15">
                  <c:v>1.2312614086748663</c:v>
                </c:pt>
                <c:pt idx="16">
                  <c:v>-0.91788872554114942</c:v>
                </c:pt>
              </c:numCache>
            </c:numRef>
          </c:val>
          <c:smooth val="0"/>
          <c:extLst xmlns:c16r2="http://schemas.microsoft.com/office/drawing/2015/06/chart">
            <c:ext xmlns:c16="http://schemas.microsoft.com/office/drawing/2014/chart" uri="{C3380CC4-5D6E-409C-BE32-E72D297353CC}">
              <c16:uniqueId val="{00000003-DFF2-4EF4-A877-A6E0F27F8525}"/>
            </c:ext>
          </c:extLst>
        </c:ser>
        <c:dLbls>
          <c:showLegendKey val="0"/>
          <c:showVal val="0"/>
          <c:showCatName val="0"/>
          <c:showSerName val="0"/>
          <c:showPercent val="0"/>
          <c:showBubbleSize val="0"/>
        </c:dLbls>
        <c:smooth val="0"/>
        <c:axId val="527750552"/>
        <c:axId val="527755648"/>
      </c:lineChart>
      <c:catAx>
        <c:axId val="52775055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MX"/>
          </a:p>
        </c:txPr>
        <c:crossAx val="527755648"/>
        <c:crosses val="autoZero"/>
        <c:auto val="1"/>
        <c:lblAlgn val="ctr"/>
        <c:lblOffset val="100"/>
        <c:noMultiLvlLbl val="0"/>
      </c:catAx>
      <c:valAx>
        <c:axId val="52775564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MX"/>
          </a:p>
        </c:txPr>
        <c:crossAx val="527750552"/>
        <c:crosses val="autoZero"/>
        <c:crossBetween val="between"/>
      </c:valAx>
      <c:dTable>
        <c:showHorzBorder val="1"/>
        <c:showVertBorder val="1"/>
        <c:showOutline val="1"/>
        <c:showKeys val="1"/>
        <c:spPr>
          <a:ln>
            <a:solidFill>
              <a:schemeClr val="bg1">
                <a:lumMod val="85000"/>
              </a:schemeClr>
            </a:solidFill>
          </a:ln>
        </c:spPr>
        <c:txPr>
          <a:bodyPr/>
          <a:lstStyle/>
          <a:p>
            <a:pPr rtl="0">
              <a:defRPr sz="700"/>
            </a:pPr>
            <a:endParaRPr lang="es-MX"/>
          </a:p>
        </c:txPr>
      </c:dTable>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MX"/>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ysClr val="windowText" lastClr="000000"/>
                </a:solidFill>
                <a:latin typeface="+mn-lt"/>
                <a:ea typeface="+mn-ea"/>
                <a:cs typeface="+mn-cs"/>
              </a:defRPr>
            </a:pPr>
            <a:r>
              <a:rPr lang="es-MX" sz="1200" b="1" i="0" baseline="0">
                <a:solidFill>
                  <a:sysClr val="windowText" lastClr="000000"/>
                </a:solidFill>
              </a:rPr>
              <a:t>Variación quincenal gasolina mayor o igual a 92 octanos</a:t>
            </a:r>
          </a:p>
        </c:rich>
      </c:tx>
      <c:layout/>
      <c:overlay val="0"/>
      <c:spPr>
        <a:noFill/>
        <a:ln>
          <a:noFill/>
        </a:ln>
        <a:effectLst/>
      </c:spPr>
    </c:title>
    <c:autoTitleDeleted val="0"/>
    <c:plotArea>
      <c:layout/>
      <c:lineChart>
        <c:grouping val="standard"/>
        <c:varyColors val="0"/>
        <c:ser>
          <c:idx val="0"/>
          <c:order val="0"/>
          <c:tx>
            <c:strRef>
              <c:f>graficas!$B$27</c:f>
              <c:strCache>
                <c:ptCount val="1"/>
                <c:pt idx="0">
                  <c:v>Publicado</c:v>
                </c:pt>
              </c:strCache>
            </c:strRef>
          </c:tx>
          <c:spPr>
            <a:ln w="25400" cap="rnd">
              <a:solidFill>
                <a:srgbClr val="C00000"/>
              </a:solidFill>
              <a:prstDash val="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graficas!$C$27:$S$27</c:f>
              <c:numCache>
                <c:formatCode>0.00</c:formatCode>
                <c:ptCount val="17"/>
                <c:pt idx="1">
                  <c:v>1.3944994546703615</c:v>
                </c:pt>
                <c:pt idx="2">
                  <c:v>0.81436498123730328</c:v>
                </c:pt>
                <c:pt idx="3">
                  <c:v>0.5947180483422132</c:v>
                </c:pt>
                <c:pt idx="4">
                  <c:v>0.53010189815161368</c:v>
                </c:pt>
                <c:pt idx="5">
                  <c:v>0.74881015461942813</c:v>
                </c:pt>
                <c:pt idx="6">
                  <c:v>0.42012490050149509</c:v>
                </c:pt>
                <c:pt idx="7">
                  <c:v>7.526112063744872E-2</c:v>
                </c:pt>
                <c:pt idx="8">
                  <c:v>-0.20440643989680929</c:v>
                </c:pt>
                <c:pt idx="9">
                  <c:v>-0.5016356373630626</c:v>
                </c:pt>
                <c:pt idx="10">
                  <c:v>-0.93180900901300712</c:v>
                </c:pt>
                <c:pt idx="11">
                  <c:v>-1.542301516359279</c:v>
                </c:pt>
                <c:pt idx="12">
                  <c:v>-0.80293265126745172</c:v>
                </c:pt>
                <c:pt idx="13">
                  <c:v>-0.70661728585704742</c:v>
                </c:pt>
                <c:pt idx="14">
                  <c:v>1.3842627382122386</c:v>
                </c:pt>
                <c:pt idx="15">
                  <c:v>1.6011626897210363</c:v>
                </c:pt>
                <c:pt idx="16">
                  <c:v>1.3397885754497851</c:v>
                </c:pt>
              </c:numCache>
            </c:numRef>
          </c:val>
          <c:smooth val="0"/>
          <c:extLst xmlns:c16r2="http://schemas.microsoft.com/office/drawing/2015/06/chart">
            <c:ext xmlns:c16="http://schemas.microsoft.com/office/drawing/2014/chart" uri="{C3380CC4-5D6E-409C-BE32-E72D297353CC}">
              <c16:uniqueId val="{00000000-E47A-476C-8B98-A8C32E8B9144}"/>
            </c:ext>
          </c:extLst>
        </c:ser>
        <c:ser>
          <c:idx val="1"/>
          <c:order val="1"/>
          <c:tx>
            <c:strRef>
              <c:f>graficas!$B$28</c:f>
              <c:strCache>
                <c:ptCount val="1"/>
                <c:pt idx="0">
                  <c:v>Promedio de la qna</c:v>
                </c:pt>
              </c:strCache>
            </c:strRef>
          </c:tx>
          <c:spPr>
            <a:ln w="25400" cap="rnd">
              <a:solidFill>
                <a:srgbClr val="00B0F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graficas!$C$28:$S$28</c:f>
              <c:numCache>
                <c:formatCode>0.00</c:formatCode>
                <c:ptCount val="17"/>
                <c:pt idx="1">
                  <c:v>-8.605897493083603E-2</c:v>
                </c:pt>
                <c:pt idx="2">
                  <c:v>2.5158488055571304</c:v>
                </c:pt>
                <c:pt idx="3">
                  <c:v>0.27333881638502699</c:v>
                </c:pt>
                <c:pt idx="4">
                  <c:v>-0.55760611995022691</c:v>
                </c:pt>
                <c:pt idx="5">
                  <c:v>2.1475049624385179</c:v>
                </c:pt>
                <c:pt idx="6">
                  <c:v>0.34705563073320622</c:v>
                </c:pt>
                <c:pt idx="7">
                  <c:v>7.0894828876943983E-2</c:v>
                </c:pt>
                <c:pt idx="8">
                  <c:v>-0.13016754493666571</c:v>
                </c:pt>
                <c:pt idx="9">
                  <c:v>-0.49773105908190729</c:v>
                </c:pt>
                <c:pt idx="10">
                  <c:v>-0.84801948239665581</c:v>
                </c:pt>
                <c:pt idx="11">
                  <c:v>-1.5390442831510476</c:v>
                </c:pt>
                <c:pt idx="12">
                  <c:v>-0.79555015983019395</c:v>
                </c:pt>
                <c:pt idx="13">
                  <c:v>-0.7219134908333702</c:v>
                </c:pt>
                <c:pt idx="14">
                  <c:v>1.461544424140504</c:v>
                </c:pt>
                <c:pt idx="15">
                  <c:v>1.5844344317392567</c:v>
                </c:pt>
                <c:pt idx="16">
                  <c:v>1.3492394807788077</c:v>
                </c:pt>
              </c:numCache>
            </c:numRef>
          </c:val>
          <c:smooth val="0"/>
          <c:extLst xmlns:c16r2="http://schemas.microsoft.com/office/drawing/2015/06/chart">
            <c:ext xmlns:c16="http://schemas.microsoft.com/office/drawing/2014/chart" uri="{C3380CC4-5D6E-409C-BE32-E72D297353CC}">
              <c16:uniqueId val="{00000001-E47A-476C-8B98-A8C32E8B9144}"/>
            </c:ext>
          </c:extLst>
        </c:ser>
        <c:ser>
          <c:idx val="2"/>
          <c:order val="2"/>
          <c:tx>
            <c:strRef>
              <c:f>graficas!$B$29</c:f>
              <c:strCache>
                <c:ptCount val="1"/>
                <c:pt idx="0">
                  <c:v>Día de cotización</c:v>
                </c:pt>
              </c:strCache>
            </c:strRef>
          </c:tx>
          <c:spPr>
            <a:ln w="25400" cap="rnd">
              <a:solidFill>
                <a:srgbClr val="7030A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graficas!$C$29:$S$29</c:f>
              <c:numCache>
                <c:formatCode>0.00</c:formatCode>
                <c:ptCount val="17"/>
                <c:pt idx="1">
                  <c:v>-0.84533935896121681</c:v>
                </c:pt>
                <c:pt idx="2">
                  <c:v>1.2194442320812016E-3</c:v>
                </c:pt>
                <c:pt idx="3">
                  <c:v>1.486713971947129</c:v>
                </c:pt>
                <c:pt idx="4">
                  <c:v>4.0379793791700536E-2</c:v>
                </c:pt>
                <c:pt idx="5">
                  <c:v>0.68880845411802838</c:v>
                </c:pt>
                <c:pt idx="6">
                  <c:v>-2.1300664137857694E-2</c:v>
                </c:pt>
                <c:pt idx="7">
                  <c:v>-0.37986306592409091</c:v>
                </c:pt>
                <c:pt idx="8">
                  <c:v>-0.73827515921318643</c:v>
                </c:pt>
                <c:pt idx="9">
                  <c:v>-0.6978470301300943</c:v>
                </c:pt>
                <c:pt idx="10">
                  <c:v>-0.85721911807502549</c:v>
                </c:pt>
                <c:pt idx="11">
                  <c:v>-1.4956847346372037</c:v>
                </c:pt>
                <c:pt idx="12">
                  <c:v>-0.88732466551018074</c:v>
                </c:pt>
                <c:pt idx="13">
                  <c:v>-0.72736700981876901</c:v>
                </c:pt>
                <c:pt idx="14">
                  <c:v>1.5768390167683499</c:v>
                </c:pt>
                <c:pt idx="15">
                  <c:v>1.444330804032723</c:v>
                </c:pt>
                <c:pt idx="16">
                  <c:v>1.3939992995762651</c:v>
                </c:pt>
              </c:numCache>
            </c:numRef>
          </c:val>
          <c:smooth val="0"/>
          <c:extLst xmlns:c16r2="http://schemas.microsoft.com/office/drawing/2015/06/chart">
            <c:ext xmlns:c16="http://schemas.microsoft.com/office/drawing/2014/chart" uri="{C3380CC4-5D6E-409C-BE32-E72D297353CC}">
              <c16:uniqueId val="{00000002-E47A-476C-8B98-A8C32E8B9144}"/>
            </c:ext>
          </c:extLst>
        </c:ser>
        <c:ser>
          <c:idx val="3"/>
          <c:order val="3"/>
          <c:tx>
            <c:strRef>
              <c:f>graficas!$B$30</c:f>
              <c:strCache>
                <c:ptCount val="1"/>
                <c:pt idx="0">
                  <c:v>Universo de gasolineras</c:v>
                </c:pt>
              </c:strCache>
            </c:strRef>
          </c:tx>
          <c:spPr>
            <a:ln w="25400" cap="rnd">
              <a:solidFill>
                <a:srgbClr val="00B050"/>
              </a:solidFill>
              <a:prstDash val="sysDash"/>
              <a:round/>
            </a:ln>
            <a:effectLst/>
          </c:spPr>
          <c:marker>
            <c:symbol val="none"/>
          </c:marker>
          <c:cat>
            <c:multiLvlStrRef>
              <c:f>graficas!$C$2:$S$3</c:f>
              <c:multiLvlStrCache>
                <c:ptCount val="17"/>
                <c:lvl>
                  <c:pt idx="0">
                    <c:v>Q2Jul</c:v>
                  </c:pt>
                  <c:pt idx="1">
                    <c:v>Q1Ago</c:v>
                  </c:pt>
                  <c:pt idx="2">
                    <c:v>Q2Ago</c:v>
                  </c:pt>
                  <c:pt idx="3">
                    <c:v>Q1Sep</c:v>
                  </c:pt>
                  <c:pt idx="4">
                    <c:v>Q2Sep</c:v>
                  </c:pt>
                  <c:pt idx="5">
                    <c:v>Q1Oct</c:v>
                  </c:pt>
                  <c:pt idx="6">
                    <c:v>Q2Oct</c:v>
                  </c:pt>
                  <c:pt idx="7">
                    <c:v>Q1Nov</c:v>
                  </c:pt>
                  <c:pt idx="8">
                    <c:v>Q2Nov</c:v>
                  </c:pt>
                  <c:pt idx="9">
                    <c:v>Q1Dic</c:v>
                  </c:pt>
                  <c:pt idx="10">
                    <c:v>Q2Dic</c:v>
                  </c:pt>
                  <c:pt idx="11">
                    <c:v>Q1Ene</c:v>
                  </c:pt>
                  <c:pt idx="12">
                    <c:v>Q2Ene</c:v>
                  </c:pt>
                  <c:pt idx="13">
                    <c:v>Q1Feb</c:v>
                  </c:pt>
                  <c:pt idx="14">
                    <c:v>Q2Feb</c:v>
                  </c:pt>
                  <c:pt idx="15">
                    <c:v>Q1Mar</c:v>
                  </c:pt>
                  <c:pt idx="16">
                    <c:v>Q2Mar</c:v>
                  </c:pt>
                </c:lvl>
                <c:lvl>
                  <c:pt idx="0">
                    <c:v>2018</c:v>
                  </c:pt>
                  <c:pt idx="11">
                    <c:v>2019</c:v>
                  </c:pt>
                </c:lvl>
              </c:multiLvlStrCache>
            </c:multiLvlStrRef>
          </c:cat>
          <c:val>
            <c:numRef>
              <c:f>graficas!$C$30:$S$30</c:f>
              <c:numCache>
                <c:formatCode>0.00</c:formatCode>
                <c:ptCount val="17"/>
                <c:pt idx="1">
                  <c:v>-0.64440417740099232</c:v>
                </c:pt>
                <c:pt idx="2">
                  <c:v>1.7585972619560186</c:v>
                </c:pt>
                <c:pt idx="3">
                  <c:v>0.24558950394548695</c:v>
                </c:pt>
                <c:pt idx="4">
                  <c:v>-0.54561394106236172</c:v>
                </c:pt>
                <c:pt idx="5">
                  <c:v>2.080714837205111</c:v>
                </c:pt>
                <c:pt idx="6">
                  <c:v>0.34293602981578797</c:v>
                </c:pt>
                <c:pt idx="7">
                  <c:v>5.7013839630526419E-2</c:v>
                </c:pt>
                <c:pt idx="8">
                  <c:v>-0.12717695203232626</c:v>
                </c:pt>
                <c:pt idx="9">
                  <c:v>-0.43248752435298687</c:v>
                </c:pt>
                <c:pt idx="10">
                  <c:v>-0.78285269430123927</c:v>
                </c:pt>
                <c:pt idx="11">
                  <c:v>-1.4679061562199225</c:v>
                </c:pt>
                <c:pt idx="12">
                  <c:v>-1.2054831738875005</c:v>
                </c:pt>
                <c:pt idx="13">
                  <c:v>-1.1927868207521009</c:v>
                </c:pt>
                <c:pt idx="14">
                  <c:v>-1.2136642047488322</c:v>
                </c:pt>
                <c:pt idx="15">
                  <c:v>1.4692527132168509</c:v>
                </c:pt>
                <c:pt idx="16">
                  <c:v>1.1560192496914645</c:v>
                </c:pt>
              </c:numCache>
            </c:numRef>
          </c:val>
          <c:smooth val="0"/>
          <c:extLst xmlns:c16r2="http://schemas.microsoft.com/office/drawing/2015/06/chart">
            <c:ext xmlns:c16="http://schemas.microsoft.com/office/drawing/2014/chart" uri="{C3380CC4-5D6E-409C-BE32-E72D297353CC}">
              <c16:uniqueId val="{00000003-E47A-476C-8B98-A8C32E8B9144}"/>
            </c:ext>
          </c:extLst>
        </c:ser>
        <c:dLbls>
          <c:showLegendKey val="0"/>
          <c:showVal val="0"/>
          <c:showCatName val="0"/>
          <c:showSerName val="0"/>
          <c:showPercent val="0"/>
          <c:showBubbleSize val="0"/>
        </c:dLbls>
        <c:smooth val="0"/>
        <c:axId val="527752904"/>
        <c:axId val="527752120"/>
      </c:lineChart>
      <c:catAx>
        <c:axId val="52775290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MX"/>
          </a:p>
        </c:txPr>
        <c:crossAx val="527752120"/>
        <c:crosses val="autoZero"/>
        <c:auto val="1"/>
        <c:lblAlgn val="ctr"/>
        <c:lblOffset val="100"/>
        <c:noMultiLvlLbl val="0"/>
      </c:catAx>
      <c:valAx>
        <c:axId val="52775212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MX"/>
          </a:p>
        </c:txPr>
        <c:crossAx val="527752904"/>
        <c:crosses val="autoZero"/>
        <c:crossBetween val="between"/>
      </c:valAx>
      <c:dTable>
        <c:showHorzBorder val="1"/>
        <c:showVertBorder val="1"/>
        <c:showOutline val="1"/>
        <c:showKeys val="1"/>
        <c:spPr>
          <a:ln>
            <a:solidFill>
              <a:schemeClr val="bg1">
                <a:lumMod val="85000"/>
              </a:schemeClr>
            </a:solidFill>
          </a:ln>
        </c:spPr>
        <c:txPr>
          <a:bodyPr/>
          <a:lstStyle/>
          <a:p>
            <a:pPr rtl="0">
              <a:defRPr sz="700"/>
            </a:pPr>
            <a:endParaRPr lang="es-MX"/>
          </a:p>
        </c:txPr>
      </c:dTable>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s-MX"/>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BC2737-F68E-4EDD-B088-FCDC18D74469}" type="doc">
      <dgm:prSet loTypeId="urn:microsoft.com/office/officeart/2005/8/layout/list1" loCatId="list" qsTypeId="urn:microsoft.com/office/officeart/2005/8/quickstyle/simple4" qsCatId="simple" csTypeId="urn:microsoft.com/office/officeart/2005/8/colors/accent1_4" csCatId="accent1" phldr="1"/>
      <dgm:spPr/>
      <dgm:t>
        <a:bodyPr/>
        <a:lstStyle/>
        <a:p>
          <a:endParaRPr lang="es-MX"/>
        </a:p>
      </dgm:t>
    </dgm:pt>
    <dgm:pt modelId="{56BD2DC0-1575-441B-8836-B755A709683F}">
      <dgm:prSet phldrT="[Texto]" custT="1"/>
      <dgm:spPr>
        <a:gradFill rotWithShape="0">
          <a:gsLst>
            <a:gs pos="0">
              <a:srgbClr val="336699"/>
            </a:gs>
            <a:gs pos="50000">
              <a:schemeClr val="accent1">
                <a:shade val="50000"/>
                <a:hueOff val="0"/>
                <a:satOff val="0"/>
                <a:lumOff val="0"/>
                <a:alphaOff val="0"/>
                <a:satMod val="110000"/>
                <a:lumMod val="100000"/>
                <a:shade val="100000"/>
              </a:schemeClr>
            </a:gs>
            <a:gs pos="100000">
              <a:schemeClr val="accent1">
                <a:shade val="50000"/>
                <a:hueOff val="0"/>
                <a:satOff val="0"/>
                <a:lumOff val="0"/>
                <a:alphaOff val="0"/>
                <a:lumMod val="99000"/>
                <a:satMod val="120000"/>
                <a:shade val="78000"/>
              </a:schemeClr>
            </a:gs>
          </a:gsLst>
        </a:gradFill>
      </dgm:spPr>
      <dgm:t>
        <a:bodyPr/>
        <a:lstStyle/>
        <a:p>
          <a:pPr algn="just"/>
          <a:r>
            <a:rPr lang="en-US" sz="1600" dirty="0" smtClean="0"/>
            <a:t>The traditional way to obtain market prices is to collect them by direct visit to the information sources. We use sampling techniques and we do it in any selected PDV, there we identify the target product.</a:t>
          </a:r>
          <a:endParaRPr lang="es-MX" sz="1600" dirty="0"/>
        </a:p>
      </dgm:t>
    </dgm:pt>
    <dgm:pt modelId="{4DC53F50-D58F-4B2F-97BE-B2D5A9741C6F}" type="parTrans" cxnId="{04671EDF-B772-49E4-BF48-307F07B2285D}">
      <dgm:prSet/>
      <dgm:spPr/>
      <dgm:t>
        <a:bodyPr/>
        <a:lstStyle/>
        <a:p>
          <a:endParaRPr lang="es-MX" sz="1400"/>
        </a:p>
      </dgm:t>
    </dgm:pt>
    <dgm:pt modelId="{AEAEC21F-8E40-411F-BBDF-6B89FC28E7B5}" type="sibTrans" cxnId="{04671EDF-B772-49E4-BF48-307F07B2285D}">
      <dgm:prSet/>
      <dgm:spPr/>
      <dgm:t>
        <a:bodyPr/>
        <a:lstStyle/>
        <a:p>
          <a:endParaRPr lang="es-MX" sz="1400"/>
        </a:p>
      </dgm:t>
    </dgm:pt>
    <dgm:pt modelId="{9FC6F34C-8A81-4DE7-ABC5-1960CAFFF241}">
      <dgm:prSet phldrT="[Texto]" custT="1"/>
      <dgm:spPr/>
      <dgm:t>
        <a:bodyPr/>
        <a:lstStyle/>
        <a:p>
          <a:pPr algn="just"/>
          <a:r>
            <a:rPr lang="en-US" sz="1600" dirty="0" smtClean="0"/>
            <a:t>Obtaining large volumes of data requires using other collection techniques and this leads to other techniques for managing this data. We went from a small sample to data lakes. This has an important impact on methodological changes in the measurement, processing and calculation of price indices.</a:t>
          </a:r>
          <a:endParaRPr lang="es-MX" sz="1600" dirty="0" smtClean="0"/>
        </a:p>
      </dgm:t>
    </dgm:pt>
    <dgm:pt modelId="{E014A346-04EA-4A1D-A721-4AAFC7463B3D}" type="parTrans" cxnId="{E6CB22A8-E208-42CE-96DB-5CBCE81B833B}">
      <dgm:prSet/>
      <dgm:spPr/>
      <dgm:t>
        <a:bodyPr/>
        <a:lstStyle/>
        <a:p>
          <a:endParaRPr lang="es-MX" sz="1400"/>
        </a:p>
      </dgm:t>
    </dgm:pt>
    <dgm:pt modelId="{A69A193C-ECBA-497D-9C0B-F8FE6642AB4D}" type="sibTrans" cxnId="{E6CB22A8-E208-42CE-96DB-5CBCE81B833B}">
      <dgm:prSet/>
      <dgm:spPr/>
      <dgm:t>
        <a:bodyPr/>
        <a:lstStyle/>
        <a:p>
          <a:endParaRPr lang="es-MX" sz="1400"/>
        </a:p>
      </dgm:t>
    </dgm:pt>
    <dgm:pt modelId="{79B41F34-5D27-4342-B183-9122EA34B752}">
      <dgm:prSet phldrT="[Texto]" custT="1"/>
      <dgm:spPr>
        <a:gradFill rotWithShape="0">
          <a:gsLst>
            <a:gs pos="0">
              <a:srgbClr val="336699"/>
            </a:gs>
            <a:gs pos="50000">
              <a:schemeClr val="accent1">
                <a:shade val="50000"/>
                <a:hueOff val="268329"/>
                <a:satOff val="-6535"/>
                <a:lumOff val="28597"/>
                <a:alphaOff val="0"/>
                <a:satMod val="110000"/>
                <a:lumMod val="100000"/>
                <a:shade val="100000"/>
              </a:schemeClr>
            </a:gs>
            <a:gs pos="100000">
              <a:schemeClr val="accent1">
                <a:shade val="50000"/>
                <a:hueOff val="268329"/>
                <a:satOff val="-6535"/>
                <a:lumOff val="28597"/>
                <a:alphaOff val="0"/>
                <a:lumMod val="99000"/>
                <a:satMod val="120000"/>
                <a:shade val="78000"/>
              </a:schemeClr>
            </a:gs>
          </a:gsLst>
        </a:gradFill>
      </dgm:spPr>
      <dgm:t>
        <a:bodyPr/>
        <a:lstStyle/>
        <a:p>
          <a:pPr algn="just"/>
          <a:r>
            <a:rPr lang="en-US" sz="1600" dirty="0" smtClean="0"/>
            <a:t>The heart of this paper is to analyze how can this lake of information be incorporated from three sources: direct visit, web scraping and scanner data,  taking advantage of the potential of each one concluding in a more accurate index that integrate prices of those markets using different techniques. </a:t>
          </a:r>
          <a:endParaRPr lang="es-MX" sz="1600" dirty="0" smtClean="0"/>
        </a:p>
      </dgm:t>
    </dgm:pt>
    <dgm:pt modelId="{0B847F07-F8E9-4A36-8C3D-54FC8DD879AE}" type="parTrans" cxnId="{4D929E9F-B033-4A26-8290-B33606F88C36}">
      <dgm:prSet/>
      <dgm:spPr/>
      <dgm:t>
        <a:bodyPr/>
        <a:lstStyle/>
        <a:p>
          <a:endParaRPr lang="es-MX" sz="1400"/>
        </a:p>
      </dgm:t>
    </dgm:pt>
    <dgm:pt modelId="{09D2919D-6CC2-47BE-A898-947167D5E068}" type="sibTrans" cxnId="{4D929E9F-B033-4A26-8290-B33606F88C36}">
      <dgm:prSet/>
      <dgm:spPr/>
      <dgm:t>
        <a:bodyPr/>
        <a:lstStyle/>
        <a:p>
          <a:endParaRPr lang="es-MX" sz="1400"/>
        </a:p>
      </dgm:t>
    </dgm:pt>
    <dgm:pt modelId="{00CF9A05-C477-4F35-A871-AE074B11E204}" type="pres">
      <dgm:prSet presAssocID="{15BC2737-F68E-4EDD-B088-FCDC18D74469}" presName="linear" presStyleCnt="0">
        <dgm:presLayoutVars>
          <dgm:dir/>
          <dgm:animLvl val="lvl"/>
          <dgm:resizeHandles val="exact"/>
        </dgm:presLayoutVars>
      </dgm:prSet>
      <dgm:spPr/>
      <dgm:t>
        <a:bodyPr/>
        <a:lstStyle/>
        <a:p>
          <a:endParaRPr lang="es-MX"/>
        </a:p>
      </dgm:t>
    </dgm:pt>
    <dgm:pt modelId="{6699D573-2807-4A44-BB04-26C4EBDBB7AF}" type="pres">
      <dgm:prSet presAssocID="{56BD2DC0-1575-441B-8836-B755A709683F}" presName="parentLin" presStyleCnt="0"/>
      <dgm:spPr/>
    </dgm:pt>
    <dgm:pt modelId="{6EF01BAD-5B1E-45D1-A6B7-5850CA95ED5B}" type="pres">
      <dgm:prSet presAssocID="{56BD2DC0-1575-441B-8836-B755A709683F}" presName="parentLeftMargin" presStyleLbl="node1" presStyleIdx="0" presStyleCnt="3"/>
      <dgm:spPr/>
      <dgm:t>
        <a:bodyPr/>
        <a:lstStyle/>
        <a:p>
          <a:endParaRPr lang="es-MX"/>
        </a:p>
      </dgm:t>
    </dgm:pt>
    <dgm:pt modelId="{62487545-4B95-4D4A-9E17-7B08C0D50F83}" type="pres">
      <dgm:prSet presAssocID="{56BD2DC0-1575-441B-8836-B755A709683F}" presName="parentText" presStyleLbl="node1" presStyleIdx="0" presStyleCnt="3" custScaleX="119883" custLinFactNeighborX="-76428">
        <dgm:presLayoutVars>
          <dgm:chMax val="0"/>
          <dgm:bulletEnabled val="1"/>
        </dgm:presLayoutVars>
      </dgm:prSet>
      <dgm:spPr/>
      <dgm:t>
        <a:bodyPr/>
        <a:lstStyle/>
        <a:p>
          <a:endParaRPr lang="es-MX"/>
        </a:p>
      </dgm:t>
    </dgm:pt>
    <dgm:pt modelId="{AF9A433D-9D0A-49FF-B7E9-5900C4CF7B79}" type="pres">
      <dgm:prSet presAssocID="{56BD2DC0-1575-441B-8836-B755A709683F}" presName="negativeSpace" presStyleCnt="0"/>
      <dgm:spPr/>
    </dgm:pt>
    <dgm:pt modelId="{909715BA-797C-46AA-B344-45BB29ACF107}" type="pres">
      <dgm:prSet presAssocID="{56BD2DC0-1575-441B-8836-B755A709683F}" presName="childText" presStyleLbl="conFgAcc1" presStyleIdx="0" presStyleCnt="3" custLinFactNeighborX="672" custLinFactNeighborY="79812">
        <dgm:presLayoutVars>
          <dgm:bulletEnabled val="1"/>
        </dgm:presLayoutVars>
      </dgm:prSet>
      <dgm:spPr/>
    </dgm:pt>
    <dgm:pt modelId="{9E99F2C5-858F-4A1B-A9C9-41EF0308450A}" type="pres">
      <dgm:prSet presAssocID="{AEAEC21F-8E40-411F-BBDF-6B89FC28E7B5}" presName="spaceBetweenRectangles" presStyleCnt="0"/>
      <dgm:spPr/>
    </dgm:pt>
    <dgm:pt modelId="{21862670-AA2A-427B-9993-F3C8FE828644}" type="pres">
      <dgm:prSet presAssocID="{9FC6F34C-8A81-4DE7-ABC5-1960CAFFF241}" presName="parentLin" presStyleCnt="0"/>
      <dgm:spPr/>
    </dgm:pt>
    <dgm:pt modelId="{6EECD419-6ED8-4ED5-9A23-5E0FB5C88406}" type="pres">
      <dgm:prSet presAssocID="{9FC6F34C-8A81-4DE7-ABC5-1960CAFFF241}" presName="parentLeftMargin" presStyleLbl="node1" presStyleIdx="0" presStyleCnt="3"/>
      <dgm:spPr/>
      <dgm:t>
        <a:bodyPr/>
        <a:lstStyle/>
        <a:p>
          <a:endParaRPr lang="es-MX"/>
        </a:p>
      </dgm:t>
    </dgm:pt>
    <dgm:pt modelId="{E2213E15-0F7F-4962-8B73-2EB19CB8BAE2}" type="pres">
      <dgm:prSet presAssocID="{9FC6F34C-8A81-4DE7-ABC5-1960CAFFF241}" presName="parentText" presStyleLbl="node1" presStyleIdx="1" presStyleCnt="3" custScaleX="119883">
        <dgm:presLayoutVars>
          <dgm:chMax val="0"/>
          <dgm:bulletEnabled val="1"/>
        </dgm:presLayoutVars>
      </dgm:prSet>
      <dgm:spPr/>
      <dgm:t>
        <a:bodyPr/>
        <a:lstStyle/>
        <a:p>
          <a:endParaRPr lang="es-MX"/>
        </a:p>
      </dgm:t>
    </dgm:pt>
    <dgm:pt modelId="{0483FF3A-A8E5-45C3-8EB8-59A8111F67C0}" type="pres">
      <dgm:prSet presAssocID="{9FC6F34C-8A81-4DE7-ABC5-1960CAFFF241}" presName="negativeSpace" presStyleCnt="0"/>
      <dgm:spPr/>
    </dgm:pt>
    <dgm:pt modelId="{F873BA85-FE7B-4586-B95A-1B7ED569FD74}" type="pres">
      <dgm:prSet presAssocID="{9FC6F34C-8A81-4DE7-ABC5-1960CAFFF241}" presName="childText" presStyleLbl="conFgAcc1" presStyleIdx="1" presStyleCnt="3">
        <dgm:presLayoutVars>
          <dgm:bulletEnabled val="1"/>
        </dgm:presLayoutVars>
      </dgm:prSet>
      <dgm:spPr/>
    </dgm:pt>
    <dgm:pt modelId="{B6D31A38-8D69-4474-9D34-13BA31F7526F}" type="pres">
      <dgm:prSet presAssocID="{A69A193C-ECBA-497D-9C0B-F8FE6642AB4D}" presName="spaceBetweenRectangles" presStyleCnt="0"/>
      <dgm:spPr/>
    </dgm:pt>
    <dgm:pt modelId="{70809F97-88F0-4234-8C10-E107BC17CD44}" type="pres">
      <dgm:prSet presAssocID="{79B41F34-5D27-4342-B183-9122EA34B752}" presName="parentLin" presStyleCnt="0"/>
      <dgm:spPr/>
    </dgm:pt>
    <dgm:pt modelId="{1ED5557A-32BD-4471-BF86-F761FD975C6B}" type="pres">
      <dgm:prSet presAssocID="{79B41F34-5D27-4342-B183-9122EA34B752}" presName="parentLeftMargin" presStyleLbl="node1" presStyleIdx="1" presStyleCnt="3"/>
      <dgm:spPr/>
      <dgm:t>
        <a:bodyPr/>
        <a:lstStyle/>
        <a:p>
          <a:endParaRPr lang="es-MX"/>
        </a:p>
      </dgm:t>
    </dgm:pt>
    <dgm:pt modelId="{E2B4A61A-8DBD-4C3F-807A-3944F3834A1E}" type="pres">
      <dgm:prSet presAssocID="{79B41F34-5D27-4342-B183-9122EA34B752}" presName="parentText" presStyleLbl="node1" presStyleIdx="2" presStyleCnt="3" custScaleX="119883" custScaleY="112544" custLinFactX="288" custLinFactNeighborX="100000">
        <dgm:presLayoutVars>
          <dgm:chMax val="0"/>
          <dgm:bulletEnabled val="1"/>
        </dgm:presLayoutVars>
      </dgm:prSet>
      <dgm:spPr/>
      <dgm:t>
        <a:bodyPr/>
        <a:lstStyle/>
        <a:p>
          <a:endParaRPr lang="es-MX"/>
        </a:p>
      </dgm:t>
    </dgm:pt>
    <dgm:pt modelId="{9D4F857B-C92B-467E-8AA2-81909BB3E657}" type="pres">
      <dgm:prSet presAssocID="{79B41F34-5D27-4342-B183-9122EA34B752}" presName="negativeSpace" presStyleCnt="0"/>
      <dgm:spPr/>
    </dgm:pt>
    <dgm:pt modelId="{BDD60277-3D71-4A72-9FDB-D16AA8EE07C1}" type="pres">
      <dgm:prSet presAssocID="{79B41F34-5D27-4342-B183-9122EA34B752}" presName="childText" presStyleLbl="conFgAcc1" presStyleIdx="2" presStyleCnt="3">
        <dgm:presLayoutVars>
          <dgm:bulletEnabled val="1"/>
        </dgm:presLayoutVars>
      </dgm:prSet>
      <dgm:spPr/>
    </dgm:pt>
  </dgm:ptLst>
  <dgm:cxnLst>
    <dgm:cxn modelId="{B4726442-8D8B-456C-BEB5-2309AF4BF5D0}" type="presOf" srcId="{56BD2DC0-1575-441B-8836-B755A709683F}" destId="{62487545-4B95-4D4A-9E17-7B08C0D50F83}" srcOrd="1" destOrd="0" presId="urn:microsoft.com/office/officeart/2005/8/layout/list1"/>
    <dgm:cxn modelId="{E6CB22A8-E208-42CE-96DB-5CBCE81B833B}" srcId="{15BC2737-F68E-4EDD-B088-FCDC18D74469}" destId="{9FC6F34C-8A81-4DE7-ABC5-1960CAFFF241}" srcOrd="1" destOrd="0" parTransId="{E014A346-04EA-4A1D-A721-4AAFC7463B3D}" sibTransId="{A69A193C-ECBA-497D-9C0B-F8FE6642AB4D}"/>
    <dgm:cxn modelId="{BDE2A0DA-D128-41F7-A9FD-C678D4FFE625}" type="presOf" srcId="{56BD2DC0-1575-441B-8836-B755A709683F}" destId="{6EF01BAD-5B1E-45D1-A6B7-5850CA95ED5B}" srcOrd="0" destOrd="0" presId="urn:microsoft.com/office/officeart/2005/8/layout/list1"/>
    <dgm:cxn modelId="{4D929E9F-B033-4A26-8290-B33606F88C36}" srcId="{15BC2737-F68E-4EDD-B088-FCDC18D74469}" destId="{79B41F34-5D27-4342-B183-9122EA34B752}" srcOrd="2" destOrd="0" parTransId="{0B847F07-F8E9-4A36-8C3D-54FC8DD879AE}" sibTransId="{09D2919D-6CC2-47BE-A898-947167D5E068}"/>
    <dgm:cxn modelId="{8173147A-AF74-401F-9E4E-D6B85AD460E9}" type="presOf" srcId="{79B41F34-5D27-4342-B183-9122EA34B752}" destId="{E2B4A61A-8DBD-4C3F-807A-3944F3834A1E}" srcOrd="1" destOrd="0" presId="urn:microsoft.com/office/officeart/2005/8/layout/list1"/>
    <dgm:cxn modelId="{04671EDF-B772-49E4-BF48-307F07B2285D}" srcId="{15BC2737-F68E-4EDD-B088-FCDC18D74469}" destId="{56BD2DC0-1575-441B-8836-B755A709683F}" srcOrd="0" destOrd="0" parTransId="{4DC53F50-D58F-4B2F-97BE-B2D5A9741C6F}" sibTransId="{AEAEC21F-8E40-411F-BBDF-6B89FC28E7B5}"/>
    <dgm:cxn modelId="{93EB5D97-725F-4DE0-A799-BA9CFB8134AB}" type="presOf" srcId="{79B41F34-5D27-4342-B183-9122EA34B752}" destId="{1ED5557A-32BD-4471-BF86-F761FD975C6B}" srcOrd="0" destOrd="0" presId="urn:microsoft.com/office/officeart/2005/8/layout/list1"/>
    <dgm:cxn modelId="{4E586F8E-8651-4F41-B05B-C2AD72888D99}" type="presOf" srcId="{9FC6F34C-8A81-4DE7-ABC5-1960CAFFF241}" destId="{6EECD419-6ED8-4ED5-9A23-5E0FB5C88406}" srcOrd="0" destOrd="0" presId="urn:microsoft.com/office/officeart/2005/8/layout/list1"/>
    <dgm:cxn modelId="{FA8EB3C2-2EE4-47D7-8471-E19B42FB07D9}" type="presOf" srcId="{15BC2737-F68E-4EDD-B088-FCDC18D74469}" destId="{00CF9A05-C477-4F35-A871-AE074B11E204}" srcOrd="0" destOrd="0" presId="urn:microsoft.com/office/officeart/2005/8/layout/list1"/>
    <dgm:cxn modelId="{AFD21D0E-11FE-4FB7-B5DC-15AD6CA87227}" type="presOf" srcId="{9FC6F34C-8A81-4DE7-ABC5-1960CAFFF241}" destId="{E2213E15-0F7F-4962-8B73-2EB19CB8BAE2}" srcOrd="1" destOrd="0" presId="urn:microsoft.com/office/officeart/2005/8/layout/list1"/>
    <dgm:cxn modelId="{7948C6EE-2A94-4E45-8A66-D54881ACB12E}" type="presParOf" srcId="{00CF9A05-C477-4F35-A871-AE074B11E204}" destId="{6699D573-2807-4A44-BB04-26C4EBDBB7AF}" srcOrd="0" destOrd="0" presId="urn:microsoft.com/office/officeart/2005/8/layout/list1"/>
    <dgm:cxn modelId="{F91BC75F-DB85-421A-B4FF-EFF5EC021081}" type="presParOf" srcId="{6699D573-2807-4A44-BB04-26C4EBDBB7AF}" destId="{6EF01BAD-5B1E-45D1-A6B7-5850CA95ED5B}" srcOrd="0" destOrd="0" presId="urn:microsoft.com/office/officeart/2005/8/layout/list1"/>
    <dgm:cxn modelId="{4D6A72D9-0AE3-4A28-B594-0B1158FE757F}" type="presParOf" srcId="{6699D573-2807-4A44-BB04-26C4EBDBB7AF}" destId="{62487545-4B95-4D4A-9E17-7B08C0D50F83}" srcOrd="1" destOrd="0" presId="urn:microsoft.com/office/officeart/2005/8/layout/list1"/>
    <dgm:cxn modelId="{22292BB7-7B0F-4B5E-8435-63686ECCC445}" type="presParOf" srcId="{00CF9A05-C477-4F35-A871-AE074B11E204}" destId="{AF9A433D-9D0A-49FF-B7E9-5900C4CF7B79}" srcOrd="1" destOrd="0" presId="urn:microsoft.com/office/officeart/2005/8/layout/list1"/>
    <dgm:cxn modelId="{844D1DEC-C6A7-4E1B-B04F-4C945890A6CE}" type="presParOf" srcId="{00CF9A05-C477-4F35-A871-AE074B11E204}" destId="{909715BA-797C-46AA-B344-45BB29ACF107}" srcOrd="2" destOrd="0" presId="urn:microsoft.com/office/officeart/2005/8/layout/list1"/>
    <dgm:cxn modelId="{C64CA00A-EB44-4097-B801-F163C53F1274}" type="presParOf" srcId="{00CF9A05-C477-4F35-A871-AE074B11E204}" destId="{9E99F2C5-858F-4A1B-A9C9-41EF0308450A}" srcOrd="3" destOrd="0" presId="urn:microsoft.com/office/officeart/2005/8/layout/list1"/>
    <dgm:cxn modelId="{3D4A0BE5-35CE-4444-BC82-98BB6F4DDCF4}" type="presParOf" srcId="{00CF9A05-C477-4F35-A871-AE074B11E204}" destId="{21862670-AA2A-427B-9993-F3C8FE828644}" srcOrd="4" destOrd="0" presId="urn:microsoft.com/office/officeart/2005/8/layout/list1"/>
    <dgm:cxn modelId="{F4365EEF-AC6F-430B-84CF-8465A6911DA6}" type="presParOf" srcId="{21862670-AA2A-427B-9993-F3C8FE828644}" destId="{6EECD419-6ED8-4ED5-9A23-5E0FB5C88406}" srcOrd="0" destOrd="0" presId="urn:microsoft.com/office/officeart/2005/8/layout/list1"/>
    <dgm:cxn modelId="{1420DA0F-7DCB-484F-96B6-D20703ED6161}" type="presParOf" srcId="{21862670-AA2A-427B-9993-F3C8FE828644}" destId="{E2213E15-0F7F-4962-8B73-2EB19CB8BAE2}" srcOrd="1" destOrd="0" presId="urn:microsoft.com/office/officeart/2005/8/layout/list1"/>
    <dgm:cxn modelId="{A688CF59-638E-4ABF-8012-AE7204414141}" type="presParOf" srcId="{00CF9A05-C477-4F35-A871-AE074B11E204}" destId="{0483FF3A-A8E5-45C3-8EB8-59A8111F67C0}" srcOrd="5" destOrd="0" presId="urn:microsoft.com/office/officeart/2005/8/layout/list1"/>
    <dgm:cxn modelId="{C6418F50-FAB4-47DD-A389-74B7921A8619}" type="presParOf" srcId="{00CF9A05-C477-4F35-A871-AE074B11E204}" destId="{F873BA85-FE7B-4586-B95A-1B7ED569FD74}" srcOrd="6" destOrd="0" presId="urn:microsoft.com/office/officeart/2005/8/layout/list1"/>
    <dgm:cxn modelId="{87921362-8669-458D-B609-94551361F289}" type="presParOf" srcId="{00CF9A05-C477-4F35-A871-AE074B11E204}" destId="{B6D31A38-8D69-4474-9D34-13BA31F7526F}" srcOrd="7" destOrd="0" presId="urn:microsoft.com/office/officeart/2005/8/layout/list1"/>
    <dgm:cxn modelId="{DDE94AC5-08D0-4C33-8652-54B215BA3007}" type="presParOf" srcId="{00CF9A05-C477-4F35-A871-AE074B11E204}" destId="{70809F97-88F0-4234-8C10-E107BC17CD44}" srcOrd="8" destOrd="0" presId="urn:microsoft.com/office/officeart/2005/8/layout/list1"/>
    <dgm:cxn modelId="{887F0A96-24A7-48D9-963D-E0894EEA1CA9}" type="presParOf" srcId="{70809F97-88F0-4234-8C10-E107BC17CD44}" destId="{1ED5557A-32BD-4471-BF86-F761FD975C6B}" srcOrd="0" destOrd="0" presId="urn:microsoft.com/office/officeart/2005/8/layout/list1"/>
    <dgm:cxn modelId="{ECF7DDA1-963D-4D24-8114-27A50D6CBAA6}" type="presParOf" srcId="{70809F97-88F0-4234-8C10-E107BC17CD44}" destId="{E2B4A61A-8DBD-4C3F-807A-3944F3834A1E}" srcOrd="1" destOrd="0" presId="urn:microsoft.com/office/officeart/2005/8/layout/list1"/>
    <dgm:cxn modelId="{AEAFAE22-34BC-4318-BE8E-4BF8BC8E1195}" type="presParOf" srcId="{00CF9A05-C477-4F35-A871-AE074B11E204}" destId="{9D4F857B-C92B-467E-8AA2-81909BB3E657}" srcOrd="9" destOrd="0" presId="urn:microsoft.com/office/officeart/2005/8/layout/list1"/>
    <dgm:cxn modelId="{7ECE5956-CF20-425E-BFFA-E00BFD501E74}" type="presParOf" srcId="{00CF9A05-C477-4F35-A871-AE074B11E204}" destId="{BDD60277-3D71-4A72-9FDB-D16AA8EE07C1}"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9715BA-797C-46AA-B344-45BB29ACF107}">
      <dsp:nvSpPr>
        <dsp:cNvPr id="0" name=""/>
        <dsp:cNvSpPr/>
      </dsp:nvSpPr>
      <dsp:spPr>
        <a:xfrm>
          <a:off x="0" y="708635"/>
          <a:ext cx="8128000" cy="932400"/>
        </a:xfrm>
        <a:prstGeom prst="rect">
          <a:avLst/>
        </a:prstGeom>
        <a:solidFill>
          <a:schemeClr val="lt1">
            <a:alpha val="90000"/>
            <a:hueOff val="0"/>
            <a:satOff val="0"/>
            <a:lumOff val="0"/>
            <a:alphaOff val="0"/>
          </a:schemeClr>
        </a:solidFill>
        <a:ln w="6350" cap="flat" cmpd="sng" algn="ctr">
          <a:solidFill>
            <a:schemeClr val="accent1">
              <a:shade val="5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2487545-4B95-4D4A-9E17-7B08C0D50F83}">
      <dsp:nvSpPr>
        <dsp:cNvPr id="0" name=""/>
        <dsp:cNvSpPr/>
      </dsp:nvSpPr>
      <dsp:spPr>
        <a:xfrm>
          <a:off x="95796" y="3051"/>
          <a:ext cx="6820863" cy="1092240"/>
        </a:xfrm>
        <a:prstGeom prst="roundRect">
          <a:avLst/>
        </a:prstGeom>
        <a:gradFill rotWithShape="0">
          <a:gsLst>
            <a:gs pos="0">
              <a:srgbClr val="336699"/>
            </a:gs>
            <a:gs pos="50000">
              <a:schemeClr val="accent1">
                <a:shade val="50000"/>
                <a:hueOff val="0"/>
                <a:satOff val="0"/>
                <a:lumOff val="0"/>
                <a:alphaOff val="0"/>
                <a:satMod val="110000"/>
                <a:lumMod val="100000"/>
                <a:shade val="100000"/>
              </a:schemeClr>
            </a:gs>
            <a:gs pos="100000">
              <a:schemeClr val="accent1">
                <a:shade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lvl="0" algn="just" defTabSz="711200">
            <a:lnSpc>
              <a:spcPct val="90000"/>
            </a:lnSpc>
            <a:spcBef>
              <a:spcPct val="0"/>
            </a:spcBef>
            <a:spcAft>
              <a:spcPct val="35000"/>
            </a:spcAft>
          </a:pPr>
          <a:r>
            <a:rPr lang="en-US" sz="1600" kern="1200" dirty="0" smtClean="0"/>
            <a:t>The traditional way to obtain market prices is to collect them by direct visit to the information sources. We use sampling techniques and we do it in any selected PDV, there we identify the target product.</a:t>
          </a:r>
          <a:endParaRPr lang="es-MX" sz="1600" kern="1200" dirty="0"/>
        </a:p>
      </dsp:txBody>
      <dsp:txXfrm>
        <a:off x="149115" y="56370"/>
        <a:ext cx="6714225" cy="985602"/>
      </dsp:txXfrm>
    </dsp:sp>
    <dsp:sp modelId="{F873BA85-FE7B-4586-B95A-1B7ED569FD74}">
      <dsp:nvSpPr>
        <dsp:cNvPr id="0" name=""/>
        <dsp:cNvSpPr/>
      </dsp:nvSpPr>
      <dsp:spPr>
        <a:xfrm>
          <a:off x="0" y="2227491"/>
          <a:ext cx="8128000" cy="932400"/>
        </a:xfrm>
        <a:prstGeom prst="rect">
          <a:avLst/>
        </a:prstGeom>
        <a:solidFill>
          <a:schemeClr val="lt1">
            <a:alpha val="90000"/>
            <a:hueOff val="0"/>
            <a:satOff val="0"/>
            <a:lumOff val="0"/>
            <a:alphaOff val="0"/>
          </a:schemeClr>
        </a:solidFill>
        <a:ln w="6350" cap="flat" cmpd="sng" algn="ctr">
          <a:solidFill>
            <a:schemeClr val="accent1">
              <a:shade val="50000"/>
              <a:hueOff val="268329"/>
              <a:satOff val="-6535"/>
              <a:lumOff val="28597"/>
              <a:alphaOff val="0"/>
            </a:schemeClr>
          </a:solidFill>
          <a:prstDash val="solid"/>
          <a:miter lim="800000"/>
        </a:ln>
        <a:effectLst/>
      </dsp:spPr>
      <dsp:style>
        <a:lnRef idx="1">
          <a:scrgbClr r="0" g="0" b="0"/>
        </a:lnRef>
        <a:fillRef idx="1">
          <a:scrgbClr r="0" g="0" b="0"/>
        </a:fillRef>
        <a:effectRef idx="0">
          <a:scrgbClr r="0" g="0" b="0"/>
        </a:effectRef>
        <a:fontRef idx="minor"/>
      </dsp:style>
    </dsp:sp>
    <dsp:sp modelId="{E2213E15-0F7F-4962-8B73-2EB19CB8BAE2}">
      <dsp:nvSpPr>
        <dsp:cNvPr id="0" name=""/>
        <dsp:cNvSpPr/>
      </dsp:nvSpPr>
      <dsp:spPr>
        <a:xfrm>
          <a:off x="406400" y="1681371"/>
          <a:ext cx="6820863" cy="1092240"/>
        </a:xfrm>
        <a:prstGeom prst="roundRect">
          <a:avLst/>
        </a:prstGeom>
        <a:gradFill rotWithShape="0">
          <a:gsLst>
            <a:gs pos="0">
              <a:schemeClr val="accent1">
                <a:shade val="50000"/>
                <a:hueOff val="268329"/>
                <a:satOff val="-6535"/>
                <a:lumOff val="28597"/>
                <a:alphaOff val="0"/>
                <a:satMod val="103000"/>
                <a:lumMod val="102000"/>
                <a:tint val="94000"/>
              </a:schemeClr>
            </a:gs>
            <a:gs pos="50000">
              <a:schemeClr val="accent1">
                <a:shade val="50000"/>
                <a:hueOff val="268329"/>
                <a:satOff val="-6535"/>
                <a:lumOff val="28597"/>
                <a:alphaOff val="0"/>
                <a:satMod val="110000"/>
                <a:lumMod val="100000"/>
                <a:shade val="100000"/>
              </a:schemeClr>
            </a:gs>
            <a:gs pos="100000">
              <a:schemeClr val="accent1">
                <a:shade val="50000"/>
                <a:hueOff val="268329"/>
                <a:satOff val="-6535"/>
                <a:lumOff val="2859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lvl="0" algn="just" defTabSz="711200">
            <a:lnSpc>
              <a:spcPct val="90000"/>
            </a:lnSpc>
            <a:spcBef>
              <a:spcPct val="0"/>
            </a:spcBef>
            <a:spcAft>
              <a:spcPct val="35000"/>
            </a:spcAft>
          </a:pPr>
          <a:r>
            <a:rPr lang="en-US" sz="1600" kern="1200" dirty="0" smtClean="0"/>
            <a:t>Obtaining large volumes of data requires using other collection techniques and this leads to other techniques for managing this data. We went from a small sample to data lakes. This has an important impact on methodological changes in the measurement, processing and calculation of price indices.</a:t>
          </a:r>
          <a:endParaRPr lang="es-MX" sz="1600" kern="1200" dirty="0" smtClean="0"/>
        </a:p>
      </dsp:txBody>
      <dsp:txXfrm>
        <a:off x="459719" y="1734690"/>
        <a:ext cx="6714225" cy="985602"/>
      </dsp:txXfrm>
    </dsp:sp>
    <dsp:sp modelId="{BDD60277-3D71-4A72-9FDB-D16AA8EE07C1}">
      <dsp:nvSpPr>
        <dsp:cNvPr id="0" name=""/>
        <dsp:cNvSpPr/>
      </dsp:nvSpPr>
      <dsp:spPr>
        <a:xfrm>
          <a:off x="0" y="4042821"/>
          <a:ext cx="8128000" cy="932400"/>
        </a:xfrm>
        <a:prstGeom prst="rect">
          <a:avLst/>
        </a:prstGeom>
        <a:solidFill>
          <a:schemeClr val="lt1">
            <a:alpha val="90000"/>
            <a:hueOff val="0"/>
            <a:satOff val="0"/>
            <a:lumOff val="0"/>
            <a:alphaOff val="0"/>
          </a:schemeClr>
        </a:solidFill>
        <a:ln w="6350" cap="flat" cmpd="sng" algn="ctr">
          <a:solidFill>
            <a:schemeClr val="accent1">
              <a:shade val="50000"/>
              <a:hueOff val="268329"/>
              <a:satOff val="-6535"/>
              <a:lumOff val="28597"/>
              <a:alphaOff val="0"/>
            </a:schemeClr>
          </a:solidFill>
          <a:prstDash val="solid"/>
          <a:miter lim="800000"/>
        </a:ln>
        <a:effectLst/>
      </dsp:spPr>
      <dsp:style>
        <a:lnRef idx="1">
          <a:scrgbClr r="0" g="0" b="0"/>
        </a:lnRef>
        <a:fillRef idx="1">
          <a:scrgbClr r="0" g="0" b="0"/>
        </a:fillRef>
        <a:effectRef idx="0">
          <a:scrgbClr r="0" g="0" b="0"/>
        </a:effectRef>
        <a:fontRef idx="minor"/>
      </dsp:style>
    </dsp:sp>
    <dsp:sp modelId="{E2B4A61A-8DBD-4C3F-807A-3944F3834A1E}">
      <dsp:nvSpPr>
        <dsp:cNvPr id="0" name=""/>
        <dsp:cNvSpPr/>
      </dsp:nvSpPr>
      <dsp:spPr>
        <a:xfrm>
          <a:off x="829186" y="3359691"/>
          <a:ext cx="6820863" cy="1229250"/>
        </a:xfrm>
        <a:prstGeom prst="roundRect">
          <a:avLst/>
        </a:prstGeom>
        <a:gradFill rotWithShape="0">
          <a:gsLst>
            <a:gs pos="0">
              <a:srgbClr val="336699"/>
            </a:gs>
            <a:gs pos="50000">
              <a:schemeClr val="accent1">
                <a:shade val="50000"/>
                <a:hueOff val="268329"/>
                <a:satOff val="-6535"/>
                <a:lumOff val="28597"/>
                <a:alphaOff val="0"/>
                <a:satMod val="110000"/>
                <a:lumMod val="100000"/>
                <a:shade val="100000"/>
              </a:schemeClr>
            </a:gs>
            <a:gs pos="100000">
              <a:schemeClr val="accent1">
                <a:shade val="50000"/>
                <a:hueOff val="268329"/>
                <a:satOff val="-6535"/>
                <a:lumOff val="2859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15053" tIns="0" rIns="215053" bIns="0" numCol="1" spcCol="1270" anchor="ctr" anchorCtr="0">
          <a:noAutofit/>
        </a:bodyPr>
        <a:lstStyle/>
        <a:p>
          <a:pPr lvl="0" algn="just" defTabSz="711200">
            <a:lnSpc>
              <a:spcPct val="90000"/>
            </a:lnSpc>
            <a:spcBef>
              <a:spcPct val="0"/>
            </a:spcBef>
            <a:spcAft>
              <a:spcPct val="35000"/>
            </a:spcAft>
          </a:pPr>
          <a:r>
            <a:rPr lang="en-US" sz="1600" kern="1200" dirty="0" smtClean="0"/>
            <a:t>The heart of this paper is to analyze how can this lake of information be incorporated from three sources: direct visit, web scraping and scanner data,  taking advantage of the potential of each one concluding in a more accurate index that integrate prices of those markets using different techniques. </a:t>
          </a:r>
          <a:endParaRPr lang="es-MX" sz="1600" kern="1200" dirty="0" smtClean="0"/>
        </a:p>
      </dsp:txBody>
      <dsp:txXfrm>
        <a:off x="889193" y="3419698"/>
        <a:ext cx="6700849" cy="110923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C7F93F-8E89-46AF-A04B-3B33FF9C1FA6}" type="datetimeFigureOut">
              <a:rPr lang="es-MX" smtClean="0"/>
              <a:pPr/>
              <a:t>03/05/2019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20CE2F-FFC2-4DD3-AD3F-2B2593CB11BA}" type="slidenum">
              <a:rPr lang="es-MX" smtClean="0"/>
              <a:pPr/>
              <a:t>‹Nº›</a:t>
            </a:fld>
            <a:endParaRPr lang="es-MX"/>
          </a:p>
        </p:txBody>
      </p:sp>
    </p:spTree>
    <p:extLst>
      <p:ext uri="{BB962C8B-B14F-4D97-AF65-F5344CB8AC3E}">
        <p14:creationId xmlns:p14="http://schemas.microsoft.com/office/powerpoint/2010/main" val="3890296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a:t>
            </a:fld>
            <a:endParaRPr lang="es-MX"/>
          </a:p>
        </p:txBody>
      </p:sp>
    </p:spTree>
    <p:extLst>
      <p:ext uri="{BB962C8B-B14F-4D97-AF65-F5344CB8AC3E}">
        <p14:creationId xmlns:p14="http://schemas.microsoft.com/office/powerpoint/2010/main" val="8316361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10</a:t>
            </a:fld>
            <a:endParaRPr lang="es-MX"/>
          </a:p>
        </p:txBody>
      </p:sp>
    </p:spTree>
    <p:extLst>
      <p:ext uri="{BB962C8B-B14F-4D97-AF65-F5344CB8AC3E}">
        <p14:creationId xmlns:p14="http://schemas.microsoft.com/office/powerpoint/2010/main" val="4022879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11</a:t>
            </a:fld>
            <a:endParaRPr lang="es-MX"/>
          </a:p>
        </p:txBody>
      </p:sp>
    </p:spTree>
    <p:extLst>
      <p:ext uri="{BB962C8B-B14F-4D97-AF65-F5344CB8AC3E}">
        <p14:creationId xmlns:p14="http://schemas.microsoft.com/office/powerpoint/2010/main" val="3399890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12</a:t>
            </a:fld>
            <a:endParaRPr lang="es-MX"/>
          </a:p>
        </p:txBody>
      </p:sp>
    </p:spTree>
    <p:extLst>
      <p:ext uri="{BB962C8B-B14F-4D97-AF65-F5344CB8AC3E}">
        <p14:creationId xmlns:p14="http://schemas.microsoft.com/office/powerpoint/2010/main" val="1489416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14</a:t>
            </a:fld>
            <a:endParaRPr lang="es-MX"/>
          </a:p>
        </p:txBody>
      </p:sp>
    </p:spTree>
    <p:extLst>
      <p:ext uri="{BB962C8B-B14F-4D97-AF65-F5344CB8AC3E}">
        <p14:creationId xmlns:p14="http://schemas.microsoft.com/office/powerpoint/2010/main" val="12740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15</a:t>
            </a:fld>
            <a:endParaRPr lang="es-MX"/>
          </a:p>
        </p:txBody>
      </p:sp>
    </p:spTree>
    <p:extLst>
      <p:ext uri="{BB962C8B-B14F-4D97-AF65-F5344CB8AC3E}">
        <p14:creationId xmlns:p14="http://schemas.microsoft.com/office/powerpoint/2010/main" val="2688010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16</a:t>
            </a:fld>
            <a:endParaRPr lang="es-MX"/>
          </a:p>
        </p:txBody>
      </p:sp>
    </p:spTree>
    <p:extLst>
      <p:ext uri="{BB962C8B-B14F-4D97-AF65-F5344CB8AC3E}">
        <p14:creationId xmlns:p14="http://schemas.microsoft.com/office/powerpoint/2010/main" val="1180331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17</a:t>
            </a:fld>
            <a:endParaRPr lang="es-MX"/>
          </a:p>
        </p:txBody>
      </p:sp>
    </p:spTree>
    <p:extLst>
      <p:ext uri="{BB962C8B-B14F-4D97-AF65-F5344CB8AC3E}">
        <p14:creationId xmlns:p14="http://schemas.microsoft.com/office/powerpoint/2010/main" val="1180331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18</a:t>
            </a:fld>
            <a:endParaRPr lang="es-MX"/>
          </a:p>
        </p:txBody>
      </p:sp>
    </p:spTree>
    <p:extLst>
      <p:ext uri="{BB962C8B-B14F-4D97-AF65-F5344CB8AC3E}">
        <p14:creationId xmlns:p14="http://schemas.microsoft.com/office/powerpoint/2010/main" val="2515288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19</a:t>
            </a:fld>
            <a:endParaRPr lang="es-MX"/>
          </a:p>
        </p:txBody>
      </p:sp>
    </p:spTree>
    <p:extLst>
      <p:ext uri="{BB962C8B-B14F-4D97-AF65-F5344CB8AC3E}">
        <p14:creationId xmlns:p14="http://schemas.microsoft.com/office/powerpoint/2010/main" val="2515288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20</a:t>
            </a:fld>
            <a:endParaRPr lang="es-MX"/>
          </a:p>
        </p:txBody>
      </p:sp>
    </p:spTree>
    <p:extLst>
      <p:ext uri="{BB962C8B-B14F-4D97-AF65-F5344CB8AC3E}">
        <p14:creationId xmlns:p14="http://schemas.microsoft.com/office/powerpoint/2010/main" val="831636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2</a:t>
            </a:fld>
            <a:endParaRPr lang="es-MX"/>
          </a:p>
        </p:txBody>
      </p:sp>
    </p:spTree>
    <p:extLst>
      <p:ext uri="{BB962C8B-B14F-4D97-AF65-F5344CB8AC3E}">
        <p14:creationId xmlns:p14="http://schemas.microsoft.com/office/powerpoint/2010/main" val="3710253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3</a:t>
            </a:fld>
            <a:endParaRPr lang="es-MX"/>
          </a:p>
        </p:txBody>
      </p:sp>
    </p:spTree>
    <p:extLst>
      <p:ext uri="{BB962C8B-B14F-4D97-AF65-F5344CB8AC3E}">
        <p14:creationId xmlns:p14="http://schemas.microsoft.com/office/powerpoint/2010/main" val="218228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4</a:t>
            </a:fld>
            <a:endParaRPr lang="es-MX"/>
          </a:p>
        </p:txBody>
      </p:sp>
    </p:spTree>
    <p:extLst>
      <p:ext uri="{BB962C8B-B14F-4D97-AF65-F5344CB8AC3E}">
        <p14:creationId xmlns:p14="http://schemas.microsoft.com/office/powerpoint/2010/main" val="218228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5</a:t>
            </a:fld>
            <a:endParaRPr lang="es-MX"/>
          </a:p>
        </p:txBody>
      </p:sp>
    </p:spTree>
    <p:extLst>
      <p:ext uri="{BB962C8B-B14F-4D97-AF65-F5344CB8AC3E}">
        <p14:creationId xmlns:p14="http://schemas.microsoft.com/office/powerpoint/2010/main" val="3710253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6</a:t>
            </a:fld>
            <a:endParaRPr lang="es-MX"/>
          </a:p>
        </p:txBody>
      </p:sp>
    </p:spTree>
    <p:extLst>
      <p:ext uri="{BB962C8B-B14F-4D97-AF65-F5344CB8AC3E}">
        <p14:creationId xmlns:p14="http://schemas.microsoft.com/office/powerpoint/2010/main" val="3399890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7</a:t>
            </a:fld>
            <a:endParaRPr lang="es-MX" dirty="0"/>
          </a:p>
        </p:txBody>
      </p:sp>
    </p:spTree>
    <p:extLst>
      <p:ext uri="{BB962C8B-B14F-4D97-AF65-F5344CB8AC3E}">
        <p14:creationId xmlns:p14="http://schemas.microsoft.com/office/powerpoint/2010/main" val="3710253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8</a:t>
            </a:fld>
            <a:endParaRPr lang="es-MX"/>
          </a:p>
        </p:txBody>
      </p:sp>
    </p:spTree>
    <p:extLst>
      <p:ext uri="{BB962C8B-B14F-4D97-AF65-F5344CB8AC3E}">
        <p14:creationId xmlns:p14="http://schemas.microsoft.com/office/powerpoint/2010/main" val="3399890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20CE2F-FFC2-4DD3-AD3F-2B2593CB11BA}" type="slidenum">
              <a:rPr lang="es-MX" smtClean="0"/>
              <a:pPr/>
              <a:t>9</a:t>
            </a:fld>
            <a:endParaRPr lang="es-MX"/>
          </a:p>
        </p:txBody>
      </p:sp>
    </p:spTree>
    <p:extLst>
      <p:ext uri="{BB962C8B-B14F-4D97-AF65-F5344CB8AC3E}">
        <p14:creationId xmlns:p14="http://schemas.microsoft.com/office/powerpoint/2010/main" val="218228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49552DC-FF2F-4DDE-A0F5-F7090117F50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xmlns="" id="{8639B2D9-A9AD-41E6-8604-3BD26B1C06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xmlns="" id="{07976F69-6E47-47EF-A28A-4A2280E7BFFD}"/>
              </a:ext>
            </a:extLst>
          </p:cNvPr>
          <p:cNvSpPr>
            <a:spLocks noGrp="1"/>
          </p:cNvSpPr>
          <p:nvPr>
            <p:ph type="dt" sz="half" idx="10"/>
          </p:nvPr>
        </p:nvSpPr>
        <p:spPr/>
        <p:txBody>
          <a:bodyPr/>
          <a:lstStyle/>
          <a:p>
            <a:fld id="{D41849A6-2DB5-4DF8-9523-47377B15161A}" type="datetime1">
              <a:rPr lang="es-MX" smtClean="0"/>
              <a:pPr/>
              <a:t>03/05/2019</a:t>
            </a:fld>
            <a:endParaRPr lang="es-MX"/>
          </a:p>
        </p:txBody>
      </p:sp>
      <p:sp>
        <p:nvSpPr>
          <p:cNvPr id="5" name="Marcador de pie de página 4">
            <a:extLst>
              <a:ext uri="{FF2B5EF4-FFF2-40B4-BE49-F238E27FC236}">
                <a16:creationId xmlns:a16="http://schemas.microsoft.com/office/drawing/2014/main" xmlns="" id="{F43F3D6C-4955-4857-9874-24BF99334C3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xmlns="" id="{76AE9736-D251-4A93-BA13-69C02D16B955}"/>
              </a:ext>
            </a:extLst>
          </p:cNvPr>
          <p:cNvSpPr>
            <a:spLocks noGrp="1"/>
          </p:cNvSpPr>
          <p:nvPr>
            <p:ph type="sldNum" sz="quarter" idx="12"/>
          </p:nvPr>
        </p:nvSpPr>
        <p:spPr/>
        <p:txBody>
          <a:bodyPr/>
          <a:lstStyle/>
          <a:p>
            <a:fld id="{A9795E5B-8394-46A0-905A-C0965FB87922}" type="slidenum">
              <a:rPr lang="es-MX" smtClean="0"/>
              <a:pPr/>
              <a:t>‹Nº›</a:t>
            </a:fld>
            <a:endParaRPr lang="es-MX"/>
          </a:p>
        </p:txBody>
      </p:sp>
    </p:spTree>
    <p:extLst>
      <p:ext uri="{BB962C8B-B14F-4D97-AF65-F5344CB8AC3E}">
        <p14:creationId xmlns:p14="http://schemas.microsoft.com/office/powerpoint/2010/main" val="1253974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0B7D1E3-4A72-44ED-BA2F-531D1364966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xmlns="" id="{B9DD1E1E-E879-4BD8-B05A-A79ECA25C2D9}"/>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xmlns="" id="{B6E70BE9-60B0-4278-BEC0-F95859A81E5F}"/>
              </a:ext>
            </a:extLst>
          </p:cNvPr>
          <p:cNvSpPr>
            <a:spLocks noGrp="1"/>
          </p:cNvSpPr>
          <p:nvPr>
            <p:ph type="dt" sz="half" idx="10"/>
          </p:nvPr>
        </p:nvSpPr>
        <p:spPr/>
        <p:txBody>
          <a:bodyPr/>
          <a:lstStyle/>
          <a:p>
            <a:fld id="{AE46AB63-6F69-43FE-9220-C730BF0A5288}" type="datetime1">
              <a:rPr lang="es-MX" smtClean="0"/>
              <a:pPr/>
              <a:t>03/05/2019</a:t>
            </a:fld>
            <a:endParaRPr lang="es-MX"/>
          </a:p>
        </p:txBody>
      </p:sp>
      <p:sp>
        <p:nvSpPr>
          <p:cNvPr id="5" name="Marcador de pie de página 4">
            <a:extLst>
              <a:ext uri="{FF2B5EF4-FFF2-40B4-BE49-F238E27FC236}">
                <a16:creationId xmlns:a16="http://schemas.microsoft.com/office/drawing/2014/main" xmlns="" id="{BF6CF676-3C02-4C8B-BB8E-86DF908917A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xmlns="" id="{A976C1A3-5798-46BB-8AF9-1E5946B4ACE8}"/>
              </a:ext>
            </a:extLst>
          </p:cNvPr>
          <p:cNvSpPr>
            <a:spLocks noGrp="1"/>
          </p:cNvSpPr>
          <p:nvPr>
            <p:ph type="sldNum" sz="quarter" idx="12"/>
          </p:nvPr>
        </p:nvSpPr>
        <p:spPr/>
        <p:txBody>
          <a:bodyPr/>
          <a:lstStyle>
            <a:lvl1pPr>
              <a:defRPr>
                <a:solidFill>
                  <a:schemeClr val="bg1"/>
                </a:solidFill>
              </a:defRPr>
            </a:lvl1pPr>
          </a:lstStyle>
          <a:p>
            <a:fld id="{A9795E5B-8394-46A0-905A-C0965FB87922}" type="slidenum">
              <a:rPr lang="es-MX" smtClean="0"/>
              <a:pPr/>
              <a:t>‹Nº›</a:t>
            </a:fld>
            <a:endParaRPr lang="es-MX"/>
          </a:p>
        </p:txBody>
      </p:sp>
      <p:sp>
        <p:nvSpPr>
          <p:cNvPr id="7" name="Marco 6">
            <a:extLst>
              <a:ext uri="{FF2B5EF4-FFF2-40B4-BE49-F238E27FC236}">
                <a16:creationId xmlns:a16="http://schemas.microsoft.com/office/drawing/2014/main" xmlns="" id="{574B9F8E-7A5E-44C6-B86B-8BEA2A57286E}"/>
              </a:ext>
            </a:extLst>
          </p:cNvPr>
          <p:cNvSpPr/>
          <p:nvPr userDrawn="1"/>
        </p:nvSpPr>
        <p:spPr>
          <a:xfrm>
            <a:off x="0" y="0"/>
            <a:ext cx="12192000" cy="6858000"/>
          </a:xfrm>
          <a:prstGeom prst="frame">
            <a:avLst>
              <a:gd name="adj1" fmla="val 5631"/>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9" name="Imagen 8"/>
          <p:cNvPicPr>
            <a:picLocks noChangeAspect="1"/>
          </p:cNvPicPr>
          <p:nvPr userDrawn="1"/>
        </p:nvPicPr>
        <p:blipFill>
          <a:blip r:embed="rId2"/>
          <a:stretch>
            <a:fillRect/>
          </a:stretch>
        </p:blipFill>
        <p:spPr>
          <a:xfrm>
            <a:off x="10108642" y="5950023"/>
            <a:ext cx="1687281" cy="506807"/>
          </a:xfrm>
          <a:prstGeom prst="rect">
            <a:avLst/>
          </a:prstGeom>
        </p:spPr>
      </p:pic>
    </p:spTree>
    <p:extLst>
      <p:ext uri="{BB962C8B-B14F-4D97-AF65-F5344CB8AC3E}">
        <p14:creationId xmlns:p14="http://schemas.microsoft.com/office/powerpoint/2010/main" val="937202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Encabezado de sección">
    <p:spTree>
      <p:nvGrpSpPr>
        <p:cNvPr id="1" name=""/>
        <p:cNvGrpSpPr/>
        <p:nvPr/>
      </p:nvGrpSpPr>
      <p:grpSpPr>
        <a:xfrm>
          <a:off x="0" y="0"/>
          <a:ext cx="0" cy="0"/>
          <a:chOff x="0" y="0"/>
          <a:chExt cx="0" cy="0"/>
        </a:xfrm>
      </p:grpSpPr>
      <p:sp>
        <p:nvSpPr>
          <p:cNvPr id="30" name="Shape 30"/>
          <p:cNvSpPr>
            <a:spLocks noGrp="1"/>
          </p:cNvSpPr>
          <p:nvPr>
            <p:ph type="title"/>
          </p:nvPr>
        </p:nvSpPr>
        <p:spPr>
          <a:xfrm>
            <a:off x="963084" y="4406901"/>
            <a:ext cx="10363201" cy="1362076"/>
          </a:xfrm>
          <a:prstGeom prst="rect">
            <a:avLst/>
          </a:prstGeom>
        </p:spPr>
        <p:txBody>
          <a:bodyPr anchor="t"/>
          <a:lstStyle>
            <a:lvl1pPr algn="l">
              <a:defRPr sz="4000" b="1" cap="all"/>
            </a:lvl1pPr>
          </a:lstStyle>
          <a:p>
            <a:r>
              <a:t>Haga clic para modificar el estilo de título del patrón</a:t>
            </a:r>
          </a:p>
        </p:txBody>
      </p:sp>
      <p:sp>
        <p:nvSpPr>
          <p:cNvPr id="31" name="Shape 31"/>
          <p:cNvSpPr>
            <a:spLocks noGrp="1"/>
          </p:cNvSpPr>
          <p:nvPr>
            <p:ph type="body" sz="quarter" idx="1"/>
          </p:nvPr>
        </p:nvSpPr>
        <p:spPr>
          <a:xfrm>
            <a:off x="963084" y="2906713"/>
            <a:ext cx="10363201" cy="1500188"/>
          </a:xfrm>
          <a:prstGeom prst="rect">
            <a:avLst/>
          </a:prstGeom>
        </p:spPr>
        <p:txBody>
          <a:bodyPr anchor="b"/>
          <a:lstStyle>
            <a:lvl1pPr marL="0" indent="0">
              <a:spcBef>
                <a:spcPts val="400"/>
              </a:spcBef>
              <a:buSzTx/>
              <a:buFontTx/>
              <a:buNone/>
              <a:defRPr sz="2000">
                <a:solidFill>
                  <a:srgbClr val="888888"/>
                </a:solidFill>
              </a:defRPr>
            </a:lvl1pPr>
          </a:lstStyle>
          <a:p>
            <a:r>
              <a:t>Haga clic para modificar el estilo de texto del patrón</a:t>
            </a:r>
          </a:p>
        </p:txBody>
      </p:sp>
      <p:sp>
        <p:nvSpPr>
          <p:cNvPr id="32" name="Shape 32"/>
          <p:cNvSpPr>
            <a:spLocks noGrp="1"/>
          </p:cNvSpPr>
          <p:nvPr>
            <p:ph type="sldNum" sz="quarter" idx="2"/>
          </p:nvPr>
        </p:nvSpPr>
        <p:spPr>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29541240"/>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DFBA0774-4ADD-4409-AF88-A293D0EA14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xmlns="" id="{B5321D6D-C0A8-46C4-A173-881451C5AA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xmlns="" id="{9242646D-592D-4600-99C5-D49D7F44C2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73658-9436-4BD5-B094-CECE7788B42A}" type="datetime1">
              <a:rPr lang="es-MX" smtClean="0"/>
              <a:pPr/>
              <a:t>03/05/2019</a:t>
            </a:fld>
            <a:endParaRPr lang="es-MX"/>
          </a:p>
        </p:txBody>
      </p:sp>
      <p:sp>
        <p:nvSpPr>
          <p:cNvPr id="5" name="Marcador de pie de página 4">
            <a:extLst>
              <a:ext uri="{FF2B5EF4-FFF2-40B4-BE49-F238E27FC236}">
                <a16:creationId xmlns:a16="http://schemas.microsoft.com/office/drawing/2014/main" xmlns="" id="{9B0BDFFB-404E-4EFD-A7B9-4331629A76B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xmlns="" id="{6CC23BA4-1026-4924-B5AB-3550B15F7A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795E5B-8394-46A0-905A-C0965FB87922}" type="slidenum">
              <a:rPr lang="es-MX" smtClean="0"/>
              <a:pPr/>
              <a:t>‹Nº›</a:t>
            </a:fld>
            <a:endParaRPr lang="es-MX"/>
          </a:p>
        </p:txBody>
      </p:sp>
    </p:spTree>
    <p:extLst>
      <p:ext uri="{BB962C8B-B14F-4D97-AF65-F5344CB8AC3E}">
        <p14:creationId xmlns:p14="http://schemas.microsoft.com/office/powerpoint/2010/main" val="1745650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chart" Target="../charts/chart3.xml"/><Relationship Id="rId7"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emf"/><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Marisol.gonzalez\Escritorio\Ottawa\Presentación\C13.jpg"/>
          <p:cNvPicPr>
            <a:picLocks noChangeAspect="1" noChangeArrowheads="1"/>
          </p:cNvPicPr>
          <p:nvPr/>
        </p:nvPicPr>
        <p:blipFill>
          <a:blip r:embed="rId3" cstate="print"/>
          <a:srcRect/>
          <a:stretch>
            <a:fillRect/>
          </a:stretch>
        </p:blipFill>
        <p:spPr bwMode="auto">
          <a:xfrm>
            <a:off x="0" y="0"/>
            <a:ext cx="12192001" cy="6858000"/>
          </a:xfrm>
          <a:prstGeom prst="rect">
            <a:avLst/>
          </a:prstGeom>
          <a:ln>
            <a:noFill/>
          </a:ln>
          <a:effectLst>
            <a:outerShdw blurRad="292100" dist="139700" dir="2700000" algn="tl" rotWithShape="0">
              <a:srgbClr val="333333">
                <a:alpha val="65000"/>
              </a:srgbClr>
            </a:outerShdw>
          </a:effectLst>
        </p:spPr>
      </p:pic>
      <p:sp>
        <p:nvSpPr>
          <p:cNvPr id="8" name="Shape 136">
            <a:extLst>
              <a:ext uri="{FF2B5EF4-FFF2-40B4-BE49-F238E27FC236}">
                <a16:creationId xmlns:a16="http://schemas.microsoft.com/office/drawing/2014/main" xmlns="" id="{E8B0AA36-CDF5-4252-8441-73B61C007833}"/>
              </a:ext>
            </a:extLst>
          </p:cNvPr>
          <p:cNvSpPr txBox="1">
            <a:spLocks/>
          </p:cNvSpPr>
          <p:nvPr/>
        </p:nvSpPr>
        <p:spPr bwMode="auto">
          <a:xfrm>
            <a:off x="0" y="1854248"/>
            <a:ext cx="12192000" cy="2831358"/>
          </a:xfrm>
          <a:prstGeom prst="rect">
            <a:avLst/>
          </a:prstGeom>
          <a:solidFill>
            <a:schemeClr val="accent5">
              <a:lumMod val="50000"/>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7500"/>
          </a:bodyPr>
          <a:lstStyle>
            <a:lvl1pPr algn="ctr" rtl="0" eaLnBrk="0" fontAlgn="base" hangingPunct="0">
              <a:spcBef>
                <a:spcPct val="0"/>
              </a:spcBef>
              <a:spcAft>
                <a:spcPct val="0"/>
              </a:spcAft>
              <a:defRPr sz="4400" b="1" kern="1200" baseline="0">
                <a:solidFill>
                  <a:schemeClr val="tx1"/>
                </a:solidFill>
                <a:latin typeface="Helvetica" pitchFamily="34" charset="0"/>
                <a:ea typeface="+mj-ea"/>
                <a:cs typeface="+mj-cs"/>
              </a:defRPr>
            </a:lvl1pPr>
            <a:lvl2pPr algn="ctr" rtl="0" eaLnBrk="0" fontAlgn="base" hangingPunct="0">
              <a:spcBef>
                <a:spcPct val="0"/>
              </a:spcBef>
              <a:spcAft>
                <a:spcPct val="0"/>
              </a:spcAft>
              <a:defRPr sz="4400">
                <a:solidFill>
                  <a:schemeClr val="tx1"/>
                </a:solidFill>
                <a:latin typeface="Helvetica" pitchFamily="34" charset="0"/>
              </a:defRPr>
            </a:lvl2pPr>
            <a:lvl3pPr algn="ctr" rtl="0" eaLnBrk="0" fontAlgn="base" hangingPunct="0">
              <a:spcBef>
                <a:spcPct val="0"/>
              </a:spcBef>
              <a:spcAft>
                <a:spcPct val="0"/>
              </a:spcAft>
              <a:defRPr sz="4400">
                <a:solidFill>
                  <a:schemeClr val="tx1"/>
                </a:solidFill>
                <a:latin typeface="Helvetica" pitchFamily="34" charset="0"/>
              </a:defRPr>
            </a:lvl3pPr>
            <a:lvl4pPr algn="ctr" rtl="0" eaLnBrk="0" fontAlgn="base" hangingPunct="0">
              <a:spcBef>
                <a:spcPct val="0"/>
              </a:spcBef>
              <a:spcAft>
                <a:spcPct val="0"/>
              </a:spcAft>
              <a:defRPr sz="4400">
                <a:solidFill>
                  <a:schemeClr val="tx1"/>
                </a:solidFill>
                <a:latin typeface="Helvetica" pitchFamily="34" charset="0"/>
              </a:defRPr>
            </a:lvl4pPr>
            <a:lvl5pPr algn="ctr" rtl="0" eaLnBrk="0" fontAlgn="base" hangingPunct="0">
              <a:spcBef>
                <a:spcPct val="0"/>
              </a:spcBef>
              <a:spcAft>
                <a:spcPct val="0"/>
              </a:spcAft>
              <a:defRPr sz="4400">
                <a:solidFill>
                  <a:schemeClr val="tx1"/>
                </a:solidFill>
                <a:latin typeface="Helvetica" pitchFamily="34" charset="0"/>
              </a:defRPr>
            </a:lvl5pPr>
            <a:lvl6pPr marL="457200" algn="ctr" rtl="0" fontAlgn="base">
              <a:spcBef>
                <a:spcPct val="0"/>
              </a:spcBef>
              <a:spcAft>
                <a:spcPct val="0"/>
              </a:spcAft>
              <a:defRPr sz="4400">
                <a:solidFill>
                  <a:schemeClr val="tx1"/>
                </a:solidFill>
                <a:latin typeface="Helvetica" pitchFamily="34" charset="0"/>
              </a:defRPr>
            </a:lvl6pPr>
            <a:lvl7pPr marL="914400" algn="ctr" rtl="0" fontAlgn="base">
              <a:spcBef>
                <a:spcPct val="0"/>
              </a:spcBef>
              <a:spcAft>
                <a:spcPct val="0"/>
              </a:spcAft>
              <a:defRPr sz="4400">
                <a:solidFill>
                  <a:schemeClr val="tx1"/>
                </a:solidFill>
                <a:latin typeface="Helvetica" pitchFamily="34" charset="0"/>
              </a:defRPr>
            </a:lvl7pPr>
            <a:lvl8pPr marL="1371600" algn="ctr" rtl="0" fontAlgn="base">
              <a:spcBef>
                <a:spcPct val="0"/>
              </a:spcBef>
              <a:spcAft>
                <a:spcPct val="0"/>
              </a:spcAft>
              <a:defRPr sz="4400">
                <a:solidFill>
                  <a:schemeClr val="tx1"/>
                </a:solidFill>
                <a:latin typeface="Helvetica" pitchFamily="34" charset="0"/>
              </a:defRPr>
            </a:lvl8pPr>
            <a:lvl9pPr marL="1828800" algn="ctr" rtl="0" fontAlgn="base">
              <a:spcBef>
                <a:spcPct val="0"/>
              </a:spcBef>
              <a:spcAft>
                <a:spcPct val="0"/>
              </a:spcAft>
              <a:defRPr sz="4400">
                <a:solidFill>
                  <a:schemeClr val="tx1"/>
                </a:solidFill>
                <a:latin typeface="Helvetica" pitchFamily="34" charset="0"/>
              </a:defRPr>
            </a:lvl9pPr>
          </a:lstStyle>
          <a:p>
            <a:r>
              <a:rPr lang="en-US" sz="4800" dirty="0" smtClean="0">
                <a:solidFill>
                  <a:schemeClr val="bg1"/>
                </a:solidFill>
              </a:rPr>
              <a:t>Use of Big Data in modern markets coexisting with traditional markets data</a:t>
            </a:r>
            <a:r>
              <a:rPr kumimoji="0" lang="en-US" b="1" i="0" u="none" strike="noStrike" kern="1200" cap="none" spc="0" normalizeH="0" baseline="0" noProof="0" dirty="0">
                <a:ln>
                  <a:noFill/>
                </a:ln>
                <a:solidFill>
                  <a:schemeClr val="bg1"/>
                </a:solidFill>
                <a:effectLst/>
                <a:uLnTx/>
                <a:uFillTx/>
                <a:latin typeface="Helvetica" pitchFamily="34" charset="0"/>
                <a:ea typeface="+mj-ea"/>
                <a:cs typeface="+mj-cs"/>
              </a:rPr>
              <a:t/>
            </a:r>
            <a:br>
              <a:rPr kumimoji="0" lang="en-US" b="1" i="0" u="none" strike="noStrike" kern="1200" cap="none" spc="0" normalizeH="0" baseline="0" noProof="0" dirty="0">
                <a:ln>
                  <a:noFill/>
                </a:ln>
                <a:solidFill>
                  <a:schemeClr val="bg1"/>
                </a:solidFill>
                <a:effectLst/>
                <a:uLnTx/>
                <a:uFillTx/>
                <a:latin typeface="Helvetica" pitchFamily="34" charset="0"/>
                <a:ea typeface="+mj-ea"/>
                <a:cs typeface="+mj-cs"/>
              </a:rPr>
            </a:br>
            <a:r>
              <a:rPr kumimoji="0" lang="en-US" sz="400" b="1" i="0" u="none" strike="noStrike" kern="1200" cap="none" spc="0" normalizeH="0" baseline="0" noProof="0" dirty="0">
                <a:ln>
                  <a:noFill/>
                </a:ln>
                <a:solidFill>
                  <a:schemeClr val="bg1"/>
                </a:solidFill>
                <a:effectLst/>
                <a:uLnTx/>
                <a:uFillTx/>
                <a:latin typeface="Helvetica" pitchFamily="34" charset="0"/>
                <a:ea typeface="+mj-ea"/>
                <a:cs typeface="+mj-cs"/>
              </a:rPr>
              <a:t/>
            </a:r>
            <a:br>
              <a:rPr kumimoji="0" lang="en-US" sz="400" b="1" i="0" u="none" strike="noStrike" kern="1200" cap="none" spc="0" normalizeH="0" baseline="0" noProof="0" dirty="0">
                <a:ln>
                  <a:noFill/>
                </a:ln>
                <a:solidFill>
                  <a:schemeClr val="bg1"/>
                </a:solidFill>
                <a:effectLst/>
                <a:uLnTx/>
                <a:uFillTx/>
                <a:latin typeface="Helvetica" pitchFamily="34" charset="0"/>
                <a:ea typeface="+mj-ea"/>
                <a:cs typeface="+mj-cs"/>
              </a:rPr>
            </a:br>
            <a:r>
              <a:rPr lang="en-US" sz="2400" dirty="0" smtClean="0">
                <a:solidFill>
                  <a:schemeClr val="bg1"/>
                </a:solidFill>
              </a:rPr>
              <a:t>Rafael Posse and Jorge A. Reyes</a:t>
            </a:r>
            <a:endParaRPr lang="es-MX" sz="2400" dirty="0" smtClean="0">
              <a:solidFill>
                <a:schemeClr val="bg1"/>
              </a:solidFill>
            </a:endParaRPr>
          </a:p>
          <a:p>
            <a:r>
              <a:rPr kumimoji="0" lang="en-US" sz="2400" b="1" i="0" u="none" strike="noStrike" kern="1200" cap="none" spc="0" normalizeH="0" baseline="0" noProof="0" dirty="0" smtClean="0">
                <a:ln>
                  <a:noFill/>
                </a:ln>
                <a:solidFill>
                  <a:srgbClr val="FFFFFF"/>
                </a:solidFill>
                <a:effectLst/>
                <a:uLnTx/>
                <a:uFillTx/>
                <a:latin typeface="Helvetica" pitchFamily="34" charset="0"/>
                <a:ea typeface="+mj-ea"/>
                <a:cs typeface="+mj-cs"/>
              </a:rPr>
              <a:t>Mayo 2019</a:t>
            </a:r>
            <a:endParaRPr kumimoji="0" lang="en-US" sz="2000" b="1" i="0" u="none" strike="noStrike" kern="1200" cap="none" spc="0" normalizeH="0" baseline="0" noProof="0" dirty="0">
              <a:ln>
                <a:noFill/>
              </a:ln>
              <a:solidFill>
                <a:srgbClr val="FFFFFF"/>
              </a:solidFill>
              <a:effectLst/>
              <a:uLnTx/>
              <a:uFillTx/>
              <a:latin typeface="Helvetica" pitchFamily="34" charset="0"/>
              <a:ea typeface="+mj-ea"/>
              <a:cs typeface="+mj-cs"/>
            </a:endParaRPr>
          </a:p>
        </p:txBody>
      </p:sp>
      <p:pic>
        <p:nvPicPr>
          <p:cNvPr id="1032" name="Picture 8" descr="http://intranet.inegi.org.mx/Servicios/Difusion/Imagen_Institucional/img/2019/INEGI6_v.png"/>
          <p:cNvPicPr>
            <a:picLocks noChangeAspect="1" noChangeArrowheads="1"/>
          </p:cNvPicPr>
          <p:nvPr/>
        </p:nvPicPr>
        <p:blipFill>
          <a:blip r:embed="rId4" cstate="print"/>
          <a:srcRect/>
          <a:stretch>
            <a:fillRect/>
          </a:stretch>
        </p:blipFill>
        <p:spPr bwMode="auto">
          <a:xfrm>
            <a:off x="5576393" y="5616575"/>
            <a:ext cx="1073081" cy="1116000"/>
          </a:xfrm>
          <a:prstGeom prst="rect">
            <a:avLst/>
          </a:prstGeom>
          <a:noFill/>
        </p:spPr>
      </p:pic>
    </p:spTree>
    <p:extLst>
      <p:ext uri="{BB962C8B-B14F-4D97-AF65-F5344CB8AC3E}">
        <p14:creationId xmlns:p14="http://schemas.microsoft.com/office/powerpoint/2010/main" val="2246179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xmlns="" id="{80B93D16-A179-46E8-9EFB-DB34959E871D}"/>
              </a:ext>
            </a:extLst>
          </p:cNvPr>
          <p:cNvSpPr/>
          <p:nvPr/>
        </p:nvSpPr>
        <p:spPr>
          <a:xfrm>
            <a:off x="572705" y="501133"/>
            <a:ext cx="11218961" cy="461665"/>
          </a:xfrm>
          <a:prstGeom prst="rect">
            <a:avLst/>
          </a:prstGeom>
        </p:spPr>
        <p:txBody>
          <a:bodyPr wrap="square">
            <a:spAutoFit/>
          </a:bodyPr>
          <a:lstStyle/>
          <a:p>
            <a:pPr lvl="0"/>
            <a:r>
              <a:rPr lang="en-US" sz="2400" b="1" dirty="0"/>
              <a:t>Calculation of average prices according to data collection technology</a:t>
            </a:r>
            <a:endParaRPr lang="en-US" sz="2400" dirty="0"/>
          </a:p>
        </p:txBody>
      </p:sp>
      <p:sp>
        <p:nvSpPr>
          <p:cNvPr id="2" name="Marcador de número de diapositiva 1">
            <a:extLst>
              <a:ext uri="{FF2B5EF4-FFF2-40B4-BE49-F238E27FC236}">
                <a16:creationId xmlns:a16="http://schemas.microsoft.com/office/drawing/2014/main" xmlns="" id="{C429E70D-AAEB-4BF1-9794-9D2524786586}"/>
              </a:ext>
            </a:extLst>
          </p:cNvPr>
          <p:cNvSpPr>
            <a:spLocks noGrp="1"/>
          </p:cNvSpPr>
          <p:nvPr>
            <p:ph type="sldNum" sz="quarter" idx="12"/>
          </p:nvPr>
        </p:nvSpPr>
        <p:spPr/>
        <p:txBody>
          <a:bodyPr/>
          <a:lstStyle/>
          <a:p>
            <a:fld id="{A9795E5B-8394-46A0-905A-C0965FB87922}" type="slidenum">
              <a:rPr lang="es-MX" smtClean="0"/>
              <a:pPr/>
              <a:t>10</a:t>
            </a:fld>
            <a:endParaRPr lang="es-MX"/>
          </a:p>
        </p:txBody>
      </p:sp>
      <p:grpSp>
        <p:nvGrpSpPr>
          <p:cNvPr id="25" name="24 Grupo"/>
          <p:cNvGrpSpPr/>
          <p:nvPr/>
        </p:nvGrpSpPr>
        <p:grpSpPr>
          <a:xfrm>
            <a:off x="1211524" y="1214710"/>
            <a:ext cx="9792000" cy="3660071"/>
            <a:chOff x="826486" y="1253614"/>
            <a:chExt cx="10515016" cy="4796588"/>
          </a:xfrm>
        </p:grpSpPr>
        <p:grpSp>
          <p:nvGrpSpPr>
            <p:cNvPr id="26" name="54 Grupo"/>
            <p:cNvGrpSpPr/>
            <p:nvPr/>
          </p:nvGrpSpPr>
          <p:grpSpPr>
            <a:xfrm>
              <a:off x="826486" y="1253614"/>
              <a:ext cx="10515016" cy="4796588"/>
              <a:chOff x="826486" y="1253614"/>
              <a:chExt cx="10515016" cy="4796588"/>
            </a:xfrm>
          </p:grpSpPr>
          <p:grpSp>
            <p:nvGrpSpPr>
              <p:cNvPr id="34" name="Group 6">
                <a:extLst>
                  <a:ext uri="{FF2B5EF4-FFF2-40B4-BE49-F238E27FC236}">
                    <a16:creationId xmlns:a16="http://schemas.microsoft.com/office/drawing/2014/main" xmlns="" id="{AC4A3C70-FD8D-4ACE-ADE4-A05749BDD753}"/>
                  </a:ext>
                </a:extLst>
              </p:cNvPr>
              <p:cNvGrpSpPr/>
              <p:nvPr/>
            </p:nvGrpSpPr>
            <p:grpSpPr>
              <a:xfrm>
                <a:off x="826486" y="1253614"/>
                <a:ext cx="3962316" cy="4796588"/>
                <a:chOff x="755576" y="1338821"/>
                <a:chExt cx="1872208" cy="2952515"/>
              </a:xfrm>
            </p:grpSpPr>
            <p:sp>
              <p:nvSpPr>
                <p:cNvPr id="46" name="Isosceles Triangle 3">
                  <a:extLst>
                    <a:ext uri="{FF2B5EF4-FFF2-40B4-BE49-F238E27FC236}">
                      <a16:creationId xmlns:a16="http://schemas.microsoft.com/office/drawing/2014/main" xmlns="" id="{ADA314E8-B5AF-4D30-9EB5-E2876DB23F9E}"/>
                    </a:ext>
                  </a:extLst>
                </p:cNvPr>
                <p:cNvSpPr>
                  <a:spLocks noChangeAspect="1"/>
                </p:cNvSpPr>
                <p:nvPr/>
              </p:nvSpPr>
              <p:spPr>
                <a:xfrm>
                  <a:off x="755576" y="1338822"/>
                  <a:ext cx="1872208" cy="1476164"/>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rgbClr val="FFFFFF"/>
                    </a:solidFill>
                  </a:endParaRPr>
                </a:p>
              </p:txBody>
            </p:sp>
            <p:sp>
              <p:nvSpPr>
                <p:cNvPr id="48" name="Isosceles Triangle 4">
                  <a:extLst>
                    <a:ext uri="{FF2B5EF4-FFF2-40B4-BE49-F238E27FC236}">
                      <a16:creationId xmlns:a16="http://schemas.microsoft.com/office/drawing/2014/main" xmlns="" id="{CA5051D8-E9EC-4B13-A311-DEFD29EC1744}"/>
                    </a:ext>
                  </a:extLst>
                </p:cNvPr>
                <p:cNvSpPr>
                  <a:spLocks noChangeAspect="1"/>
                </p:cNvSpPr>
                <p:nvPr/>
              </p:nvSpPr>
              <p:spPr>
                <a:xfrm rot="10800000">
                  <a:off x="1091939" y="1338821"/>
                  <a:ext cx="606090" cy="477879"/>
                </a:xfrm>
                <a:prstGeom prst="triangle">
                  <a:avLst/>
                </a:prstGeom>
                <a:gradFill flip="none" rotWithShape="1">
                  <a:gsLst>
                    <a:gs pos="0">
                      <a:schemeClr val="accent1">
                        <a:lumMod val="75000"/>
                      </a:schemeClr>
                    </a:gs>
                    <a:gs pos="100000">
                      <a:schemeClr val="accent1">
                        <a:shade val="100000"/>
                        <a:satMod val="115000"/>
                      </a:schemeClr>
                    </a:gs>
                  </a:gsLst>
                  <a:lin ang="18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rgbClr val="FFFFFF"/>
                    </a:solidFill>
                  </a:endParaRPr>
                </a:p>
              </p:txBody>
            </p:sp>
            <p:sp>
              <p:nvSpPr>
                <p:cNvPr id="49" name="Isosceles Triangle 5">
                  <a:extLst>
                    <a:ext uri="{FF2B5EF4-FFF2-40B4-BE49-F238E27FC236}">
                      <a16:creationId xmlns:a16="http://schemas.microsoft.com/office/drawing/2014/main" xmlns="" id="{58B17C97-C5FC-463E-864F-6D5AA5D27656}"/>
                    </a:ext>
                  </a:extLst>
                </p:cNvPr>
                <p:cNvSpPr>
                  <a:spLocks noChangeAspect="1"/>
                </p:cNvSpPr>
                <p:nvPr/>
              </p:nvSpPr>
              <p:spPr>
                <a:xfrm rot="10800000">
                  <a:off x="755576" y="2815172"/>
                  <a:ext cx="1872208" cy="1476164"/>
                </a:xfrm>
                <a:prstGeom prst="triangle">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rgbClr val="FFFFFF"/>
                    </a:solidFill>
                  </a:endParaRPr>
                </a:p>
              </p:txBody>
            </p:sp>
          </p:grpSp>
          <p:grpSp>
            <p:nvGrpSpPr>
              <p:cNvPr id="35" name="Group 7">
                <a:extLst>
                  <a:ext uri="{FF2B5EF4-FFF2-40B4-BE49-F238E27FC236}">
                    <a16:creationId xmlns:a16="http://schemas.microsoft.com/office/drawing/2014/main" xmlns="" id="{B5FD7B58-E204-4CB8-919E-A263039444D3}"/>
                  </a:ext>
                </a:extLst>
              </p:cNvPr>
              <p:cNvGrpSpPr/>
              <p:nvPr/>
            </p:nvGrpSpPr>
            <p:grpSpPr>
              <a:xfrm>
                <a:off x="4116728" y="1253614"/>
                <a:ext cx="3962316" cy="4796588"/>
                <a:chOff x="755576" y="1338821"/>
                <a:chExt cx="1872208" cy="2952515"/>
              </a:xfrm>
            </p:grpSpPr>
            <p:sp>
              <p:nvSpPr>
                <p:cNvPr id="43" name="Isosceles Triangle 8">
                  <a:extLst>
                    <a:ext uri="{FF2B5EF4-FFF2-40B4-BE49-F238E27FC236}">
                      <a16:creationId xmlns:a16="http://schemas.microsoft.com/office/drawing/2014/main" xmlns="" id="{FEB91768-F865-4062-9A20-36874A9B6BD2}"/>
                    </a:ext>
                  </a:extLst>
                </p:cNvPr>
                <p:cNvSpPr>
                  <a:spLocks noChangeAspect="1"/>
                </p:cNvSpPr>
                <p:nvPr/>
              </p:nvSpPr>
              <p:spPr>
                <a:xfrm>
                  <a:off x="755576" y="1338822"/>
                  <a:ext cx="1872208" cy="1476164"/>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rgbClr val="FFFFFF"/>
                    </a:solidFill>
                  </a:endParaRPr>
                </a:p>
              </p:txBody>
            </p:sp>
            <p:sp>
              <p:nvSpPr>
                <p:cNvPr id="44" name="Isosceles Triangle 9">
                  <a:extLst>
                    <a:ext uri="{FF2B5EF4-FFF2-40B4-BE49-F238E27FC236}">
                      <a16:creationId xmlns:a16="http://schemas.microsoft.com/office/drawing/2014/main" xmlns="" id="{4B9923DD-9594-44BC-A9B8-C96F668241E3}"/>
                    </a:ext>
                  </a:extLst>
                </p:cNvPr>
                <p:cNvSpPr>
                  <a:spLocks noChangeAspect="1"/>
                </p:cNvSpPr>
                <p:nvPr/>
              </p:nvSpPr>
              <p:spPr>
                <a:xfrm rot="10800000">
                  <a:off x="1091939" y="1338821"/>
                  <a:ext cx="606090" cy="477879"/>
                </a:xfrm>
                <a:prstGeom prst="triangle">
                  <a:avLst/>
                </a:prstGeom>
                <a:gradFill flip="none" rotWithShape="1">
                  <a:gsLst>
                    <a:gs pos="0">
                      <a:schemeClr val="accent3">
                        <a:lumMod val="75000"/>
                      </a:schemeClr>
                    </a:gs>
                    <a:gs pos="100000">
                      <a:schemeClr val="accent3"/>
                    </a:gs>
                  </a:gsLst>
                  <a:lin ang="18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rgbClr val="FFFFFF"/>
                    </a:solidFill>
                  </a:endParaRPr>
                </a:p>
              </p:txBody>
            </p:sp>
            <p:sp>
              <p:nvSpPr>
                <p:cNvPr id="45" name="Isosceles Triangle 10">
                  <a:extLst>
                    <a:ext uri="{FF2B5EF4-FFF2-40B4-BE49-F238E27FC236}">
                      <a16:creationId xmlns:a16="http://schemas.microsoft.com/office/drawing/2014/main" xmlns="" id="{66843107-CC99-4A16-B9F4-88C27916C490}"/>
                    </a:ext>
                  </a:extLst>
                </p:cNvPr>
                <p:cNvSpPr>
                  <a:spLocks noChangeAspect="1"/>
                </p:cNvSpPr>
                <p:nvPr/>
              </p:nvSpPr>
              <p:spPr>
                <a:xfrm rot="10800000">
                  <a:off x="755576" y="2815172"/>
                  <a:ext cx="1872208" cy="1476164"/>
                </a:xfrm>
                <a:prstGeom prst="triangle">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rgbClr val="FFFFFF"/>
                    </a:solidFill>
                  </a:endParaRPr>
                </a:p>
              </p:txBody>
            </p:sp>
          </p:grpSp>
          <p:grpSp>
            <p:nvGrpSpPr>
              <p:cNvPr id="36" name="Group 11">
                <a:extLst>
                  <a:ext uri="{FF2B5EF4-FFF2-40B4-BE49-F238E27FC236}">
                    <a16:creationId xmlns:a16="http://schemas.microsoft.com/office/drawing/2014/main" xmlns="" id="{698F8B8A-41B3-4C02-A75C-8810805FC6F0}"/>
                  </a:ext>
                </a:extLst>
              </p:cNvPr>
              <p:cNvGrpSpPr/>
              <p:nvPr/>
            </p:nvGrpSpPr>
            <p:grpSpPr>
              <a:xfrm>
                <a:off x="7379186" y="1253614"/>
                <a:ext cx="3962316" cy="4796588"/>
                <a:chOff x="755576" y="1338821"/>
                <a:chExt cx="1872208" cy="2952515"/>
              </a:xfrm>
            </p:grpSpPr>
            <p:sp>
              <p:nvSpPr>
                <p:cNvPr id="40" name="Isosceles Triangle 12">
                  <a:extLst>
                    <a:ext uri="{FF2B5EF4-FFF2-40B4-BE49-F238E27FC236}">
                      <a16:creationId xmlns:a16="http://schemas.microsoft.com/office/drawing/2014/main" xmlns="" id="{AF1169E9-BDEB-4548-AB79-2B568DFA27A5}"/>
                    </a:ext>
                  </a:extLst>
                </p:cNvPr>
                <p:cNvSpPr>
                  <a:spLocks noChangeAspect="1"/>
                </p:cNvSpPr>
                <p:nvPr/>
              </p:nvSpPr>
              <p:spPr>
                <a:xfrm>
                  <a:off x="755576" y="1338822"/>
                  <a:ext cx="1872208" cy="1476164"/>
                </a:xfrm>
                <a:prstGeom prst="triangl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rgbClr val="FFFFFF"/>
                    </a:solidFill>
                  </a:endParaRPr>
                </a:p>
              </p:txBody>
            </p:sp>
            <p:sp>
              <p:nvSpPr>
                <p:cNvPr id="41" name="Isosceles Triangle 13">
                  <a:extLst>
                    <a:ext uri="{FF2B5EF4-FFF2-40B4-BE49-F238E27FC236}">
                      <a16:creationId xmlns:a16="http://schemas.microsoft.com/office/drawing/2014/main" xmlns="" id="{FBAAB451-0334-4586-B4BB-94CECDFADAB6}"/>
                    </a:ext>
                  </a:extLst>
                </p:cNvPr>
                <p:cNvSpPr>
                  <a:spLocks noChangeAspect="1"/>
                </p:cNvSpPr>
                <p:nvPr/>
              </p:nvSpPr>
              <p:spPr>
                <a:xfrm rot="10800000">
                  <a:off x="1091939" y="1338821"/>
                  <a:ext cx="606090" cy="477879"/>
                </a:xfrm>
                <a:prstGeom prst="triangle">
                  <a:avLst/>
                </a:prstGeom>
                <a:gradFill flip="none" rotWithShape="1">
                  <a:gsLst>
                    <a:gs pos="0">
                      <a:schemeClr val="accent5">
                        <a:lumMod val="75000"/>
                      </a:schemeClr>
                    </a:gs>
                    <a:gs pos="100000">
                      <a:schemeClr val="accent5"/>
                    </a:gs>
                  </a:gsLst>
                  <a:lin ang="18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rgbClr val="FFFFFF"/>
                    </a:solidFill>
                  </a:endParaRPr>
                </a:p>
              </p:txBody>
            </p:sp>
            <p:sp>
              <p:nvSpPr>
                <p:cNvPr id="42" name="Isosceles Triangle 14">
                  <a:extLst>
                    <a:ext uri="{FF2B5EF4-FFF2-40B4-BE49-F238E27FC236}">
                      <a16:creationId xmlns:a16="http://schemas.microsoft.com/office/drawing/2014/main" xmlns="" id="{ED41C8DE-83A4-481B-934E-F362BAC8C90C}"/>
                    </a:ext>
                  </a:extLst>
                </p:cNvPr>
                <p:cNvSpPr>
                  <a:spLocks noChangeAspect="1"/>
                </p:cNvSpPr>
                <p:nvPr/>
              </p:nvSpPr>
              <p:spPr>
                <a:xfrm rot="10800000">
                  <a:off x="755576" y="2815172"/>
                  <a:ext cx="1872208" cy="1476164"/>
                </a:xfrm>
                <a:prstGeom prst="triangl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rgbClr val="FFFFFF"/>
                    </a:solidFill>
                  </a:endParaRPr>
                </a:p>
              </p:txBody>
            </p:sp>
          </p:grpSp>
          <p:pic>
            <p:nvPicPr>
              <p:cNvPr id="37" name="Picture 1" descr="D:\Marisol.gonzalez\Escritorio\Ottawa\Presentación\descarga_1.jfif"/>
              <p:cNvPicPr>
                <a:picLocks noChangeAspect="1" noChangeArrowheads="1"/>
              </p:cNvPicPr>
              <p:nvPr/>
            </p:nvPicPr>
            <p:blipFill>
              <a:blip r:embed="rId3" cstate="print"/>
              <a:srcRect/>
              <a:stretch>
                <a:fillRect/>
              </a:stretch>
            </p:blipFill>
            <p:spPr bwMode="auto">
              <a:xfrm>
                <a:off x="1823484" y="3686175"/>
                <a:ext cx="1948415" cy="1177509"/>
              </a:xfrm>
              <a:prstGeom prst="ellipse">
                <a:avLst/>
              </a:prstGeom>
              <a:ln>
                <a:noFill/>
              </a:ln>
              <a:effectLst>
                <a:softEdge rad="112500"/>
              </a:effectLst>
            </p:spPr>
          </p:pic>
          <p:pic>
            <p:nvPicPr>
              <p:cNvPr id="38" name="Picture 4" descr="Resultado de imagen para web scraping"/>
              <p:cNvPicPr>
                <a:picLocks noChangeAspect="1" noChangeArrowheads="1"/>
              </p:cNvPicPr>
              <p:nvPr/>
            </p:nvPicPr>
            <p:blipFill>
              <a:blip r:embed="rId4" cstate="print"/>
              <a:srcRect/>
              <a:stretch>
                <a:fillRect/>
              </a:stretch>
            </p:blipFill>
            <p:spPr bwMode="auto">
              <a:xfrm>
                <a:off x="5160164" y="3667125"/>
                <a:ext cx="1888335" cy="1180673"/>
              </a:xfrm>
              <a:prstGeom prst="ellipse">
                <a:avLst/>
              </a:prstGeom>
              <a:ln>
                <a:noFill/>
              </a:ln>
              <a:effectLst>
                <a:softEdge rad="112500"/>
              </a:effectLst>
            </p:spPr>
          </p:pic>
          <p:pic>
            <p:nvPicPr>
              <p:cNvPr id="39" name="Picture 2" descr="Resultado de imagen para scanner data"/>
              <p:cNvPicPr>
                <a:picLocks noChangeAspect="1" noChangeArrowheads="1"/>
              </p:cNvPicPr>
              <p:nvPr/>
            </p:nvPicPr>
            <p:blipFill>
              <a:blip r:embed="rId5" cstate="print"/>
              <a:srcRect/>
              <a:stretch>
                <a:fillRect/>
              </a:stretch>
            </p:blipFill>
            <p:spPr bwMode="auto">
              <a:xfrm>
                <a:off x="8423274" y="3648074"/>
                <a:ext cx="1920875" cy="1228699"/>
              </a:xfrm>
              <a:prstGeom prst="ellipse">
                <a:avLst/>
              </a:prstGeom>
              <a:ln>
                <a:noFill/>
              </a:ln>
              <a:effectLst>
                <a:softEdge rad="112500"/>
              </a:effectLst>
            </p:spPr>
          </p:pic>
        </p:grpSp>
        <p:sp>
          <p:nvSpPr>
            <p:cNvPr id="28" name="TextBox 21">
              <a:extLst>
                <a:ext uri="{FF2B5EF4-FFF2-40B4-BE49-F238E27FC236}">
                  <a16:creationId xmlns:a16="http://schemas.microsoft.com/office/drawing/2014/main" xmlns="" id="{A4AB475F-D4AE-4217-8728-FAB05202C0C0}"/>
                </a:ext>
              </a:extLst>
            </p:cNvPr>
            <p:cNvSpPr txBox="1"/>
            <p:nvPr/>
          </p:nvSpPr>
          <p:spPr>
            <a:xfrm>
              <a:off x="2521375" y="1738185"/>
              <a:ext cx="572535" cy="338554"/>
            </a:xfrm>
            <a:prstGeom prst="rect">
              <a:avLst/>
            </a:prstGeom>
            <a:noFill/>
          </p:spPr>
          <p:txBody>
            <a:bodyPr wrap="square" rtlCol="0">
              <a:spAutoFit/>
            </a:bodyPr>
            <a:lstStyle/>
            <a:p>
              <a:pPr algn="ctr"/>
              <a:r>
                <a:rPr lang="en-US" sz="1600" b="1" dirty="0">
                  <a:solidFill>
                    <a:srgbClr val="FFFFFF"/>
                  </a:solidFill>
                </a:rPr>
                <a:t>01</a:t>
              </a:r>
            </a:p>
          </p:txBody>
        </p:sp>
        <p:sp>
          <p:nvSpPr>
            <p:cNvPr id="29" name="TextBox 22">
              <a:extLst>
                <a:ext uri="{FF2B5EF4-FFF2-40B4-BE49-F238E27FC236}">
                  <a16:creationId xmlns:a16="http://schemas.microsoft.com/office/drawing/2014/main" xmlns="" id="{E4FB5242-ABCB-4D5F-993B-653F43999F87}"/>
                </a:ext>
              </a:extLst>
            </p:cNvPr>
            <p:cNvSpPr txBox="1"/>
            <p:nvPr/>
          </p:nvSpPr>
          <p:spPr>
            <a:xfrm>
              <a:off x="5797726" y="1710350"/>
              <a:ext cx="572535" cy="338554"/>
            </a:xfrm>
            <a:prstGeom prst="rect">
              <a:avLst/>
            </a:prstGeom>
            <a:noFill/>
          </p:spPr>
          <p:txBody>
            <a:bodyPr wrap="square" rtlCol="0">
              <a:spAutoFit/>
            </a:bodyPr>
            <a:lstStyle/>
            <a:p>
              <a:pPr algn="ctr"/>
              <a:r>
                <a:rPr lang="en-US" sz="1600" b="1" dirty="0">
                  <a:solidFill>
                    <a:srgbClr val="FFFFFF"/>
                  </a:solidFill>
                </a:rPr>
                <a:t>02</a:t>
              </a:r>
            </a:p>
          </p:txBody>
        </p:sp>
        <p:sp>
          <p:nvSpPr>
            <p:cNvPr id="30" name="TextBox 24">
              <a:extLst>
                <a:ext uri="{FF2B5EF4-FFF2-40B4-BE49-F238E27FC236}">
                  <a16:creationId xmlns:a16="http://schemas.microsoft.com/office/drawing/2014/main" xmlns="" id="{324F658F-0F3E-49A7-9387-2CCB46EBE888}"/>
                </a:ext>
              </a:extLst>
            </p:cNvPr>
            <p:cNvSpPr txBox="1"/>
            <p:nvPr/>
          </p:nvSpPr>
          <p:spPr>
            <a:xfrm>
              <a:off x="9087513" y="1710073"/>
              <a:ext cx="572535" cy="338554"/>
            </a:xfrm>
            <a:prstGeom prst="rect">
              <a:avLst/>
            </a:prstGeom>
            <a:noFill/>
          </p:spPr>
          <p:txBody>
            <a:bodyPr wrap="square" rtlCol="0">
              <a:spAutoFit/>
            </a:bodyPr>
            <a:lstStyle/>
            <a:p>
              <a:pPr algn="ctr"/>
              <a:r>
                <a:rPr lang="en-US" sz="1600" b="1" dirty="0">
                  <a:solidFill>
                    <a:srgbClr val="FFFFFF"/>
                  </a:solidFill>
                </a:rPr>
                <a:t>03</a:t>
              </a:r>
            </a:p>
          </p:txBody>
        </p:sp>
        <p:sp>
          <p:nvSpPr>
            <p:cNvPr id="31" name="TextBox 26">
              <a:extLst>
                <a:ext uri="{FF2B5EF4-FFF2-40B4-BE49-F238E27FC236}">
                  <a16:creationId xmlns:a16="http://schemas.microsoft.com/office/drawing/2014/main" xmlns="" id="{E8ABA04F-BE0C-4DBD-9E03-5D0A656045BC}"/>
                </a:ext>
              </a:extLst>
            </p:cNvPr>
            <p:cNvSpPr txBox="1"/>
            <p:nvPr/>
          </p:nvSpPr>
          <p:spPr>
            <a:xfrm>
              <a:off x="1243130" y="2676296"/>
              <a:ext cx="2925381" cy="847028"/>
            </a:xfrm>
            <a:prstGeom prst="rect">
              <a:avLst/>
            </a:prstGeom>
            <a:noFill/>
          </p:spPr>
          <p:txBody>
            <a:bodyPr wrap="square" rtlCol="0">
              <a:spAutoFit/>
            </a:bodyPr>
            <a:lstStyle/>
            <a:p>
              <a:pPr lvl="1" algn="ctr"/>
              <a:r>
                <a:rPr lang="en-US" b="1" dirty="0" smtClean="0">
                  <a:solidFill>
                    <a:schemeClr val="bg1"/>
                  </a:solidFill>
                </a:rPr>
                <a:t>Fieldwork price collection</a:t>
              </a:r>
              <a:endParaRPr lang="es-MX" dirty="0">
                <a:solidFill>
                  <a:schemeClr val="bg1"/>
                </a:solidFill>
              </a:endParaRPr>
            </a:p>
          </p:txBody>
        </p:sp>
        <p:sp>
          <p:nvSpPr>
            <p:cNvPr id="32" name="TextBox 27">
              <a:extLst>
                <a:ext uri="{FF2B5EF4-FFF2-40B4-BE49-F238E27FC236}">
                  <a16:creationId xmlns:a16="http://schemas.microsoft.com/office/drawing/2014/main" xmlns="" id="{0F01BE8A-A030-41FE-B0C3-E9D87119F13B}"/>
                </a:ext>
              </a:extLst>
            </p:cNvPr>
            <p:cNvSpPr txBox="1"/>
            <p:nvPr/>
          </p:nvSpPr>
          <p:spPr>
            <a:xfrm>
              <a:off x="4649132" y="2808157"/>
              <a:ext cx="2925381" cy="847028"/>
            </a:xfrm>
            <a:prstGeom prst="rect">
              <a:avLst/>
            </a:prstGeom>
            <a:noFill/>
          </p:spPr>
          <p:txBody>
            <a:bodyPr wrap="square" rtlCol="0">
              <a:spAutoFit/>
            </a:bodyPr>
            <a:lstStyle/>
            <a:p>
              <a:pPr lvl="1" algn="ctr"/>
              <a:r>
                <a:rPr lang="en-US" dirty="0">
                  <a:solidFill>
                    <a:schemeClr val="bg1"/>
                  </a:solidFill>
                </a:rPr>
                <a:t>Collecting prices using Web </a:t>
              </a:r>
              <a:r>
                <a:rPr lang="en-US" u="sng" dirty="0">
                  <a:solidFill>
                    <a:schemeClr val="bg1"/>
                  </a:solidFill>
                </a:rPr>
                <a:t>S</a:t>
              </a:r>
              <a:r>
                <a:rPr lang="en-US" dirty="0">
                  <a:solidFill>
                    <a:schemeClr val="bg1"/>
                  </a:solidFill>
                </a:rPr>
                <a:t>craping</a:t>
              </a:r>
              <a:endParaRPr lang="es-MX" dirty="0">
                <a:solidFill>
                  <a:schemeClr val="bg1"/>
                </a:solidFill>
              </a:endParaRPr>
            </a:p>
          </p:txBody>
        </p:sp>
        <p:sp>
          <p:nvSpPr>
            <p:cNvPr id="33" name="TextBox 28">
              <a:extLst>
                <a:ext uri="{FF2B5EF4-FFF2-40B4-BE49-F238E27FC236}">
                  <a16:creationId xmlns:a16="http://schemas.microsoft.com/office/drawing/2014/main" xmlns="" id="{BCD60504-4FB7-4852-81DC-3339F1C0440B}"/>
                </a:ext>
              </a:extLst>
            </p:cNvPr>
            <p:cNvSpPr txBox="1"/>
            <p:nvPr/>
          </p:nvSpPr>
          <p:spPr>
            <a:xfrm>
              <a:off x="7977794" y="2803154"/>
              <a:ext cx="2925381" cy="887362"/>
            </a:xfrm>
            <a:prstGeom prst="rect">
              <a:avLst/>
            </a:prstGeom>
            <a:noFill/>
          </p:spPr>
          <p:txBody>
            <a:bodyPr wrap="square" rtlCol="0">
              <a:spAutoFit/>
            </a:bodyPr>
            <a:lstStyle/>
            <a:p>
              <a:pPr lvl="1" algn="ctr"/>
              <a:r>
                <a:rPr lang="en-US" sz="2000" b="1" dirty="0" smtClean="0">
                  <a:solidFill>
                    <a:schemeClr val="bg1"/>
                  </a:solidFill>
                </a:rPr>
                <a:t> </a:t>
              </a:r>
              <a:r>
                <a:rPr lang="en-US" dirty="0">
                  <a:solidFill>
                    <a:schemeClr val="bg1"/>
                  </a:solidFill>
                </a:rPr>
                <a:t>Collecting prices using Web </a:t>
              </a:r>
              <a:r>
                <a:rPr lang="en-US" u="sng" dirty="0">
                  <a:solidFill>
                    <a:schemeClr val="bg1"/>
                  </a:solidFill>
                </a:rPr>
                <a:t>S</a:t>
              </a:r>
              <a:r>
                <a:rPr lang="en-US" dirty="0">
                  <a:solidFill>
                    <a:schemeClr val="bg1"/>
                  </a:solidFill>
                </a:rPr>
                <a:t>craping</a:t>
              </a:r>
              <a:endParaRPr lang="es-MX" sz="2000" dirty="0">
                <a:solidFill>
                  <a:schemeClr val="bg1"/>
                </a:solidFill>
              </a:endParaRPr>
            </a:p>
          </p:txBody>
        </p:sp>
      </p:grpSp>
      <p:sp>
        <p:nvSpPr>
          <p:cNvPr id="50" name="49 CuadroTexto"/>
          <p:cNvSpPr txBox="1"/>
          <p:nvPr/>
        </p:nvSpPr>
        <p:spPr>
          <a:xfrm>
            <a:off x="1794291" y="4956875"/>
            <a:ext cx="2501661" cy="1107996"/>
          </a:xfrm>
          <a:prstGeom prst="rect">
            <a:avLst/>
          </a:prstGeom>
          <a:noFill/>
        </p:spPr>
        <p:txBody>
          <a:bodyPr wrap="square" rtlCol="0">
            <a:spAutoFit/>
          </a:bodyPr>
          <a:lstStyle/>
          <a:p>
            <a:pPr algn="just"/>
            <a:r>
              <a:rPr lang="en-US" sz="1100" dirty="0" smtClean="0"/>
              <a:t>In field operations, a small sample of a specific product (</a:t>
            </a:r>
            <a:r>
              <a:rPr lang="en-US" sz="1100" dirty="0" err="1" smtClean="0"/>
              <a:t>i</a:t>
            </a:r>
            <a:r>
              <a:rPr lang="en-US" sz="1100" dirty="0" smtClean="0"/>
              <a:t>) is usually collected in each collection period for each city in the sample. </a:t>
            </a:r>
            <a:r>
              <a:rPr lang="en-US" sz="1100" dirty="0"/>
              <a:t>It then assumes that this observation becomes the average price of each </a:t>
            </a:r>
            <a:r>
              <a:rPr lang="en-US" sz="1100" dirty="0" smtClean="0"/>
              <a:t>period.</a:t>
            </a:r>
            <a:endParaRPr lang="es-MX" sz="1100" dirty="0"/>
          </a:p>
        </p:txBody>
      </p:sp>
      <p:sp>
        <p:nvSpPr>
          <p:cNvPr id="51" name="50 CuadroTexto"/>
          <p:cNvSpPr txBox="1"/>
          <p:nvPr/>
        </p:nvSpPr>
        <p:spPr>
          <a:xfrm>
            <a:off x="4925952" y="4922121"/>
            <a:ext cx="2415396" cy="1277273"/>
          </a:xfrm>
          <a:prstGeom prst="rect">
            <a:avLst/>
          </a:prstGeom>
          <a:noFill/>
        </p:spPr>
        <p:txBody>
          <a:bodyPr wrap="square" rtlCol="0">
            <a:spAutoFit/>
          </a:bodyPr>
          <a:lstStyle/>
          <a:p>
            <a:pPr algn="just"/>
            <a:r>
              <a:rPr lang="en-US" sz="1100" dirty="0" smtClean="0"/>
              <a:t>By means of this technique it is possible to considerably increase the price registration number. </a:t>
            </a:r>
            <a:r>
              <a:rPr lang="en-US" sz="1100" dirty="0"/>
              <a:t>In this case, the reading is defined as the price obtained now of extracting information from a website from a specific </a:t>
            </a:r>
            <a:r>
              <a:rPr lang="en-US" sz="1100" dirty="0" smtClean="0"/>
              <a:t>source.</a:t>
            </a:r>
            <a:endParaRPr lang="es-MX" sz="1100" dirty="0"/>
          </a:p>
        </p:txBody>
      </p:sp>
      <p:sp>
        <p:nvSpPr>
          <p:cNvPr id="52" name="51 CuadroTexto"/>
          <p:cNvSpPr txBox="1"/>
          <p:nvPr/>
        </p:nvSpPr>
        <p:spPr>
          <a:xfrm>
            <a:off x="7570657" y="4913475"/>
            <a:ext cx="3245385" cy="1277273"/>
          </a:xfrm>
          <a:prstGeom prst="rect">
            <a:avLst/>
          </a:prstGeom>
          <a:noFill/>
        </p:spPr>
        <p:txBody>
          <a:bodyPr wrap="square" rtlCol="0">
            <a:spAutoFit/>
          </a:bodyPr>
          <a:lstStyle/>
          <a:p>
            <a:pPr algn="just"/>
            <a:r>
              <a:rPr lang="en-US" sz="1100" dirty="0" smtClean="0"/>
              <a:t>With the information of the electronic points of sale, the statistical agencies can obtain prices and amounts relative to all the transactions of the reference period of a set of items. </a:t>
            </a:r>
            <a:r>
              <a:rPr lang="en-US" sz="1100" dirty="0"/>
              <a:t>By means of this type of collection the unit values ​​can be calculated, which are the average prices appropriate for the calculation of the elementary </a:t>
            </a:r>
            <a:r>
              <a:rPr lang="en-US" sz="1100" dirty="0" smtClean="0"/>
              <a:t>indices.</a:t>
            </a:r>
            <a:endParaRPr lang="es-MX" sz="1100" dirty="0"/>
          </a:p>
        </p:txBody>
      </p:sp>
    </p:spTree>
    <p:extLst>
      <p:ext uri="{BB962C8B-B14F-4D97-AF65-F5344CB8AC3E}">
        <p14:creationId xmlns:p14="http://schemas.microsoft.com/office/powerpoint/2010/main" val="1918599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D:\Marisol.gonzalez\Escritorio\Ottawa\Presentación\main-qimg-666234f85f5a5d58aba107639bdc1664.png"/>
          <p:cNvPicPr>
            <a:picLocks noChangeAspect="1" noChangeArrowheads="1"/>
          </p:cNvPicPr>
          <p:nvPr/>
        </p:nvPicPr>
        <p:blipFill>
          <a:blip r:embed="rId3" cstate="print"/>
          <a:srcRect/>
          <a:stretch>
            <a:fillRect/>
          </a:stretch>
        </p:blipFill>
        <p:spPr bwMode="auto">
          <a:xfrm>
            <a:off x="0" y="0"/>
            <a:ext cx="12192000" cy="6840000"/>
          </a:xfrm>
          <a:prstGeom prst="rect">
            <a:avLst/>
          </a:prstGeom>
          <a:noFill/>
        </p:spPr>
      </p:pic>
      <p:sp>
        <p:nvSpPr>
          <p:cNvPr id="7" name="Shape 151">
            <a:extLst>
              <a:ext uri="{FF2B5EF4-FFF2-40B4-BE49-F238E27FC236}">
                <a16:creationId xmlns:a16="http://schemas.microsoft.com/office/drawing/2014/main" xmlns="" id="{6BCFF67F-EA06-4B05-95A5-8997641610BA}"/>
              </a:ext>
            </a:extLst>
          </p:cNvPr>
          <p:cNvSpPr/>
          <p:nvPr/>
        </p:nvSpPr>
        <p:spPr>
          <a:xfrm>
            <a:off x="1" y="4557016"/>
            <a:ext cx="6795911" cy="1516907"/>
          </a:xfrm>
          <a:prstGeom prst="rect">
            <a:avLst/>
          </a:prstGeom>
          <a:solidFill>
            <a:schemeClr val="tx1">
              <a:lumMod val="95000"/>
              <a:lumOff val="5000"/>
              <a:alpha val="73000"/>
            </a:schemeClr>
          </a:solidFill>
          <a:ln w="12700">
            <a:miter lim="400000"/>
          </a:ln>
        </p:spPr>
        <p:txBody>
          <a:bodyPr lIns="45719" rIns="45719" anchor="ctr"/>
          <a:lstStyle/>
          <a:p>
            <a:endParaRPr/>
          </a:p>
        </p:txBody>
      </p:sp>
      <p:sp>
        <p:nvSpPr>
          <p:cNvPr id="8" name="Shape 152">
            <a:extLst>
              <a:ext uri="{FF2B5EF4-FFF2-40B4-BE49-F238E27FC236}">
                <a16:creationId xmlns:a16="http://schemas.microsoft.com/office/drawing/2014/main" xmlns="" id="{1F35ADC2-5B3E-41E1-B647-561A81FA3850}"/>
              </a:ext>
            </a:extLst>
          </p:cNvPr>
          <p:cNvSpPr>
            <a:spLocks noGrp="1"/>
          </p:cNvSpPr>
          <p:nvPr>
            <p:ph type="title"/>
          </p:nvPr>
        </p:nvSpPr>
        <p:spPr>
          <a:xfrm>
            <a:off x="0" y="4660212"/>
            <a:ext cx="6795912" cy="1214114"/>
          </a:xfrm>
          <a:prstGeom prst="rect">
            <a:avLst/>
          </a:prstGeom>
        </p:spPr>
        <p:txBody>
          <a:bodyPr anchor="ctr">
            <a:noAutofit/>
          </a:bodyPr>
          <a:lstStyle>
            <a:lvl1pPr algn="r">
              <a:defRPr>
                <a:solidFill>
                  <a:srgbClr val="FFFFFF"/>
                </a:solidFill>
              </a:defRPr>
            </a:lvl1pPr>
          </a:lstStyle>
          <a:p>
            <a:pPr lvl="0"/>
            <a:r>
              <a:rPr lang="en-US" sz="3200" dirty="0"/>
              <a:t>data </a:t>
            </a:r>
            <a:r>
              <a:rPr lang="en-US" sz="3200" dirty="0" smtClean="0"/>
              <a:t>Extraction  </a:t>
            </a:r>
            <a:endParaRPr lang="es-MX" sz="3200" dirty="0"/>
          </a:p>
        </p:txBody>
      </p:sp>
      <p:sp>
        <p:nvSpPr>
          <p:cNvPr id="2" name="Marcador de número de diapositiva 1">
            <a:extLst>
              <a:ext uri="{FF2B5EF4-FFF2-40B4-BE49-F238E27FC236}">
                <a16:creationId xmlns:a16="http://schemas.microsoft.com/office/drawing/2014/main" xmlns="" id="{8003939D-E874-4888-84B9-86929D449E87}"/>
              </a:ext>
            </a:extLst>
          </p:cNvPr>
          <p:cNvSpPr>
            <a:spLocks noGrp="1"/>
          </p:cNvSpPr>
          <p:nvPr>
            <p:ph type="sldNum" sz="quarter" idx="2"/>
          </p:nvPr>
        </p:nvSpPr>
        <p:spPr/>
        <p:txBody>
          <a:bodyPr/>
          <a:lstStyle/>
          <a:p>
            <a:fld id="{86CB4B4D-7CA3-9044-876B-883B54F8677D}" type="slidenum">
              <a:rPr lang="es-MX" smtClean="0"/>
              <a:pPr/>
              <a:t>11</a:t>
            </a:fld>
            <a:endParaRPr lang="es-MX" dirty="0"/>
          </a:p>
        </p:txBody>
      </p:sp>
    </p:spTree>
    <p:extLst>
      <p:ext uri="{BB962C8B-B14F-4D97-AF65-F5344CB8AC3E}">
        <p14:creationId xmlns:p14="http://schemas.microsoft.com/office/powerpoint/2010/main" val="2959319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xmlns="" id="{80B93D16-A179-46E8-9EFB-DB34959E871D}"/>
              </a:ext>
            </a:extLst>
          </p:cNvPr>
          <p:cNvSpPr/>
          <p:nvPr/>
        </p:nvSpPr>
        <p:spPr>
          <a:xfrm>
            <a:off x="572705" y="501134"/>
            <a:ext cx="6947211" cy="523220"/>
          </a:xfrm>
          <a:prstGeom prst="rect">
            <a:avLst/>
          </a:prstGeom>
        </p:spPr>
        <p:txBody>
          <a:bodyPr wrap="square">
            <a:spAutoFit/>
          </a:bodyPr>
          <a:lstStyle/>
          <a:p>
            <a:pPr marL="0" lvl="1"/>
            <a:r>
              <a:rPr lang="en-US" sz="2800" b="1" dirty="0" smtClean="0"/>
              <a:t>Experience when venturing into web scraping</a:t>
            </a:r>
            <a:endParaRPr lang="es-MX" sz="2800" dirty="0"/>
          </a:p>
        </p:txBody>
      </p:sp>
      <p:sp>
        <p:nvSpPr>
          <p:cNvPr id="2" name="Marcador de número de diapositiva 1">
            <a:extLst>
              <a:ext uri="{FF2B5EF4-FFF2-40B4-BE49-F238E27FC236}">
                <a16:creationId xmlns:a16="http://schemas.microsoft.com/office/drawing/2014/main" xmlns="" id="{C1626C8C-6D47-4672-B127-7ED0D34B5A2C}"/>
              </a:ext>
            </a:extLst>
          </p:cNvPr>
          <p:cNvSpPr>
            <a:spLocks noGrp="1"/>
          </p:cNvSpPr>
          <p:nvPr>
            <p:ph type="sldNum" sz="quarter" idx="12"/>
          </p:nvPr>
        </p:nvSpPr>
        <p:spPr/>
        <p:txBody>
          <a:bodyPr/>
          <a:lstStyle/>
          <a:p>
            <a:fld id="{A9795E5B-8394-46A0-905A-C0965FB87922}" type="slidenum">
              <a:rPr lang="es-MX" smtClean="0"/>
              <a:pPr/>
              <a:t>12</a:t>
            </a:fld>
            <a:endParaRPr lang="es-MX"/>
          </a:p>
        </p:txBody>
      </p:sp>
      <p:grpSp>
        <p:nvGrpSpPr>
          <p:cNvPr id="23" name="22 Grupo"/>
          <p:cNvGrpSpPr/>
          <p:nvPr/>
        </p:nvGrpSpPr>
        <p:grpSpPr>
          <a:xfrm>
            <a:off x="1044293" y="1364436"/>
            <a:ext cx="10017150" cy="3240000"/>
            <a:chOff x="-547520" y="2177052"/>
            <a:chExt cx="10017150" cy="3801324"/>
          </a:xfrm>
        </p:grpSpPr>
        <p:sp>
          <p:nvSpPr>
            <p:cNvPr id="11" name="Forma libre: forma 4">
              <a:extLst>
                <a:ext uri="{FF2B5EF4-FFF2-40B4-BE49-F238E27FC236}">
                  <a16:creationId xmlns:a16="http://schemas.microsoft.com/office/drawing/2014/main" xmlns="" id="{2B0B31B8-513A-45C9-A0AF-3B7B84B86B08}"/>
                </a:ext>
              </a:extLst>
            </p:cNvPr>
            <p:cNvSpPr/>
            <p:nvPr/>
          </p:nvSpPr>
          <p:spPr>
            <a:xfrm>
              <a:off x="2010017" y="2177052"/>
              <a:ext cx="2340000" cy="3801324"/>
            </a:xfrm>
            <a:custGeom>
              <a:avLst/>
              <a:gdLst>
                <a:gd name="connsiteX0" fmla="*/ 0 w 2464067"/>
                <a:gd name="connsiteY0" fmla="*/ 246407 h 3801324"/>
                <a:gd name="connsiteX1" fmla="*/ 246407 w 2464067"/>
                <a:gd name="connsiteY1" fmla="*/ 0 h 3801324"/>
                <a:gd name="connsiteX2" fmla="*/ 2217660 w 2464067"/>
                <a:gd name="connsiteY2" fmla="*/ 0 h 3801324"/>
                <a:gd name="connsiteX3" fmla="*/ 2464067 w 2464067"/>
                <a:gd name="connsiteY3" fmla="*/ 246407 h 3801324"/>
                <a:gd name="connsiteX4" fmla="*/ 2464067 w 2464067"/>
                <a:gd name="connsiteY4" fmla="*/ 3554917 h 3801324"/>
                <a:gd name="connsiteX5" fmla="*/ 2217660 w 2464067"/>
                <a:gd name="connsiteY5" fmla="*/ 3801324 h 3801324"/>
                <a:gd name="connsiteX6" fmla="*/ 246407 w 2464067"/>
                <a:gd name="connsiteY6" fmla="*/ 3801324 h 3801324"/>
                <a:gd name="connsiteX7" fmla="*/ 0 w 2464067"/>
                <a:gd name="connsiteY7" fmla="*/ 3554917 h 3801324"/>
                <a:gd name="connsiteX8" fmla="*/ 0 w 2464067"/>
                <a:gd name="connsiteY8" fmla="*/ 246407 h 380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4067" h="3801324">
                  <a:moveTo>
                    <a:pt x="0" y="246407"/>
                  </a:moveTo>
                  <a:cubicBezTo>
                    <a:pt x="0" y="110320"/>
                    <a:pt x="110320" y="0"/>
                    <a:pt x="246407" y="0"/>
                  </a:cubicBezTo>
                  <a:lnTo>
                    <a:pt x="2217660" y="0"/>
                  </a:lnTo>
                  <a:cubicBezTo>
                    <a:pt x="2353747" y="0"/>
                    <a:pt x="2464067" y="110320"/>
                    <a:pt x="2464067" y="246407"/>
                  </a:cubicBezTo>
                  <a:lnTo>
                    <a:pt x="2464067" y="3554917"/>
                  </a:lnTo>
                  <a:cubicBezTo>
                    <a:pt x="2464067" y="3691004"/>
                    <a:pt x="2353747" y="3801324"/>
                    <a:pt x="2217660" y="3801324"/>
                  </a:cubicBezTo>
                  <a:lnTo>
                    <a:pt x="246407" y="3801324"/>
                  </a:lnTo>
                  <a:cubicBezTo>
                    <a:pt x="110320" y="3801324"/>
                    <a:pt x="0" y="3691004"/>
                    <a:pt x="0" y="3554917"/>
                  </a:cubicBezTo>
                  <a:lnTo>
                    <a:pt x="0" y="246407"/>
                  </a:lnTo>
                  <a:close/>
                </a:path>
              </a:pathLst>
            </a:custGeom>
            <a:solidFill>
              <a:srgbClr val="8FAADC"/>
            </a:solidFill>
          </p:spPr>
          <p:style>
            <a:lnRef idx="0">
              <a:schemeClr val="accent3">
                <a:hueOff val="0"/>
                <a:satOff val="0"/>
                <a:lumOff val="0"/>
                <a:alphaOff val="0"/>
              </a:schemeClr>
            </a:lnRef>
            <a:fillRef idx="1">
              <a:scrgbClr r="0" g="0" b="0"/>
            </a:fillRef>
            <a:effectRef idx="2">
              <a:schemeClr val="accent3">
                <a:tint val="40000"/>
                <a:hueOff val="0"/>
                <a:satOff val="0"/>
                <a:lumOff val="0"/>
                <a:alphaOff val="0"/>
              </a:schemeClr>
            </a:effectRef>
            <a:fontRef idx="minor">
              <a:schemeClr val="dk1">
                <a:hueOff val="0"/>
                <a:satOff val="0"/>
                <a:lumOff val="0"/>
                <a:alphaOff val="0"/>
              </a:schemeClr>
            </a:fontRef>
          </p:style>
          <p:txBody>
            <a:bodyPr spcFirstLastPara="0" vert="horz" wrap="square" lIns="91440" tIns="91440" rIns="91440" bIns="2752367" numCol="1" spcCol="1270" anchor="ctr" anchorCtr="0">
              <a:noAutofit/>
            </a:bodyPr>
            <a:lstStyle/>
            <a:p>
              <a:pPr algn="ctr" defTabSz="1066800">
                <a:lnSpc>
                  <a:spcPct val="90000"/>
                </a:lnSpc>
                <a:spcBef>
                  <a:spcPct val="0"/>
                </a:spcBef>
                <a:spcAft>
                  <a:spcPct val="35000"/>
                </a:spcAft>
              </a:pPr>
              <a:endParaRPr lang="en-US" b="1" dirty="0" smtClean="0">
                <a:solidFill>
                  <a:schemeClr val="tx1"/>
                </a:solidFill>
              </a:endParaRPr>
            </a:p>
            <a:p>
              <a:pPr algn="ctr" defTabSz="1066800">
                <a:lnSpc>
                  <a:spcPct val="90000"/>
                </a:lnSpc>
                <a:spcBef>
                  <a:spcPct val="0"/>
                </a:spcBef>
                <a:spcAft>
                  <a:spcPct val="35000"/>
                </a:spcAft>
              </a:pPr>
              <a:r>
                <a:rPr lang="en-US" b="1" dirty="0" smtClean="0"/>
                <a:t>Analysis of data extraction</a:t>
              </a:r>
              <a:endParaRPr lang="en-US" b="1" dirty="0">
                <a:solidFill>
                  <a:schemeClr val="tx1"/>
                </a:solidFill>
              </a:endParaRPr>
            </a:p>
          </p:txBody>
        </p:sp>
        <p:sp>
          <p:nvSpPr>
            <p:cNvPr id="12" name="Forma libre: forma 5">
              <a:extLst>
                <a:ext uri="{FF2B5EF4-FFF2-40B4-BE49-F238E27FC236}">
                  <a16:creationId xmlns:a16="http://schemas.microsoft.com/office/drawing/2014/main" xmlns="" id="{CFC7F448-71C2-4D8B-BF62-51283DEA07DC}"/>
                </a:ext>
              </a:extLst>
            </p:cNvPr>
            <p:cNvSpPr/>
            <p:nvPr/>
          </p:nvSpPr>
          <p:spPr>
            <a:xfrm>
              <a:off x="2229485" y="3318561"/>
              <a:ext cx="1872000" cy="1146151"/>
            </a:xfrm>
            <a:custGeom>
              <a:avLst/>
              <a:gdLst>
                <a:gd name="connsiteX0" fmla="*/ 0 w 1929880"/>
                <a:gd name="connsiteY0" fmla="*/ 114615 h 1146151"/>
                <a:gd name="connsiteX1" fmla="*/ 114615 w 1929880"/>
                <a:gd name="connsiteY1" fmla="*/ 0 h 1146151"/>
                <a:gd name="connsiteX2" fmla="*/ 1815265 w 1929880"/>
                <a:gd name="connsiteY2" fmla="*/ 0 h 1146151"/>
                <a:gd name="connsiteX3" fmla="*/ 1929880 w 1929880"/>
                <a:gd name="connsiteY3" fmla="*/ 114615 h 1146151"/>
                <a:gd name="connsiteX4" fmla="*/ 1929880 w 1929880"/>
                <a:gd name="connsiteY4" fmla="*/ 1031536 h 1146151"/>
                <a:gd name="connsiteX5" fmla="*/ 1815265 w 1929880"/>
                <a:gd name="connsiteY5" fmla="*/ 1146151 h 1146151"/>
                <a:gd name="connsiteX6" fmla="*/ 114615 w 1929880"/>
                <a:gd name="connsiteY6" fmla="*/ 1146151 h 1146151"/>
                <a:gd name="connsiteX7" fmla="*/ 0 w 1929880"/>
                <a:gd name="connsiteY7" fmla="*/ 1031536 h 1146151"/>
                <a:gd name="connsiteX8" fmla="*/ 0 w 1929880"/>
                <a:gd name="connsiteY8" fmla="*/ 114615 h 1146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880" h="1146151">
                  <a:moveTo>
                    <a:pt x="0" y="114615"/>
                  </a:moveTo>
                  <a:cubicBezTo>
                    <a:pt x="0" y="51315"/>
                    <a:pt x="51315" y="0"/>
                    <a:pt x="114615" y="0"/>
                  </a:cubicBezTo>
                  <a:lnTo>
                    <a:pt x="1815265" y="0"/>
                  </a:lnTo>
                  <a:cubicBezTo>
                    <a:pt x="1878565" y="0"/>
                    <a:pt x="1929880" y="51315"/>
                    <a:pt x="1929880" y="114615"/>
                  </a:cubicBezTo>
                  <a:lnTo>
                    <a:pt x="1929880" y="1031536"/>
                  </a:lnTo>
                  <a:cubicBezTo>
                    <a:pt x="1929880" y="1094836"/>
                    <a:pt x="1878565" y="1146151"/>
                    <a:pt x="1815265" y="1146151"/>
                  </a:cubicBezTo>
                  <a:lnTo>
                    <a:pt x="114615" y="1146151"/>
                  </a:lnTo>
                  <a:cubicBezTo>
                    <a:pt x="51315" y="1146151"/>
                    <a:pt x="0" y="1094836"/>
                    <a:pt x="0" y="1031536"/>
                  </a:cubicBezTo>
                  <a:lnTo>
                    <a:pt x="0" y="114615"/>
                  </a:lnTo>
                  <a:close/>
                </a:path>
              </a:pathLst>
            </a:custGeom>
          </p:spPr>
          <p:style>
            <a:lnRef idx="0">
              <a:schemeClr val="accent3">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89450" tIns="75480" rIns="89450" bIns="75480" numCol="1" spcCol="1270" anchor="ctr" anchorCtr="0">
              <a:noAutofit/>
            </a:bodyPr>
            <a:lstStyle/>
            <a:p>
              <a:pPr lvl="0" algn="just" defTabSz="977900">
                <a:lnSpc>
                  <a:spcPct val="90000"/>
                </a:lnSpc>
                <a:spcBef>
                  <a:spcPct val="0"/>
                </a:spcBef>
                <a:spcAft>
                  <a:spcPct val="35000"/>
                </a:spcAft>
              </a:pPr>
              <a:r>
                <a:rPr lang="en-US" sz="1200" dirty="0" smtClean="0"/>
                <a:t>The extraction of data began manually and using free software.</a:t>
              </a:r>
              <a:endParaRPr lang="en-US" sz="1200" kern="1200" dirty="0"/>
            </a:p>
          </p:txBody>
        </p:sp>
        <p:sp>
          <p:nvSpPr>
            <p:cNvPr id="13" name="Forma libre: forma 6">
              <a:extLst>
                <a:ext uri="{FF2B5EF4-FFF2-40B4-BE49-F238E27FC236}">
                  <a16:creationId xmlns:a16="http://schemas.microsoft.com/office/drawing/2014/main" xmlns="" id="{5444DE57-9312-4AE5-B666-87AEFCB33CA3}"/>
                </a:ext>
              </a:extLst>
            </p:cNvPr>
            <p:cNvSpPr/>
            <p:nvPr/>
          </p:nvSpPr>
          <p:spPr>
            <a:xfrm>
              <a:off x="2229485" y="4641044"/>
              <a:ext cx="1872000" cy="1146151"/>
            </a:xfrm>
            <a:custGeom>
              <a:avLst/>
              <a:gdLst>
                <a:gd name="connsiteX0" fmla="*/ 0 w 1929880"/>
                <a:gd name="connsiteY0" fmla="*/ 114615 h 1146151"/>
                <a:gd name="connsiteX1" fmla="*/ 114615 w 1929880"/>
                <a:gd name="connsiteY1" fmla="*/ 0 h 1146151"/>
                <a:gd name="connsiteX2" fmla="*/ 1815265 w 1929880"/>
                <a:gd name="connsiteY2" fmla="*/ 0 h 1146151"/>
                <a:gd name="connsiteX3" fmla="*/ 1929880 w 1929880"/>
                <a:gd name="connsiteY3" fmla="*/ 114615 h 1146151"/>
                <a:gd name="connsiteX4" fmla="*/ 1929880 w 1929880"/>
                <a:gd name="connsiteY4" fmla="*/ 1031536 h 1146151"/>
                <a:gd name="connsiteX5" fmla="*/ 1815265 w 1929880"/>
                <a:gd name="connsiteY5" fmla="*/ 1146151 h 1146151"/>
                <a:gd name="connsiteX6" fmla="*/ 114615 w 1929880"/>
                <a:gd name="connsiteY6" fmla="*/ 1146151 h 1146151"/>
                <a:gd name="connsiteX7" fmla="*/ 0 w 1929880"/>
                <a:gd name="connsiteY7" fmla="*/ 1031536 h 1146151"/>
                <a:gd name="connsiteX8" fmla="*/ 0 w 1929880"/>
                <a:gd name="connsiteY8" fmla="*/ 114615 h 1146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9880" h="1146151">
                  <a:moveTo>
                    <a:pt x="0" y="114615"/>
                  </a:moveTo>
                  <a:cubicBezTo>
                    <a:pt x="0" y="51315"/>
                    <a:pt x="51315" y="0"/>
                    <a:pt x="114615" y="0"/>
                  </a:cubicBezTo>
                  <a:lnTo>
                    <a:pt x="1815265" y="0"/>
                  </a:lnTo>
                  <a:cubicBezTo>
                    <a:pt x="1878565" y="0"/>
                    <a:pt x="1929880" y="51315"/>
                    <a:pt x="1929880" y="114615"/>
                  </a:cubicBezTo>
                  <a:lnTo>
                    <a:pt x="1929880" y="1031536"/>
                  </a:lnTo>
                  <a:cubicBezTo>
                    <a:pt x="1929880" y="1094836"/>
                    <a:pt x="1878565" y="1146151"/>
                    <a:pt x="1815265" y="1146151"/>
                  </a:cubicBezTo>
                  <a:lnTo>
                    <a:pt x="114615" y="1146151"/>
                  </a:lnTo>
                  <a:cubicBezTo>
                    <a:pt x="51315" y="1146151"/>
                    <a:pt x="0" y="1094836"/>
                    <a:pt x="0" y="1031536"/>
                  </a:cubicBezTo>
                  <a:lnTo>
                    <a:pt x="0" y="114615"/>
                  </a:lnTo>
                  <a:close/>
                </a:path>
              </a:pathLst>
            </a:custGeom>
          </p:spPr>
          <p:style>
            <a:lnRef idx="0">
              <a:schemeClr val="accent3">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89450" tIns="75480" rIns="89450" bIns="75480" numCol="1" spcCol="1270" anchor="ctr" anchorCtr="0">
              <a:noAutofit/>
            </a:bodyPr>
            <a:lstStyle/>
            <a:p>
              <a:pPr lvl="0" algn="just" defTabSz="977900">
                <a:lnSpc>
                  <a:spcPct val="90000"/>
                </a:lnSpc>
                <a:spcBef>
                  <a:spcPct val="0"/>
                </a:spcBef>
                <a:spcAft>
                  <a:spcPct val="35000"/>
                </a:spcAft>
              </a:pPr>
              <a:r>
                <a:rPr lang="en-US" sz="1200" dirty="0" smtClean="0"/>
                <a:t>Currently the PYTHON programming language  is used.</a:t>
              </a:r>
              <a:endParaRPr lang="en-US" sz="1200" b="0" kern="1200" dirty="0"/>
            </a:p>
          </p:txBody>
        </p:sp>
        <p:sp>
          <p:nvSpPr>
            <p:cNvPr id="14" name="Forma libre: forma 7">
              <a:extLst>
                <a:ext uri="{FF2B5EF4-FFF2-40B4-BE49-F238E27FC236}">
                  <a16:creationId xmlns:a16="http://schemas.microsoft.com/office/drawing/2014/main" xmlns="" id="{BF079825-FDC5-4D8D-84D5-1F865E687C9B}"/>
                </a:ext>
              </a:extLst>
            </p:cNvPr>
            <p:cNvSpPr/>
            <p:nvPr/>
          </p:nvSpPr>
          <p:spPr>
            <a:xfrm>
              <a:off x="4580912" y="2177052"/>
              <a:ext cx="2340000" cy="3801324"/>
            </a:xfrm>
            <a:custGeom>
              <a:avLst/>
              <a:gdLst>
                <a:gd name="connsiteX0" fmla="*/ 0 w 2455743"/>
                <a:gd name="connsiteY0" fmla="*/ 245574 h 3801324"/>
                <a:gd name="connsiteX1" fmla="*/ 245574 w 2455743"/>
                <a:gd name="connsiteY1" fmla="*/ 0 h 3801324"/>
                <a:gd name="connsiteX2" fmla="*/ 2210169 w 2455743"/>
                <a:gd name="connsiteY2" fmla="*/ 0 h 3801324"/>
                <a:gd name="connsiteX3" fmla="*/ 2455743 w 2455743"/>
                <a:gd name="connsiteY3" fmla="*/ 245574 h 3801324"/>
                <a:gd name="connsiteX4" fmla="*/ 2455743 w 2455743"/>
                <a:gd name="connsiteY4" fmla="*/ 3555750 h 3801324"/>
                <a:gd name="connsiteX5" fmla="*/ 2210169 w 2455743"/>
                <a:gd name="connsiteY5" fmla="*/ 3801324 h 3801324"/>
                <a:gd name="connsiteX6" fmla="*/ 245574 w 2455743"/>
                <a:gd name="connsiteY6" fmla="*/ 3801324 h 3801324"/>
                <a:gd name="connsiteX7" fmla="*/ 0 w 2455743"/>
                <a:gd name="connsiteY7" fmla="*/ 3555750 h 3801324"/>
                <a:gd name="connsiteX8" fmla="*/ 0 w 2455743"/>
                <a:gd name="connsiteY8" fmla="*/ 245574 h 380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5743" h="3801324">
                  <a:moveTo>
                    <a:pt x="0" y="245574"/>
                  </a:moveTo>
                  <a:cubicBezTo>
                    <a:pt x="0" y="109947"/>
                    <a:pt x="109947" y="0"/>
                    <a:pt x="245574" y="0"/>
                  </a:cubicBezTo>
                  <a:lnTo>
                    <a:pt x="2210169" y="0"/>
                  </a:lnTo>
                  <a:cubicBezTo>
                    <a:pt x="2345796" y="0"/>
                    <a:pt x="2455743" y="109947"/>
                    <a:pt x="2455743" y="245574"/>
                  </a:cubicBezTo>
                  <a:lnTo>
                    <a:pt x="2455743" y="3555750"/>
                  </a:lnTo>
                  <a:cubicBezTo>
                    <a:pt x="2455743" y="3691377"/>
                    <a:pt x="2345796" y="3801324"/>
                    <a:pt x="2210169" y="3801324"/>
                  </a:cubicBezTo>
                  <a:lnTo>
                    <a:pt x="245574" y="3801324"/>
                  </a:lnTo>
                  <a:cubicBezTo>
                    <a:pt x="109947" y="3801324"/>
                    <a:pt x="0" y="3691377"/>
                    <a:pt x="0" y="3555750"/>
                  </a:cubicBezTo>
                  <a:lnTo>
                    <a:pt x="0" y="245574"/>
                  </a:lnTo>
                  <a:close/>
                </a:path>
              </a:pathLst>
            </a:custGeom>
            <a:solidFill>
              <a:srgbClr val="FFC000"/>
            </a:solidFill>
          </p:spPr>
          <p:style>
            <a:lnRef idx="0">
              <a:schemeClr val="accent3">
                <a:hueOff val="0"/>
                <a:satOff val="0"/>
                <a:lumOff val="0"/>
                <a:alphaOff val="0"/>
              </a:schemeClr>
            </a:lnRef>
            <a:fillRef idx="1">
              <a:scrgbClr r="0" g="0" b="0"/>
            </a:fillRef>
            <a:effectRef idx="2">
              <a:schemeClr val="accent3">
                <a:tint val="40000"/>
                <a:hueOff val="0"/>
                <a:satOff val="0"/>
                <a:lumOff val="0"/>
                <a:alphaOff val="0"/>
              </a:schemeClr>
            </a:effectRef>
            <a:fontRef idx="minor">
              <a:schemeClr val="dk1">
                <a:hueOff val="0"/>
                <a:satOff val="0"/>
                <a:lumOff val="0"/>
                <a:alphaOff val="0"/>
              </a:schemeClr>
            </a:fontRef>
          </p:style>
          <p:txBody>
            <a:bodyPr spcFirstLastPara="0" vert="horz" wrap="square" lIns="91440" tIns="91440" rIns="91440" bIns="2752367" numCol="1" spcCol="1270" anchor="ctr" anchorCtr="0">
              <a:noAutofit/>
            </a:bodyPr>
            <a:lstStyle/>
            <a:p>
              <a:pPr algn="ctr" defTabSz="1066800">
                <a:lnSpc>
                  <a:spcPct val="90000"/>
                </a:lnSpc>
                <a:spcBef>
                  <a:spcPct val="0"/>
                </a:spcBef>
                <a:spcAft>
                  <a:spcPct val="35000"/>
                </a:spcAft>
              </a:pPr>
              <a:endParaRPr lang="en-US" sz="1400" dirty="0" smtClean="0"/>
            </a:p>
            <a:p>
              <a:pPr algn="ctr" defTabSz="1066800">
                <a:lnSpc>
                  <a:spcPct val="90000"/>
                </a:lnSpc>
                <a:spcBef>
                  <a:spcPct val="0"/>
                </a:spcBef>
                <a:spcAft>
                  <a:spcPct val="35000"/>
                </a:spcAft>
              </a:pPr>
              <a:endParaRPr lang="en-US" sz="1400" dirty="0" smtClean="0"/>
            </a:p>
            <a:p>
              <a:pPr algn="ctr" defTabSz="1066800">
                <a:lnSpc>
                  <a:spcPct val="90000"/>
                </a:lnSpc>
                <a:spcBef>
                  <a:spcPct val="0"/>
                </a:spcBef>
                <a:spcAft>
                  <a:spcPct val="35000"/>
                </a:spcAft>
              </a:pPr>
              <a:r>
                <a:rPr lang="en-US" sz="1600" b="1" dirty="0" smtClean="0"/>
                <a:t>Identification of the target products or services.</a:t>
              </a:r>
              <a:endParaRPr lang="en-US" sz="1600" b="1" dirty="0" smtClean="0">
                <a:solidFill>
                  <a:schemeClr val="tx1"/>
                </a:solidFill>
              </a:endParaRPr>
            </a:p>
          </p:txBody>
        </p:sp>
        <p:sp>
          <p:nvSpPr>
            <p:cNvPr id="15" name="Forma libre: forma 8">
              <a:extLst>
                <a:ext uri="{FF2B5EF4-FFF2-40B4-BE49-F238E27FC236}">
                  <a16:creationId xmlns:a16="http://schemas.microsoft.com/office/drawing/2014/main" xmlns="" id="{722C3B34-26FC-46EE-B433-95DC78BC838E}"/>
                </a:ext>
              </a:extLst>
            </p:cNvPr>
            <p:cNvSpPr/>
            <p:nvPr/>
          </p:nvSpPr>
          <p:spPr>
            <a:xfrm>
              <a:off x="4834070" y="3592266"/>
              <a:ext cx="1872000" cy="902809"/>
            </a:xfrm>
            <a:custGeom>
              <a:avLst/>
              <a:gdLst>
                <a:gd name="connsiteX0" fmla="*/ 0 w 1435079"/>
                <a:gd name="connsiteY0" fmla="*/ 114615 h 1146151"/>
                <a:gd name="connsiteX1" fmla="*/ 114615 w 1435079"/>
                <a:gd name="connsiteY1" fmla="*/ 0 h 1146151"/>
                <a:gd name="connsiteX2" fmla="*/ 1320464 w 1435079"/>
                <a:gd name="connsiteY2" fmla="*/ 0 h 1146151"/>
                <a:gd name="connsiteX3" fmla="*/ 1435079 w 1435079"/>
                <a:gd name="connsiteY3" fmla="*/ 114615 h 1146151"/>
                <a:gd name="connsiteX4" fmla="*/ 1435079 w 1435079"/>
                <a:gd name="connsiteY4" fmla="*/ 1031536 h 1146151"/>
                <a:gd name="connsiteX5" fmla="*/ 1320464 w 1435079"/>
                <a:gd name="connsiteY5" fmla="*/ 1146151 h 1146151"/>
                <a:gd name="connsiteX6" fmla="*/ 114615 w 1435079"/>
                <a:gd name="connsiteY6" fmla="*/ 1146151 h 1146151"/>
                <a:gd name="connsiteX7" fmla="*/ 0 w 1435079"/>
                <a:gd name="connsiteY7" fmla="*/ 1031536 h 1146151"/>
                <a:gd name="connsiteX8" fmla="*/ 0 w 1435079"/>
                <a:gd name="connsiteY8" fmla="*/ 114615 h 1146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5079" h="1146151">
                  <a:moveTo>
                    <a:pt x="0" y="114615"/>
                  </a:moveTo>
                  <a:cubicBezTo>
                    <a:pt x="0" y="51315"/>
                    <a:pt x="51315" y="0"/>
                    <a:pt x="114615" y="0"/>
                  </a:cubicBezTo>
                  <a:lnTo>
                    <a:pt x="1320464" y="0"/>
                  </a:lnTo>
                  <a:cubicBezTo>
                    <a:pt x="1383764" y="0"/>
                    <a:pt x="1435079" y="51315"/>
                    <a:pt x="1435079" y="114615"/>
                  </a:cubicBezTo>
                  <a:lnTo>
                    <a:pt x="1435079" y="1031536"/>
                  </a:lnTo>
                  <a:cubicBezTo>
                    <a:pt x="1435079" y="1094836"/>
                    <a:pt x="1383764" y="1146151"/>
                    <a:pt x="1320464" y="1146151"/>
                  </a:cubicBezTo>
                  <a:lnTo>
                    <a:pt x="114615" y="1146151"/>
                  </a:lnTo>
                  <a:cubicBezTo>
                    <a:pt x="51315" y="1146151"/>
                    <a:pt x="0" y="1094836"/>
                    <a:pt x="0" y="1031536"/>
                  </a:cubicBezTo>
                  <a:lnTo>
                    <a:pt x="0" y="114615"/>
                  </a:lnTo>
                  <a:close/>
                </a:path>
              </a:pathLst>
            </a:custGeom>
          </p:spPr>
          <p:style>
            <a:lnRef idx="0">
              <a:schemeClr val="accent3">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94530" tIns="79290" rIns="94530" bIns="79290" numCol="1" spcCol="1270" anchor="ctr" anchorCtr="0">
              <a:noAutofit/>
            </a:bodyPr>
            <a:lstStyle/>
            <a:p>
              <a:pPr lvl="0" algn="just" defTabSz="1066800">
                <a:lnSpc>
                  <a:spcPct val="90000"/>
                </a:lnSpc>
                <a:spcBef>
                  <a:spcPct val="0"/>
                </a:spcBef>
                <a:spcAft>
                  <a:spcPct val="35000"/>
                </a:spcAft>
              </a:pPr>
              <a:r>
                <a:rPr lang="en-US" sz="1200" dirty="0" smtClean="0"/>
                <a:t> An identifier that indicates that it is always the same product</a:t>
              </a:r>
              <a:endParaRPr lang="en-US" sz="1200" kern="1200" dirty="0">
                <a:solidFill>
                  <a:schemeClr val="tx1"/>
                </a:solidFill>
              </a:endParaRPr>
            </a:p>
          </p:txBody>
        </p:sp>
        <p:sp>
          <p:nvSpPr>
            <p:cNvPr id="16" name="Forma libre: forma 9">
              <a:extLst>
                <a:ext uri="{FF2B5EF4-FFF2-40B4-BE49-F238E27FC236}">
                  <a16:creationId xmlns:a16="http://schemas.microsoft.com/office/drawing/2014/main" xmlns="" id="{DC459A02-2211-41C3-8F9A-9B44CCE14DCA}"/>
                </a:ext>
              </a:extLst>
            </p:cNvPr>
            <p:cNvSpPr/>
            <p:nvPr/>
          </p:nvSpPr>
          <p:spPr>
            <a:xfrm>
              <a:off x="4834070" y="4641044"/>
              <a:ext cx="1872000" cy="1146151"/>
            </a:xfrm>
            <a:custGeom>
              <a:avLst/>
              <a:gdLst>
                <a:gd name="connsiteX0" fmla="*/ 0 w 1435079"/>
                <a:gd name="connsiteY0" fmla="*/ 114615 h 1146151"/>
                <a:gd name="connsiteX1" fmla="*/ 114615 w 1435079"/>
                <a:gd name="connsiteY1" fmla="*/ 0 h 1146151"/>
                <a:gd name="connsiteX2" fmla="*/ 1320464 w 1435079"/>
                <a:gd name="connsiteY2" fmla="*/ 0 h 1146151"/>
                <a:gd name="connsiteX3" fmla="*/ 1435079 w 1435079"/>
                <a:gd name="connsiteY3" fmla="*/ 114615 h 1146151"/>
                <a:gd name="connsiteX4" fmla="*/ 1435079 w 1435079"/>
                <a:gd name="connsiteY4" fmla="*/ 1031536 h 1146151"/>
                <a:gd name="connsiteX5" fmla="*/ 1320464 w 1435079"/>
                <a:gd name="connsiteY5" fmla="*/ 1146151 h 1146151"/>
                <a:gd name="connsiteX6" fmla="*/ 114615 w 1435079"/>
                <a:gd name="connsiteY6" fmla="*/ 1146151 h 1146151"/>
                <a:gd name="connsiteX7" fmla="*/ 0 w 1435079"/>
                <a:gd name="connsiteY7" fmla="*/ 1031536 h 1146151"/>
                <a:gd name="connsiteX8" fmla="*/ 0 w 1435079"/>
                <a:gd name="connsiteY8" fmla="*/ 114615 h 1146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5079" h="1146151">
                  <a:moveTo>
                    <a:pt x="0" y="114615"/>
                  </a:moveTo>
                  <a:cubicBezTo>
                    <a:pt x="0" y="51315"/>
                    <a:pt x="51315" y="0"/>
                    <a:pt x="114615" y="0"/>
                  </a:cubicBezTo>
                  <a:lnTo>
                    <a:pt x="1320464" y="0"/>
                  </a:lnTo>
                  <a:cubicBezTo>
                    <a:pt x="1383764" y="0"/>
                    <a:pt x="1435079" y="51315"/>
                    <a:pt x="1435079" y="114615"/>
                  </a:cubicBezTo>
                  <a:lnTo>
                    <a:pt x="1435079" y="1031536"/>
                  </a:lnTo>
                  <a:cubicBezTo>
                    <a:pt x="1435079" y="1094836"/>
                    <a:pt x="1383764" y="1146151"/>
                    <a:pt x="1320464" y="1146151"/>
                  </a:cubicBezTo>
                  <a:lnTo>
                    <a:pt x="114615" y="1146151"/>
                  </a:lnTo>
                  <a:cubicBezTo>
                    <a:pt x="51315" y="1146151"/>
                    <a:pt x="0" y="1094836"/>
                    <a:pt x="0" y="1031536"/>
                  </a:cubicBezTo>
                  <a:lnTo>
                    <a:pt x="0" y="114615"/>
                  </a:lnTo>
                  <a:close/>
                </a:path>
              </a:pathLst>
            </a:custGeom>
          </p:spPr>
          <p:style>
            <a:lnRef idx="0">
              <a:schemeClr val="accent3">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94530" tIns="79290" rIns="94530" bIns="79290" numCol="1" spcCol="1270" anchor="ctr" anchorCtr="0">
              <a:noAutofit/>
            </a:bodyPr>
            <a:lstStyle/>
            <a:p>
              <a:pPr algn="just"/>
              <a:r>
                <a:rPr lang="en-US" sz="1200" dirty="0" smtClean="0"/>
                <a:t>It is important to always look for a unique or standard code such as the barcode.  </a:t>
              </a:r>
              <a:endParaRPr lang="es-MX" sz="1200" dirty="0"/>
            </a:p>
          </p:txBody>
        </p:sp>
        <p:sp>
          <p:nvSpPr>
            <p:cNvPr id="17" name="Forma libre: forma 10">
              <a:extLst>
                <a:ext uri="{FF2B5EF4-FFF2-40B4-BE49-F238E27FC236}">
                  <a16:creationId xmlns:a16="http://schemas.microsoft.com/office/drawing/2014/main" xmlns="" id="{E4C11FDF-127F-4DE2-8283-01F848F1AE57}"/>
                </a:ext>
              </a:extLst>
            </p:cNvPr>
            <p:cNvSpPr/>
            <p:nvPr/>
          </p:nvSpPr>
          <p:spPr>
            <a:xfrm>
              <a:off x="7129630" y="2177052"/>
              <a:ext cx="2340000" cy="3801324"/>
            </a:xfrm>
            <a:custGeom>
              <a:avLst/>
              <a:gdLst>
                <a:gd name="connsiteX0" fmla="*/ 0 w 2213376"/>
                <a:gd name="connsiteY0" fmla="*/ 221338 h 3801324"/>
                <a:gd name="connsiteX1" fmla="*/ 221338 w 2213376"/>
                <a:gd name="connsiteY1" fmla="*/ 0 h 3801324"/>
                <a:gd name="connsiteX2" fmla="*/ 1992038 w 2213376"/>
                <a:gd name="connsiteY2" fmla="*/ 0 h 3801324"/>
                <a:gd name="connsiteX3" fmla="*/ 2213376 w 2213376"/>
                <a:gd name="connsiteY3" fmla="*/ 221338 h 3801324"/>
                <a:gd name="connsiteX4" fmla="*/ 2213376 w 2213376"/>
                <a:gd name="connsiteY4" fmla="*/ 3579986 h 3801324"/>
                <a:gd name="connsiteX5" fmla="*/ 1992038 w 2213376"/>
                <a:gd name="connsiteY5" fmla="*/ 3801324 h 3801324"/>
                <a:gd name="connsiteX6" fmla="*/ 221338 w 2213376"/>
                <a:gd name="connsiteY6" fmla="*/ 3801324 h 3801324"/>
                <a:gd name="connsiteX7" fmla="*/ 0 w 2213376"/>
                <a:gd name="connsiteY7" fmla="*/ 3579986 h 3801324"/>
                <a:gd name="connsiteX8" fmla="*/ 0 w 2213376"/>
                <a:gd name="connsiteY8" fmla="*/ 221338 h 380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3376" h="3801324">
                  <a:moveTo>
                    <a:pt x="0" y="221338"/>
                  </a:moveTo>
                  <a:cubicBezTo>
                    <a:pt x="0" y="99096"/>
                    <a:pt x="99096" y="0"/>
                    <a:pt x="221338" y="0"/>
                  </a:cubicBezTo>
                  <a:lnTo>
                    <a:pt x="1992038" y="0"/>
                  </a:lnTo>
                  <a:cubicBezTo>
                    <a:pt x="2114280" y="0"/>
                    <a:pt x="2213376" y="99096"/>
                    <a:pt x="2213376" y="221338"/>
                  </a:cubicBezTo>
                  <a:lnTo>
                    <a:pt x="2213376" y="3579986"/>
                  </a:lnTo>
                  <a:cubicBezTo>
                    <a:pt x="2213376" y="3702228"/>
                    <a:pt x="2114280" y="3801324"/>
                    <a:pt x="1992038" y="3801324"/>
                  </a:cubicBezTo>
                  <a:lnTo>
                    <a:pt x="221338" y="3801324"/>
                  </a:lnTo>
                  <a:cubicBezTo>
                    <a:pt x="99096" y="3801324"/>
                    <a:pt x="0" y="3702228"/>
                    <a:pt x="0" y="3579986"/>
                  </a:cubicBezTo>
                  <a:lnTo>
                    <a:pt x="0" y="221338"/>
                  </a:lnTo>
                  <a:close/>
                </a:path>
              </a:pathLst>
            </a:custGeom>
            <a:solidFill>
              <a:schemeClr val="accent1">
                <a:lumMod val="75000"/>
              </a:schemeClr>
            </a:solidFill>
          </p:spPr>
          <p:style>
            <a:lnRef idx="0">
              <a:schemeClr val="accent3">
                <a:hueOff val="0"/>
                <a:satOff val="0"/>
                <a:lumOff val="0"/>
                <a:alphaOff val="0"/>
              </a:schemeClr>
            </a:lnRef>
            <a:fillRef idx="1">
              <a:scrgbClr r="0" g="0" b="0"/>
            </a:fillRef>
            <a:effectRef idx="2">
              <a:schemeClr val="accent3">
                <a:tint val="40000"/>
                <a:hueOff val="0"/>
                <a:satOff val="0"/>
                <a:lumOff val="0"/>
                <a:alphaOff val="0"/>
              </a:schemeClr>
            </a:effectRef>
            <a:fontRef idx="minor">
              <a:schemeClr val="dk1">
                <a:hueOff val="0"/>
                <a:satOff val="0"/>
                <a:lumOff val="0"/>
                <a:alphaOff val="0"/>
              </a:schemeClr>
            </a:fontRef>
          </p:style>
          <p:txBody>
            <a:bodyPr spcFirstLastPara="0" vert="horz" wrap="square" lIns="91440" tIns="91440" rIns="91440" bIns="2752367" numCol="1" spcCol="1270" anchor="ctr" anchorCtr="0">
              <a:noAutofit/>
            </a:bodyPr>
            <a:lstStyle/>
            <a:p>
              <a:pPr lvl="0" algn="ctr" defTabSz="1066800">
                <a:lnSpc>
                  <a:spcPct val="90000"/>
                </a:lnSpc>
                <a:spcBef>
                  <a:spcPct val="0"/>
                </a:spcBef>
                <a:spcAft>
                  <a:spcPct val="35000"/>
                </a:spcAft>
              </a:pPr>
              <a:endParaRPr lang="es-MX" b="1" dirty="0" smtClean="0">
                <a:solidFill>
                  <a:schemeClr val="tx1"/>
                </a:solidFill>
              </a:endParaRPr>
            </a:p>
            <a:p>
              <a:pPr lvl="0" algn="ctr" defTabSz="1066800">
                <a:lnSpc>
                  <a:spcPct val="90000"/>
                </a:lnSpc>
                <a:spcBef>
                  <a:spcPct val="0"/>
                </a:spcBef>
                <a:spcAft>
                  <a:spcPct val="35000"/>
                </a:spcAft>
              </a:pPr>
              <a:r>
                <a:rPr lang="en-US" dirty="0" smtClean="0">
                  <a:solidFill>
                    <a:schemeClr val="bg1"/>
                  </a:solidFill>
                </a:rPr>
                <a:t>Software tests</a:t>
              </a:r>
              <a:endParaRPr lang="es-MX" b="1" dirty="0" smtClean="0">
                <a:solidFill>
                  <a:schemeClr val="bg1"/>
                </a:solidFill>
              </a:endParaRPr>
            </a:p>
          </p:txBody>
        </p:sp>
        <p:sp>
          <p:nvSpPr>
            <p:cNvPr id="18" name="Forma libre: forma 11">
              <a:extLst>
                <a:ext uri="{FF2B5EF4-FFF2-40B4-BE49-F238E27FC236}">
                  <a16:creationId xmlns:a16="http://schemas.microsoft.com/office/drawing/2014/main" xmlns="" id="{3C5DDE3C-7599-4794-8DE2-19E61BB13FC6}"/>
                </a:ext>
              </a:extLst>
            </p:cNvPr>
            <p:cNvSpPr/>
            <p:nvPr/>
          </p:nvSpPr>
          <p:spPr>
            <a:xfrm>
              <a:off x="7366378" y="3318561"/>
              <a:ext cx="1872000" cy="1146151"/>
            </a:xfrm>
            <a:custGeom>
              <a:avLst/>
              <a:gdLst>
                <a:gd name="connsiteX0" fmla="*/ 0 w 1435079"/>
                <a:gd name="connsiteY0" fmla="*/ 114615 h 1146151"/>
                <a:gd name="connsiteX1" fmla="*/ 114615 w 1435079"/>
                <a:gd name="connsiteY1" fmla="*/ 0 h 1146151"/>
                <a:gd name="connsiteX2" fmla="*/ 1320464 w 1435079"/>
                <a:gd name="connsiteY2" fmla="*/ 0 h 1146151"/>
                <a:gd name="connsiteX3" fmla="*/ 1435079 w 1435079"/>
                <a:gd name="connsiteY3" fmla="*/ 114615 h 1146151"/>
                <a:gd name="connsiteX4" fmla="*/ 1435079 w 1435079"/>
                <a:gd name="connsiteY4" fmla="*/ 1031536 h 1146151"/>
                <a:gd name="connsiteX5" fmla="*/ 1320464 w 1435079"/>
                <a:gd name="connsiteY5" fmla="*/ 1146151 h 1146151"/>
                <a:gd name="connsiteX6" fmla="*/ 114615 w 1435079"/>
                <a:gd name="connsiteY6" fmla="*/ 1146151 h 1146151"/>
                <a:gd name="connsiteX7" fmla="*/ 0 w 1435079"/>
                <a:gd name="connsiteY7" fmla="*/ 1031536 h 1146151"/>
                <a:gd name="connsiteX8" fmla="*/ 0 w 1435079"/>
                <a:gd name="connsiteY8" fmla="*/ 114615 h 1146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5079" h="1146151">
                  <a:moveTo>
                    <a:pt x="0" y="114615"/>
                  </a:moveTo>
                  <a:cubicBezTo>
                    <a:pt x="0" y="51315"/>
                    <a:pt x="51315" y="0"/>
                    <a:pt x="114615" y="0"/>
                  </a:cubicBezTo>
                  <a:lnTo>
                    <a:pt x="1320464" y="0"/>
                  </a:lnTo>
                  <a:cubicBezTo>
                    <a:pt x="1383764" y="0"/>
                    <a:pt x="1435079" y="51315"/>
                    <a:pt x="1435079" y="114615"/>
                  </a:cubicBezTo>
                  <a:lnTo>
                    <a:pt x="1435079" y="1031536"/>
                  </a:lnTo>
                  <a:cubicBezTo>
                    <a:pt x="1435079" y="1094836"/>
                    <a:pt x="1383764" y="1146151"/>
                    <a:pt x="1320464" y="1146151"/>
                  </a:cubicBezTo>
                  <a:lnTo>
                    <a:pt x="114615" y="1146151"/>
                  </a:lnTo>
                  <a:cubicBezTo>
                    <a:pt x="51315" y="1146151"/>
                    <a:pt x="0" y="1094836"/>
                    <a:pt x="0" y="1031536"/>
                  </a:cubicBezTo>
                  <a:lnTo>
                    <a:pt x="0" y="114615"/>
                  </a:lnTo>
                  <a:close/>
                </a:path>
              </a:pathLst>
            </a:custGeom>
          </p:spPr>
          <p:style>
            <a:lnRef idx="0">
              <a:schemeClr val="accent3">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94530" tIns="79290" rIns="94530" bIns="79290" numCol="1" spcCol="1270" anchor="ctr" anchorCtr="0">
              <a:noAutofit/>
            </a:bodyPr>
            <a:lstStyle/>
            <a:p>
              <a:pPr lvl="0" algn="just" defTabSz="1066800">
                <a:lnSpc>
                  <a:spcPct val="90000"/>
                </a:lnSpc>
                <a:spcBef>
                  <a:spcPct val="0"/>
                </a:spcBef>
                <a:spcAft>
                  <a:spcPct val="35000"/>
                </a:spcAft>
              </a:pPr>
              <a:r>
                <a:rPr lang="en-US" sz="1200" dirty="0" smtClean="0"/>
                <a:t>For some products the price area has data records since 2016, and as of 2017</a:t>
              </a:r>
              <a:r>
                <a:rPr lang="en-US" sz="1200" kern="1200" dirty="0" smtClean="0">
                  <a:solidFill>
                    <a:schemeClr val="tx1"/>
                  </a:solidFill>
                </a:rPr>
                <a:t>.</a:t>
              </a:r>
              <a:endParaRPr lang="en-US" sz="1200" kern="1200" dirty="0">
                <a:solidFill>
                  <a:schemeClr val="tx1"/>
                </a:solidFill>
              </a:endParaRPr>
            </a:p>
          </p:txBody>
        </p:sp>
        <p:sp>
          <p:nvSpPr>
            <p:cNvPr id="20" name="Forma libre: forma 10">
              <a:extLst>
                <a:ext uri="{FF2B5EF4-FFF2-40B4-BE49-F238E27FC236}">
                  <a16:creationId xmlns:a16="http://schemas.microsoft.com/office/drawing/2014/main" xmlns="" id="{E4C11FDF-127F-4DE2-8283-01F848F1AE57}"/>
                </a:ext>
              </a:extLst>
            </p:cNvPr>
            <p:cNvSpPr/>
            <p:nvPr/>
          </p:nvSpPr>
          <p:spPr>
            <a:xfrm>
              <a:off x="-547520" y="2177052"/>
              <a:ext cx="2340000" cy="3801324"/>
            </a:xfrm>
            <a:custGeom>
              <a:avLst/>
              <a:gdLst>
                <a:gd name="connsiteX0" fmla="*/ 0 w 2213376"/>
                <a:gd name="connsiteY0" fmla="*/ 221338 h 3801324"/>
                <a:gd name="connsiteX1" fmla="*/ 221338 w 2213376"/>
                <a:gd name="connsiteY1" fmla="*/ 0 h 3801324"/>
                <a:gd name="connsiteX2" fmla="*/ 1992038 w 2213376"/>
                <a:gd name="connsiteY2" fmla="*/ 0 h 3801324"/>
                <a:gd name="connsiteX3" fmla="*/ 2213376 w 2213376"/>
                <a:gd name="connsiteY3" fmla="*/ 221338 h 3801324"/>
                <a:gd name="connsiteX4" fmla="*/ 2213376 w 2213376"/>
                <a:gd name="connsiteY4" fmla="*/ 3579986 h 3801324"/>
                <a:gd name="connsiteX5" fmla="*/ 1992038 w 2213376"/>
                <a:gd name="connsiteY5" fmla="*/ 3801324 h 3801324"/>
                <a:gd name="connsiteX6" fmla="*/ 221338 w 2213376"/>
                <a:gd name="connsiteY6" fmla="*/ 3801324 h 3801324"/>
                <a:gd name="connsiteX7" fmla="*/ 0 w 2213376"/>
                <a:gd name="connsiteY7" fmla="*/ 3579986 h 3801324"/>
                <a:gd name="connsiteX8" fmla="*/ 0 w 2213376"/>
                <a:gd name="connsiteY8" fmla="*/ 221338 h 380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3376" h="3801324">
                  <a:moveTo>
                    <a:pt x="0" y="221338"/>
                  </a:moveTo>
                  <a:cubicBezTo>
                    <a:pt x="0" y="99096"/>
                    <a:pt x="99096" y="0"/>
                    <a:pt x="221338" y="0"/>
                  </a:cubicBezTo>
                  <a:lnTo>
                    <a:pt x="1992038" y="0"/>
                  </a:lnTo>
                  <a:cubicBezTo>
                    <a:pt x="2114280" y="0"/>
                    <a:pt x="2213376" y="99096"/>
                    <a:pt x="2213376" y="221338"/>
                  </a:cubicBezTo>
                  <a:lnTo>
                    <a:pt x="2213376" y="3579986"/>
                  </a:lnTo>
                  <a:cubicBezTo>
                    <a:pt x="2213376" y="3702228"/>
                    <a:pt x="2114280" y="3801324"/>
                    <a:pt x="1992038" y="3801324"/>
                  </a:cubicBezTo>
                  <a:lnTo>
                    <a:pt x="221338" y="3801324"/>
                  </a:lnTo>
                  <a:cubicBezTo>
                    <a:pt x="99096" y="3801324"/>
                    <a:pt x="0" y="3702228"/>
                    <a:pt x="0" y="3579986"/>
                  </a:cubicBezTo>
                  <a:lnTo>
                    <a:pt x="0" y="221338"/>
                  </a:lnTo>
                  <a:close/>
                </a:path>
              </a:pathLst>
            </a:custGeom>
            <a:solidFill>
              <a:schemeClr val="accent1">
                <a:lumMod val="75000"/>
              </a:schemeClr>
            </a:solidFill>
          </p:spPr>
          <p:style>
            <a:lnRef idx="0">
              <a:schemeClr val="accent3">
                <a:hueOff val="0"/>
                <a:satOff val="0"/>
                <a:lumOff val="0"/>
                <a:alphaOff val="0"/>
              </a:schemeClr>
            </a:lnRef>
            <a:fillRef idx="1">
              <a:scrgbClr r="0" g="0" b="0"/>
            </a:fillRef>
            <a:effectRef idx="2">
              <a:schemeClr val="accent3">
                <a:tint val="40000"/>
                <a:hueOff val="0"/>
                <a:satOff val="0"/>
                <a:lumOff val="0"/>
                <a:alphaOff val="0"/>
              </a:schemeClr>
            </a:effectRef>
            <a:fontRef idx="minor">
              <a:schemeClr val="dk1">
                <a:hueOff val="0"/>
                <a:satOff val="0"/>
                <a:lumOff val="0"/>
                <a:alphaOff val="0"/>
              </a:schemeClr>
            </a:fontRef>
          </p:style>
          <p:txBody>
            <a:bodyPr spcFirstLastPara="0" vert="horz" wrap="square" lIns="91440" tIns="91440" rIns="91440" bIns="2752367" numCol="1" spcCol="1270" anchor="ctr" anchorCtr="0">
              <a:noAutofit/>
            </a:bodyPr>
            <a:lstStyle/>
            <a:p>
              <a:pPr lvl="0" algn="ctr"/>
              <a:endParaRPr lang="es-MX" b="1" dirty="0" smtClean="0">
                <a:solidFill>
                  <a:schemeClr val="tx1"/>
                </a:solidFill>
              </a:endParaRPr>
            </a:p>
            <a:p>
              <a:pPr lvl="0" algn="ctr"/>
              <a:r>
                <a:rPr lang="en-US" b="1" dirty="0" smtClean="0">
                  <a:solidFill>
                    <a:schemeClr val="bg1"/>
                  </a:solidFill>
                </a:rPr>
                <a:t>Research and analysis of the electronic pages</a:t>
              </a:r>
              <a:endParaRPr lang="es-MX" b="1" dirty="0" smtClean="0">
                <a:solidFill>
                  <a:schemeClr val="bg1"/>
                </a:solidFill>
              </a:endParaRPr>
            </a:p>
          </p:txBody>
        </p:sp>
        <p:sp>
          <p:nvSpPr>
            <p:cNvPr id="21" name="Forma libre: forma 11">
              <a:extLst>
                <a:ext uri="{FF2B5EF4-FFF2-40B4-BE49-F238E27FC236}">
                  <a16:creationId xmlns:a16="http://schemas.microsoft.com/office/drawing/2014/main" xmlns="" id="{3C5DDE3C-7599-4794-8DE2-19E61BB13FC6}"/>
                </a:ext>
              </a:extLst>
            </p:cNvPr>
            <p:cNvSpPr/>
            <p:nvPr/>
          </p:nvSpPr>
          <p:spPr>
            <a:xfrm>
              <a:off x="-310772" y="3764322"/>
              <a:ext cx="1872000" cy="700389"/>
            </a:xfrm>
            <a:custGeom>
              <a:avLst/>
              <a:gdLst>
                <a:gd name="connsiteX0" fmla="*/ 0 w 1435079"/>
                <a:gd name="connsiteY0" fmla="*/ 114615 h 1146151"/>
                <a:gd name="connsiteX1" fmla="*/ 114615 w 1435079"/>
                <a:gd name="connsiteY1" fmla="*/ 0 h 1146151"/>
                <a:gd name="connsiteX2" fmla="*/ 1320464 w 1435079"/>
                <a:gd name="connsiteY2" fmla="*/ 0 h 1146151"/>
                <a:gd name="connsiteX3" fmla="*/ 1435079 w 1435079"/>
                <a:gd name="connsiteY3" fmla="*/ 114615 h 1146151"/>
                <a:gd name="connsiteX4" fmla="*/ 1435079 w 1435079"/>
                <a:gd name="connsiteY4" fmla="*/ 1031536 h 1146151"/>
                <a:gd name="connsiteX5" fmla="*/ 1320464 w 1435079"/>
                <a:gd name="connsiteY5" fmla="*/ 1146151 h 1146151"/>
                <a:gd name="connsiteX6" fmla="*/ 114615 w 1435079"/>
                <a:gd name="connsiteY6" fmla="*/ 1146151 h 1146151"/>
                <a:gd name="connsiteX7" fmla="*/ 0 w 1435079"/>
                <a:gd name="connsiteY7" fmla="*/ 1031536 h 1146151"/>
                <a:gd name="connsiteX8" fmla="*/ 0 w 1435079"/>
                <a:gd name="connsiteY8" fmla="*/ 114615 h 1146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5079" h="1146151">
                  <a:moveTo>
                    <a:pt x="0" y="114615"/>
                  </a:moveTo>
                  <a:cubicBezTo>
                    <a:pt x="0" y="51315"/>
                    <a:pt x="51315" y="0"/>
                    <a:pt x="114615" y="0"/>
                  </a:cubicBezTo>
                  <a:lnTo>
                    <a:pt x="1320464" y="0"/>
                  </a:lnTo>
                  <a:cubicBezTo>
                    <a:pt x="1383764" y="0"/>
                    <a:pt x="1435079" y="51315"/>
                    <a:pt x="1435079" y="114615"/>
                  </a:cubicBezTo>
                  <a:lnTo>
                    <a:pt x="1435079" y="1031536"/>
                  </a:lnTo>
                  <a:cubicBezTo>
                    <a:pt x="1435079" y="1094836"/>
                    <a:pt x="1383764" y="1146151"/>
                    <a:pt x="1320464" y="1146151"/>
                  </a:cubicBezTo>
                  <a:lnTo>
                    <a:pt x="114615" y="1146151"/>
                  </a:lnTo>
                  <a:cubicBezTo>
                    <a:pt x="51315" y="1146151"/>
                    <a:pt x="0" y="1094836"/>
                    <a:pt x="0" y="1031536"/>
                  </a:cubicBezTo>
                  <a:lnTo>
                    <a:pt x="0" y="114615"/>
                  </a:lnTo>
                  <a:close/>
                </a:path>
              </a:pathLst>
            </a:custGeom>
          </p:spPr>
          <p:style>
            <a:lnRef idx="0">
              <a:schemeClr val="accent3">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square" lIns="94530" tIns="79290" rIns="94530" bIns="79290" numCol="1" spcCol="1270" anchor="ctr" anchorCtr="0">
              <a:noAutofit/>
            </a:bodyPr>
            <a:lstStyle/>
            <a:p>
              <a:pPr lvl="0" algn="just"/>
              <a:r>
                <a:rPr lang="es-MX" sz="1200" dirty="0" err="1" smtClean="0"/>
                <a:t>Exploration</a:t>
              </a:r>
              <a:r>
                <a:rPr lang="es-MX" sz="1200" dirty="0" smtClean="0"/>
                <a:t> of virtual </a:t>
              </a:r>
              <a:r>
                <a:rPr lang="es-MX" sz="1200" dirty="0" err="1" smtClean="0"/>
                <a:t>stores</a:t>
              </a:r>
              <a:r>
                <a:rPr lang="es-MX" sz="1200" dirty="0" smtClean="0"/>
                <a:t>.</a:t>
              </a:r>
              <a:endParaRPr lang="es-MX" sz="1200" dirty="0"/>
            </a:p>
          </p:txBody>
        </p:sp>
      </p:grpSp>
      <p:sp>
        <p:nvSpPr>
          <p:cNvPr id="44" name="TextBox 3">
            <a:extLst>
              <a:ext uri="{FF2B5EF4-FFF2-40B4-BE49-F238E27FC236}">
                <a16:creationId xmlns:a16="http://schemas.microsoft.com/office/drawing/2014/main" xmlns="" id="{DE3BDE6C-7681-4B7F-A31B-66CBB64C748D}"/>
              </a:ext>
            </a:extLst>
          </p:cNvPr>
          <p:cNvSpPr txBox="1"/>
          <p:nvPr/>
        </p:nvSpPr>
        <p:spPr>
          <a:xfrm>
            <a:off x="2147977" y="4879330"/>
            <a:ext cx="3834832" cy="1201211"/>
          </a:xfrm>
          <a:prstGeom prst="rect">
            <a:avLst/>
          </a:prstGeom>
          <a:solidFill>
            <a:srgbClr val="31589D"/>
          </a:solidFill>
        </p:spPr>
        <p:txBody>
          <a:bodyPr wrap="square" lIns="243840" tIns="121920" rIns="243840" bIns="121920" rtlCol="0" anchor="ctr" anchorCtr="0">
            <a:noAutofit/>
          </a:bodyPr>
          <a:lstStyle>
            <a:defPPr>
              <a:defRPr lang="en-US"/>
            </a:defPPr>
            <a:lvl1pPr marL="573088">
              <a:defRPr sz="1400">
                <a:solidFill>
                  <a:srgbClr val="FFFFFF"/>
                </a:solidFill>
              </a:defRPr>
            </a:lvl1pPr>
          </a:lstStyle>
          <a:p>
            <a:pPr marL="72000" algn="just" defTabSz="1219170">
              <a:defRPr/>
            </a:pPr>
            <a:endParaRPr lang="en-US" sz="1200" dirty="0" smtClean="0"/>
          </a:p>
          <a:p>
            <a:pPr marL="72000" algn="just" defTabSz="1219170">
              <a:defRPr/>
            </a:pPr>
            <a:r>
              <a:rPr lang="en-US" sz="1100" dirty="0" smtClean="0"/>
              <a:t>It is considered necessary to have a multidisciplinary team: mathematicians, economists and computer scientists, accompanied by statisticians. It is also desirable to have a person with geo - statistical knowledge.</a:t>
            </a:r>
            <a:endParaRPr lang="es-MX" sz="1100" dirty="0" smtClean="0"/>
          </a:p>
          <a:p>
            <a:pPr marL="119063" lvl="0" algn="just" defTabSz="1219170">
              <a:defRPr/>
            </a:pPr>
            <a:r>
              <a:rPr lang="es-MX" sz="1200" dirty="0" smtClean="0"/>
              <a:t>. </a:t>
            </a:r>
            <a:endParaRPr kumimoji="0" lang="en-US" sz="1200" b="0" i="0" u="none" strike="noStrike" kern="0" cap="none" spc="0" normalizeH="0" baseline="0" noProof="0" dirty="0">
              <a:ln>
                <a:noFill/>
              </a:ln>
              <a:solidFill>
                <a:srgbClr val="FFFFFF"/>
              </a:solidFill>
              <a:effectLst/>
              <a:uLnTx/>
              <a:uFillTx/>
            </a:endParaRPr>
          </a:p>
        </p:txBody>
      </p:sp>
      <p:sp>
        <p:nvSpPr>
          <p:cNvPr id="45" name="TextBox 4">
            <a:extLst>
              <a:ext uri="{FF2B5EF4-FFF2-40B4-BE49-F238E27FC236}">
                <a16:creationId xmlns:a16="http://schemas.microsoft.com/office/drawing/2014/main" xmlns="" id="{924EF972-FF93-4036-8023-CD7C929F7B26}"/>
              </a:ext>
            </a:extLst>
          </p:cNvPr>
          <p:cNvSpPr txBox="1"/>
          <p:nvPr/>
        </p:nvSpPr>
        <p:spPr>
          <a:xfrm>
            <a:off x="7495165" y="4879330"/>
            <a:ext cx="3816000" cy="1191439"/>
          </a:xfrm>
          <a:prstGeom prst="rect">
            <a:avLst/>
          </a:prstGeom>
          <a:solidFill>
            <a:srgbClr val="31589D"/>
          </a:solidFill>
        </p:spPr>
        <p:txBody>
          <a:bodyPr wrap="square" lIns="243840" tIns="121920" rIns="243840" bIns="121920" rtlCol="0" anchor="ctr" anchorCtr="0">
            <a:noAutofit/>
          </a:bodyPr>
          <a:lstStyle>
            <a:defPPr>
              <a:defRPr lang="es-MX"/>
            </a:defPPr>
            <a:lvl1pPr marL="119063" marR="0" lvl="0" defTabSz="1219170" fontAlgn="auto">
              <a:lnSpc>
                <a:spcPct val="100000"/>
              </a:lnSpc>
              <a:spcBef>
                <a:spcPts val="0"/>
              </a:spcBef>
              <a:spcAft>
                <a:spcPts val="0"/>
              </a:spcAft>
              <a:buClrTx/>
              <a:buSzTx/>
              <a:buFontTx/>
              <a:buNone/>
              <a:tabLst/>
              <a:defRPr kumimoji="0" sz="2800" b="0" i="0" u="none" strike="noStrike" kern="0" cap="none" spc="0" normalizeH="0" baseline="0">
                <a:ln>
                  <a:noFill/>
                </a:ln>
                <a:solidFill>
                  <a:srgbClr val="FFFFFF"/>
                </a:solidFill>
                <a:effectLst/>
                <a:uLnTx/>
                <a:uFillTx/>
              </a:defRPr>
            </a:lvl1pPr>
          </a:lstStyle>
          <a:p>
            <a:pPr marL="347663" algn="just"/>
            <a:r>
              <a:rPr lang="en-US" sz="1100" dirty="0" smtClean="0"/>
              <a:t>In the LSNIEG5 of the INEGI in its article 45 establishes that the Informants of the System will be obliged to provide, with veracity and opportunity, the data and reports requested by the competent authorities for  purposes </a:t>
            </a:r>
            <a:r>
              <a:rPr lang="en-US" sz="1100" dirty="0"/>
              <a:t>statistical, census and geographic purposes</a:t>
            </a:r>
            <a:r>
              <a:rPr lang="en-US" sz="1100" dirty="0" smtClean="0"/>
              <a:t>. </a:t>
            </a:r>
            <a:r>
              <a:rPr lang="en-US" sz="1100" dirty="0"/>
              <a:t>and will provide support to them</a:t>
            </a:r>
          </a:p>
        </p:txBody>
      </p:sp>
      <p:sp>
        <p:nvSpPr>
          <p:cNvPr id="50178" name="AutoShape 2" descr="Resultado de imagen para capital human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0180" name="AutoShape 4" descr="Resultado de imagen para capital human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0182" name="AutoShape 6" descr="Resultado de imagen para capital human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0183" name="Picture 7" descr="D:\Marisol.gonzalez\Escritorio\Ottawa\Presentación\descarga (7).jfif"/>
          <p:cNvPicPr>
            <a:picLocks noChangeAspect="1" noChangeArrowheads="1"/>
          </p:cNvPicPr>
          <p:nvPr/>
        </p:nvPicPr>
        <p:blipFill>
          <a:blip r:embed="rId3" cstate="print"/>
          <a:srcRect/>
          <a:stretch>
            <a:fillRect/>
          </a:stretch>
        </p:blipFill>
        <p:spPr bwMode="auto">
          <a:xfrm>
            <a:off x="491795" y="5007109"/>
            <a:ext cx="1652587" cy="1044000"/>
          </a:xfrm>
          <a:prstGeom prst="rect">
            <a:avLst/>
          </a:prstGeom>
          <a:ln>
            <a:noFill/>
          </a:ln>
          <a:effectLst>
            <a:softEdge rad="112500"/>
          </a:effectLst>
        </p:spPr>
      </p:pic>
      <p:pic>
        <p:nvPicPr>
          <p:cNvPr id="50185" name="Picture 9" descr="Imagen relacionada"/>
          <p:cNvPicPr>
            <a:picLocks noChangeAspect="1" noChangeArrowheads="1"/>
          </p:cNvPicPr>
          <p:nvPr/>
        </p:nvPicPr>
        <p:blipFill>
          <a:blip r:embed="rId4" cstate="print"/>
          <a:srcRect/>
          <a:stretch>
            <a:fillRect/>
          </a:stretch>
        </p:blipFill>
        <p:spPr bwMode="auto">
          <a:xfrm>
            <a:off x="6257912" y="4944518"/>
            <a:ext cx="1701198" cy="1185299"/>
          </a:xfrm>
          <a:prstGeom prst="rect">
            <a:avLst/>
          </a:prstGeom>
          <a:ln>
            <a:noFill/>
          </a:ln>
          <a:effectLst>
            <a:softEdge rad="112500"/>
          </a:effectLst>
        </p:spPr>
      </p:pic>
    </p:spTree>
    <p:extLst>
      <p:ext uri="{BB962C8B-B14F-4D97-AF65-F5344CB8AC3E}">
        <p14:creationId xmlns:p14="http://schemas.microsoft.com/office/powerpoint/2010/main" val="2733433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xmlns="" id="{CE7C889A-EF1E-4867-A28D-F9382AB3E4FB}"/>
              </a:ext>
            </a:extLst>
          </p:cNvPr>
          <p:cNvSpPr/>
          <p:nvPr/>
        </p:nvSpPr>
        <p:spPr>
          <a:xfrm>
            <a:off x="3551675" y="1154178"/>
            <a:ext cx="5152399" cy="396000"/>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Main problems in data extraction</a:t>
            </a:r>
            <a:endParaRPr lang="es-419" sz="2800" b="1" dirty="0"/>
          </a:p>
        </p:txBody>
      </p:sp>
      <p:sp>
        <p:nvSpPr>
          <p:cNvPr id="8" name="Rectángulo 7">
            <a:extLst>
              <a:ext uri="{FF2B5EF4-FFF2-40B4-BE49-F238E27FC236}">
                <a16:creationId xmlns:a16="http://schemas.microsoft.com/office/drawing/2014/main" xmlns="" id="{544855F4-E3EB-44CF-9EC4-0F8E36E8AF81}"/>
              </a:ext>
            </a:extLst>
          </p:cNvPr>
          <p:cNvSpPr/>
          <p:nvPr/>
        </p:nvSpPr>
        <p:spPr>
          <a:xfrm>
            <a:off x="3502750" y="3428801"/>
            <a:ext cx="5152399" cy="396000"/>
          </a:xfrm>
          <a:prstGeom prst="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2800" b="1" dirty="0" smtClean="0"/>
              <a:t>Scanner data</a:t>
            </a:r>
            <a:endParaRPr lang="es-419" sz="2800" b="1" dirty="0"/>
          </a:p>
        </p:txBody>
      </p:sp>
      <p:sp>
        <p:nvSpPr>
          <p:cNvPr id="32" name="Rectángulo 31">
            <a:extLst>
              <a:ext uri="{FF2B5EF4-FFF2-40B4-BE49-F238E27FC236}">
                <a16:creationId xmlns:a16="http://schemas.microsoft.com/office/drawing/2014/main" xmlns="" id="{DFF2CA16-CD6D-4AB0-9C95-E949BFC8ECCD}"/>
              </a:ext>
            </a:extLst>
          </p:cNvPr>
          <p:cNvSpPr/>
          <p:nvPr/>
        </p:nvSpPr>
        <p:spPr>
          <a:xfrm>
            <a:off x="1045029" y="4137038"/>
            <a:ext cx="4680000" cy="528350"/>
          </a:xfrm>
          <a:prstGeom prst="rect">
            <a:avLst/>
          </a:prstGeom>
          <a:ln>
            <a:solidFill>
              <a:srgbClr val="6699FF"/>
            </a:solidFill>
          </a:ln>
        </p:spPr>
        <p:txBody>
          <a:bodyPr wrap="square">
            <a:spAutoFit/>
          </a:bodyPr>
          <a:lstStyle/>
          <a:p>
            <a:pPr indent="-171450" fontAlgn="b">
              <a:lnSpc>
                <a:spcPts val="1680"/>
              </a:lnSpc>
              <a:spcAft>
                <a:spcPts val="120"/>
              </a:spcAft>
            </a:pPr>
            <a:r>
              <a:rPr lang="en-US" sz="1200" dirty="0"/>
              <a:t>To obtain the data, it is necessary to carry out a negotiation process with the companies, since the data can be by registration or </a:t>
            </a:r>
            <a:r>
              <a:rPr lang="en-US" sz="1200" dirty="0" smtClean="0"/>
              <a:t>aggregates.</a:t>
            </a:r>
            <a:endParaRPr lang="es-MX" sz="1200" dirty="0"/>
          </a:p>
        </p:txBody>
      </p:sp>
      <p:sp>
        <p:nvSpPr>
          <p:cNvPr id="74" name="Rectángulo 29">
            <a:extLst>
              <a:ext uri="{FF2B5EF4-FFF2-40B4-BE49-F238E27FC236}">
                <a16:creationId xmlns:a16="http://schemas.microsoft.com/office/drawing/2014/main" xmlns="" id="{28305CB2-915F-47C1-9C19-3937A80A55AF}"/>
              </a:ext>
            </a:extLst>
          </p:cNvPr>
          <p:cNvSpPr/>
          <p:nvPr/>
        </p:nvSpPr>
        <p:spPr>
          <a:xfrm>
            <a:off x="1045029" y="4925119"/>
            <a:ext cx="4680000" cy="646331"/>
          </a:xfrm>
          <a:prstGeom prst="rect">
            <a:avLst/>
          </a:prstGeom>
          <a:ln>
            <a:solidFill>
              <a:srgbClr val="6699FF"/>
            </a:solidFill>
          </a:ln>
        </p:spPr>
        <p:txBody>
          <a:bodyPr wrap="square">
            <a:spAutoFit/>
          </a:bodyPr>
          <a:lstStyle/>
          <a:p>
            <a:pPr lvl="0" indent="-342900" algn="just"/>
            <a:r>
              <a:rPr lang="en-US" sz="1200" dirty="0"/>
              <a:t>Our ideal index would be in all cases this, prices and quantities per transaction or average price for a given period in addition to the quantities sold</a:t>
            </a:r>
            <a:r>
              <a:rPr lang="en-US" sz="1200" dirty="0" smtClean="0"/>
              <a:t>.</a:t>
            </a:r>
            <a:endParaRPr lang="es-MX" sz="1200" dirty="0"/>
          </a:p>
        </p:txBody>
      </p:sp>
      <p:sp>
        <p:nvSpPr>
          <p:cNvPr id="79" name="Rectángulo 29">
            <a:extLst>
              <a:ext uri="{FF2B5EF4-FFF2-40B4-BE49-F238E27FC236}">
                <a16:creationId xmlns:a16="http://schemas.microsoft.com/office/drawing/2014/main" xmlns="" id="{28305CB2-915F-47C1-9C19-3937A80A55AF}"/>
              </a:ext>
            </a:extLst>
          </p:cNvPr>
          <p:cNvSpPr/>
          <p:nvPr/>
        </p:nvSpPr>
        <p:spPr>
          <a:xfrm>
            <a:off x="3624940" y="1678249"/>
            <a:ext cx="4919435" cy="1169551"/>
          </a:xfrm>
          <a:prstGeom prst="rect">
            <a:avLst/>
          </a:prstGeom>
          <a:ln>
            <a:solidFill>
              <a:srgbClr val="6699FF"/>
            </a:solidFill>
          </a:ln>
        </p:spPr>
        <p:txBody>
          <a:bodyPr wrap="square">
            <a:spAutoFit/>
          </a:bodyPr>
          <a:lstStyle/>
          <a:p>
            <a:pPr lvl="0" indent="-342900" fontAlgn="b">
              <a:buFont typeface="+mj-lt"/>
              <a:buAutoNum type="arabicParenR"/>
            </a:pPr>
            <a:r>
              <a:rPr lang="en-US" sz="1400" dirty="0" smtClean="0"/>
              <a:t>site security</a:t>
            </a:r>
          </a:p>
          <a:p>
            <a:pPr lvl="0" indent="-342900" fontAlgn="b">
              <a:buFont typeface="+mj-lt"/>
              <a:buAutoNum type="arabicParenR"/>
            </a:pPr>
            <a:r>
              <a:rPr lang="en-US" sz="1400" dirty="0" smtClean="0"/>
              <a:t>type of information display</a:t>
            </a:r>
          </a:p>
          <a:p>
            <a:pPr lvl="0" indent="-342900" fontAlgn="b">
              <a:buFont typeface="+mj-lt"/>
              <a:buAutoNum type="arabicParenR"/>
            </a:pPr>
            <a:r>
              <a:rPr lang="en-US" sz="1400" dirty="0" smtClean="0"/>
              <a:t>number of products cataloged on the page</a:t>
            </a:r>
          </a:p>
          <a:p>
            <a:pPr lvl="0" indent="-342900" fontAlgn="b">
              <a:buFont typeface="+mj-lt"/>
              <a:buAutoNum type="arabicParenR"/>
            </a:pPr>
            <a:r>
              <a:rPr lang="en-US" sz="1400" dirty="0" smtClean="0"/>
              <a:t>versions of the HTML code</a:t>
            </a:r>
          </a:p>
          <a:p>
            <a:pPr lvl="0" indent="-342900" fontAlgn="b">
              <a:buFont typeface="+mj-lt"/>
              <a:buAutoNum type="arabicParenR"/>
            </a:pPr>
            <a:r>
              <a:rPr lang="en-US" sz="1400" dirty="0" smtClean="0"/>
              <a:t>format styles and diversity of managed products.</a:t>
            </a:r>
            <a:endParaRPr lang="es-MX" sz="1400" dirty="0" smtClean="0"/>
          </a:p>
        </p:txBody>
      </p:sp>
      <p:sp>
        <p:nvSpPr>
          <p:cNvPr id="9" name="Rectángulo 31">
            <a:extLst>
              <a:ext uri="{FF2B5EF4-FFF2-40B4-BE49-F238E27FC236}">
                <a16:creationId xmlns:a16="http://schemas.microsoft.com/office/drawing/2014/main" xmlns="" id="{DFF2CA16-CD6D-4AB0-9C95-E949BFC8ECCD}"/>
              </a:ext>
            </a:extLst>
          </p:cNvPr>
          <p:cNvSpPr/>
          <p:nvPr/>
        </p:nvSpPr>
        <p:spPr>
          <a:xfrm>
            <a:off x="6466851" y="4137038"/>
            <a:ext cx="4680000" cy="528350"/>
          </a:xfrm>
          <a:prstGeom prst="rect">
            <a:avLst/>
          </a:prstGeom>
          <a:ln>
            <a:solidFill>
              <a:srgbClr val="6699FF"/>
            </a:solidFill>
          </a:ln>
        </p:spPr>
        <p:txBody>
          <a:bodyPr wrap="square">
            <a:spAutoFit/>
          </a:bodyPr>
          <a:lstStyle/>
          <a:p>
            <a:pPr indent="-171450" fontAlgn="b">
              <a:lnSpc>
                <a:spcPts val="1680"/>
              </a:lnSpc>
              <a:spcAft>
                <a:spcPts val="120"/>
              </a:spcAft>
            </a:pPr>
            <a:r>
              <a:rPr lang="en-US" sz="1200" dirty="0"/>
              <a:t>We can only access these data provided that they are provided directly by collaboration agreements, they are not </a:t>
            </a:r>
            <a:r>
              <a:rPr lang="en-US" sz="1200" dirty="0" smtClean="0"/>
              <a:t>public.</a:t>
            </a:r>
            <a:endParaRPr lang="es-MX" sz="1200" dirty="0"/>
          </a:p>
        </p:txBody>
      </p:sp>
      <p:sp>
        <p:nvSpPr>
          <p:cNvPr id="10" name="Rectángulo 29">
            <a:extLst>
              <a:ext uri="{FF2B5EF4-FFF2-40B4-BE49-F238E27FC236}">
                <a16:creationId xmlns:a16="http://schemas.microsoft.com/office/drawing/2014/main" xmlns="" id="{28305CB2-915F-47C1-9C19-3937A80A55AF}"/>
              </a:ext>
            </a:extLst>
          </p:cNvPr>
          <p:cNvSpPr/>
          <p:nvPr/>
        </p:nvSpPr>
        <p:spPr>
          <a:xfrm>
            <a:off x="6466851" y="4925119"/>
            <a:ext cx="4680000" cy="461665"/>
          </a:xfrm>
          <a:prstGeom prst="rect">
            <a:avLst/>
          </a:prstGeom>
          <a:ln>
            <a:solidFill>
              <a:srgbClr val="6699FF"/>
            </a:solidFill>
          </a:ln>
        </p:spPr>
        <p:txBody>
          <a:bodyPr wrap="square">
            <a:spAutoFit/>
          </a:bodyPr>
          <a:lstStyle/>
          <a:p>
            <a:pPr lvl="0" indent="-342900" algn="just"/>
            <a:r>
              <a:rPr lang="en-US" sz="1200" dirty="0"/>
              <a:t>F</a:t>
            </a:r>
            <a:r>
              <a:rPr lang="en-US" sz="1200" dirty="0" smtClean="0"/>
              <a:t>ew </a:t>
            </a:r>
            <a:r>
              <a:rPr lang="en-US" sz="1200" dirty="0"/>
              <a:t>companies accept to provide the scanned data of each transaction, most accept the extraction using Web </a:t>
            </a:r>
            <a:r>
              <a:rPr lang="en-US" sz="1200" dirty="0" smtClean="0"/>
              <a:t>Scraping.</a:t>
            </a:r>
            <a:endParaRPr lang="es-MX" sz="1200" dirty="0"/>
          </a:p>
        </p:txBody>
      </p:sp>
    </p:spTree>
    <p:extLst>
      <p:ext uri="{BB962C8B-B14F-4D97-AF65-F5344CB8AC3E}">
        <p14:creationId xmlns:p14="http://schemas.microsoft.com/office/powerpoint/2010/main" val="579724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p:cNvPicPr>
            <a:picLocks noChangeAspect="1" noChangeArrowheads="1"/>
          </p:cNvPicPr>
          <p:nvPr/>
        </p:nvPicPr>
        <p:blipFill>
          <a:blip r:embed="rId3" cstate="print"/>
          <a:srcRect/>
          <a:stretch>
            <a:fillRect/>
          </a:stretch>
        </p:blipFill>
        <p:spPr bwMode="auto">
          <a:xfrm>
            <a:off x="0" y="0"/>
            <a:ext cx="12197348" cy="6858000"/>
          </a:xfrm>
          <a:prstGeom prst="rect">
            <a:avLst/>
          </a:prstGeom>
          <a:noFill/>
          <a:ln w="9525">
            <a:noFill/>
            <a:miter lim="800000"/>
            <a:headEnd/>
            <a:tailEnd/>
          </a:ln>
        </p:spPr>
      </p:pic>
      <p:sp>
        <p:nvSpPr>
          <p:cNvPr id="7" name="Shape 151">
            <a:extLst>
              <a:ext uri="{FF2B5EF4-FFF2-40B4-BE49-F238E27FC236}">
                <a16:creationId xmlns:a16="http://schemas.microsoft.com/office/drawing/2014/main" xmlns="" id="{6BCFF67F-EA06-4B05-95A5-8997641610BA}"/>
              </a:ext>
            </a:extLst>
          </p:cNvPr>
          <p:cNvSpPr/>
          <p:nvPr/>
        </p:nvSpPr>
        <p:spPr>
          <a:xfrm>
            <a:off x="1" y="4557016"/>
            <a:ext cx="6795911" cy="1516907"/>
          </a:xfrm>
          <a:prstGeom prst="rect">
            <a:avLst/>
          </a:prstGeom>
          <a:solidFill>
            <a:schemeClr val="tx1">
              <a:lumMod val="95000"/>
              <a:lumOff val="5000"/>
              <a:alpha val="73000"/>
            </a:schemeClr>
          </a:solidFill>
          <a:ln w="12700">
            <a:miter lim="400000"/>
          </a:ln>
        </p:spPr>
        <p:txBody>
          <a:bodyPr lIns="45719" rIns="45719" anchor="ctr"/>
          <a:lstStyle/>
          <a:p>
            <a:endParaRPr lang="en-US"/>
          </a:p>
        </p:txBody>
      </p:sp>
      <p:sp>
        <p:nvSpPr>
          <p:cNvPr id="8" name="Shape 152">
            <a:extLst>
              <a:ext uri="{FF2B5EF4-FFF2-40B4-BE49-F238E27FC236}">
                <a16:creationId xmlns:a16="http://schemas.microsoft.com/office/drawing/2014/main" xmlns="" id="{1F35ADC2-5B3E-41E1-B647-561A81FA3850}"/>
              </a:ext>
            </a:extLst>
          </p:cNvPr>
          <p:cNvSpPr>
            <a:spLocks noGrp="1"/>
          </p:cNvSpPr>
          <p:nvPr>
            <p:ph type="title"/>
          </p:nvPr>
        </p:nvSpPr>
        <p:spPr>
          <a:xfrm>
            <a:off x="294967" y="4882399"/>
            <a:ext cx="6500943" cy="866140"/>
          </a:xfrm>
          <a:prstGeom prst="rect">
            <a:avLst/>
          </a:prstGeom>
        </p:spPr>
        <p:txBody>
          <a:bodyPr vert="horz" lIns="91440" tIns="45720" rIns="91440" bIns="45720" rtlCol="0" anchor="t">
            <a:noAutofit/>
          </a:bodyPr>
          <a:lstStyle>
            <a:lvl1pPr algn="r">
              <a:defRPr>
                <a:solidFill>
                  <a:srgbClr val="FFFFFF"/>
                </a:solidFill>
              </a:defRPr>
            </a:lvl1pPr>
          </a:lstStyle>
          <a:p>
            <a:r>
              <a:rPr lang="en-US" sz="4800" dirty="0" smtClean="0"/>
              <a:t>case study</a:t>
            </a:r>
            <a:endParaRPr lang="en-US" sz="4800" cap="none" dirty="0"/>
          </a:p>
        </p:txBody>
      </p:sp>
      <p:sp>
        <p:nvSpPr>
          <p:cNvPr id="2" name="Marcador de número de diapositiva 1">
            <a:extLst>
              <a:ext uri="{FF2B5EF4-FFF2-40B4-BE49-F238E27FC236}">
                <a16:creationId xmlns:a16="http://schemas.microsoft.com/office/drawing/2014/main" xmlns="" id="{D204A5DF-4780-4D7C-8A3E-4F709A70FE23}"/>
              </a:ext>
            </a:extLst>
          </p:cNvPr>
          <p:cNvSpPr>
            <a:spLocks noGrp="1"/>
          </p:cNvSpPr>
          <p:nvPr>
            <p:ph type="sldNum" sz="quarter" idx="2"/>
          </p:nvPr>
        </p:nvSpPr>
        <p:spPr/>
        <p:txBody>
          <a:bodyPr/>
          <a:lstStyle/>
          <a:p>
            <a:fld id="{86CB4B4D-7CA3-9044-876B-883B54F8677D}" type="slidenum">
              <a:rPr lang="es-MX" smtClean="0"/>
              <a:pPr/>
              <a:t>14</a:t>
            </a:fld>
            <a:endParaRPr lang="es-MX" dirty="0"/>
          </a:p>
        </p:txBody>
      </p:sp>
      <p:pic>
        <p:nvPicPr>
          <p:cNvPr id="6" name="Picture 8" descr="http://intranet.inegi.org.mx/Servicios/Difusion/Imagen_Institucional/img/2019/INEGI6_v.png"/>
          <p:cNvPicPr>
            <a:picLocks noChangeAspect="1" noChangeArrowheads="1"/>
          </p:cNvPicPr>
          <p:nvPr/>
        </p:nvPicPr>
        <p:blipFill>
          <a:blip r:embed="rId4" cstate="print"/>
          <a:srcRect/>
          <a:stretch>
            <a:fillRect/>
          </a:stretch>
        </p:blipFill>
        <p:spPr bwMode="auto">
          <a:xfrm>
            <a:off x="9887136" y="5742000"/>
            <a:ext cx="1073081" cy="1116000"/>
          </a:xfrm>
          <a:prstGeom prst="rect">
            <a:avLst/>
          </a:prstGeom>
          <a:noFill/>
        </p:spPr>
      </p:pic>
    </p:spTree>
    <p:extLst>
      <p:ext uri="{BB962C8B-B14F-4D97-AF65-F5344CB8AC3E}">
        <p14:creationId xmlns:p14="http://schemas.microsoft.com/office/powerpoint/2010/main" val="729130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91FFDC2A-D8E2-4264-AD5E-E373F9A88C07}"/>
              </a:ext>
            </a:extLst>
          </p:cNvPr>
          <p:cNvSpPr/>
          <p:nvPr/>
        </p:nvSpPr>
        <p:spPr>
          <a:xfrm>
            <a:off x="572705" y="501134"/>
            <a:ext cx="1558440" cy="523220"/>
          </a:xfrm>
          <a:prstGeom prst="rect">
            <a:avLst/>
          </a:prstGeom>
        </p:spPr>
        <p:txBody>
          <a:bodyPr wrap="none">
            <a:spAutoFit/>
          </a:bodyPr>
          <a:lstStyle/>
          <a:p>
            <a:r>
              <a:rPr lang="en-US" sz="2800" b="1" dirty="0" smtClean="0"/>
              <a:t>Gasoline </a:t>
            </a:r>
            <a:endParaRPr lang="es-MX" sz="2800" b="1" dirty="0"/>
          </a:p>
        </p:txBody>
      </p:sp>
      <p:sp>
        <p:nvSpPr>
          <p:cNvPr id="2" name="Marcador de número de diapositiva 1">
            <a:extLst>
              <a:ext uri="{FF2B5EF4-FFF2-40B4-BE49-F238E27FC236}">
                <a16:creationId xmlns:a16="http://schemas.microsoft.com/office/drawing/2014/main" xmlns="" id="{4B8BD7B9-281F-4E77-BF1A-1580221BCB03}"/>
              </a:ext>
            </a:extLst>
          </p:cNvPr>
          <p:cNvSpPr>
            <a:spLocks noGrp="1"/>
          </p:cNvSpPr>
          <p:nvPr>
            <p:ph type="sldNum" sz="quarter" idx="12"/>
          </p:nvPr>
        </p:nvSpPr>
        <p:spPr/>
        <p:txBody>
          <a:bodyPr/>
          <a:lstStyle/>
          <a:p>
            <a:fld id="{A9795E5B-8394-46A0-905A-C0965FB87922}" type="slidenum">
              <a:rPr lang="es-MX" smtClean="0"/>
              <a:pPr/>
              <a:t>15</a:t>
            </a:fld>
            <a:endParaRPr lang="es-MX"/>
          </a:p>
        </p:txBody>
      </p:sp>
      <p:grpSp>
        <p:nvGrpSpPr>
          <p:cNvPr id="38" name="37 Grupo"/>
          <p:cNvGrpSpPr/>
          <p:nvPr/>
        </p:nvGrpSpPr>
        <p:grpSpPr>
          <a:xfrm>
            <a:off x="3979833" y="599167"/>
            <a:ext cx="4325893" cy="2200570"/>
            <a:chOff x="659988" y="1347300"/>
            <a:chExt cx="4325893" cy="2676058"/>
          </a:xfrm>
        </p:grpSpPr>
        <p:sp>
          <p:nvSpPr>
            <p:cNvPr id="110" name="Hexagon 4">
              <a:extLst>
                <a:ext uri="{FF2B5EF4-FFF2-40B4-BE49-F238E27FC236}">
                  <a16:creationId xmlns:a16="http://schemas.microsoft.com/office/drawing/2014/main" xmlns="" id="{56B3FCA2-0D18-4CF8-8BD0-CC10725F7B4E}"/>
                </a:ext>
              </a:extLst>
            </p:cNvPr>
            <p:cNvSpPr/>
            <p:nvPr/>
          </p:nvSpPr>
          <p:spPr>
            <a:xfrm rot="5400000">
              <a:off x="1487852" y="525329"/>
              <a:ext cx="2676058" cy="4320000"/>
            </a:xfrm>
            <a:prstGeom prst="hexagon">
              <a:avLst>
                <a:gd name="adj" fmla="val 28802"/>
                <a:gd name="vf" fmla="val 115470"/>
              </a:avLst>
            </a:prstGeom>
            <a:solidFill>
              <a:srgbClr val="0070C0"/>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vert270" wrap="square" lIns="670560" tIns="0" rIns="0" bIns="0" numCol="1" spcCol="1270" anchor="t" anchorCtr="0">
              <a:noAutofit/>
            </a:bodyPr>
            <a:lstStyle/>
            <a:p>
              <a:pPr lvl="0" algn="ctr"/>
              <a:endParaRPr lang="es-MX" sz="1400" dirty="0">
                <a:solidFill>
                  <a:schemeClr val="tx1"/>
                </a:solidFill>
              </a:endParaRPr>
            </a:p>
          </p:txBody>
        </p:sp>
        <p:sp>
          <p:nvSpPr>
            <p:cNvPr id="158" name="Rectángulo 157">
              <a:extLst>
                <a:ext uri="{FF2B5EF4-FFF2-40B4-BE49-F238E27FC236}">
                  <a16:creationId xmlns:a16="http://schemas.microsoft.com/office/drawing/2014/main" xmlns="" id="{5C678546-6C94-4B28-A315-53B3075851A6}"/>
                </a:ext>
              </a:extLst>
            </p:cNvPr>
            <p:cNvSpPr/>
            <p:nvPr/>
          </p:nvSpPr>
          <p:spPr>
            <a:xfrm>
              <a:off x="659988" y="2106168"/>
              <a:ext cx="4309381" cy="1422262"/>
            </a:xfrm>
            <a:prstGeom prst="rect">
              <a:avLst/>
            </a:prstGeom>
          </p:spPr>
          <p:txBody>
            <a:bodyPr wrap="square">
              <a:spAutoFit/>
            </a:bodyPr>
            <a:lstStyle/>
            <a:p>
              <a:pPr algn="ctr"/>
              <a:endParaRPr lang="en-US" sz="1400" dirty="0" smtClean="0">
                <a:solidFill>
                  <a:schemeClr val="bg1"/>
                </a:solidFill>
              </a:endParaRPr>
            </a:p>
            <a:p>
              <a:pPr algn="ctr"/>
              <a:r>
                <a:rPr lang="en-US" sz="1400" dirty="0" smtClean="0">
                  <a:solidFill>
                    <a:schemeClr val="bg1"/>
                  </a:solidFill>
                </a:rPr>
                <a:t>Data: public </a:t>
              </a:r>
              <a:r>
                <a:rPr lang="en-US" sz="1400" dirty="0" smtClean="0">
                  <a:solidFill>
                    <a:schemeClr val="bg1"/>
                  </a:solidFill>
                </a:rPr>
                <a:t>information and </a:t>
              </a:r>
              <a:r>
                <a:rPr lang="en-US" sz="1400" dirty="0" smtClean="0">
                  <a:solidFill>
                    <a:schemeClr val="bg1"/>
                  </a:solidFill>
                </a:rPr>
                <a:t>fieldwork survey, </a:t>
              </a:r>
              <a:r>
                <a:rPr lang="en-US" sz="1400" dirty="0" smtClean="0">
                  <a:solidFill>
                    <a:schemeClr val="bg1"/>
                  </a:solidFill>
                </a:rPr>
                <a:t>we will </a:t>
              </a:r>
              <a:r>
                <a:rPr lang="en-US" sz="1400" dirty="0" smtClean="0">
                  <a:solidFill>
                    <a:schemeClr val="bg1"/>
                  </a:solidFill>
                </a:rPr>
                <a:t>face the </a:t>
              </a:r>
              <a:r>
                <a:rPr lang="en-US" sz="1400" dirty="0" smtClean="0">
                  <a:solidFill>
                    <a:schemeClr val="bg1"/>
                  </a:solidFill>
                </a:rPr>
                <a:t>data in three scenarios to find the technique that can give us </a:t>
              </a:r>
              <a:r>
                <a:rPr lang="en-US" sz="1400" dirty="0" smtClean="0">
                  <a:solidFill>
                    <a:schemeClr val="bg1"/>
                  </a:solidFill>
                </a:rPr>
                <a:t>best </a:t>
              </a:r>
              <a:r>
                <a:rPr lang="en-US" sz="1400" dirty="0" smtClean="0">
                  <a:solidFill>
                    <a:schemeClr val="bg1"/>
                  </a:solidFill>
                </a:rPr>
                <a:t>accuracy, </a:t>
              </a:r>
              <a:r>
                <a:rPr lang="en-US" sz="1400" dirty="0">
                  <a:solidFill>
                    <a:schemeClr val="bg1"/>
                  </a:solidFill>
                </a:rPr>
                <a:t>depending on the technique </a:t>
              </a:r>
              <a:r>
                <a:rPr lang="en-US" sz="1400" dirty="0" smtClean="0">
                  <a:solidFill>
                    <a:schemeClr val="bg1"/>
                  </a:solidFill>
                </a:rPr>
                <a:t>used </a:t>
              </a:r>
              <a:endParaRPr lang="es-MX" sz="1400" dirty="0">
                <a:solidFill>
                  <a:schemeClr val="bg1"/>
                </a:solidFill>
              </a:endParaRPr>
            </a:p>
          </p:txBody>
        </p:sp>
        <p:pic>
          <p:nvPicPr>
            <p:cNvPr id="76804" name="Picture 4" descr="Resultado de imagen para precios de la gasolina"/>
            <p:cNvPicPr>
              <a:picLocks noChangeAspect="1" noChangeArrowheads="1"/>
            </p:cNvPicPr>
            <p:nvPr/>
          </p:nvPicPr>
          <p:blipFill>
            <a:blip r:embed="rId3" cstate="print"/>
            <a:srcRect/>
            <a:stretch>
              <a:fillRect/>
            </a:stretch>
          </p:blipFill>
          <p:spPr bwMode="auto">
            <a:xfrm>
              <a:off x="2490129" y="1546682"/>
              <a:ext cx="684391" cy="72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pic>
        <p:nvPicPr>
          <p:cNvPr id="34" name="Picture 2" descr="Resultado de imagen para precios de la gasolina"/>
          <p:cNvPicPr>
            <a:picLocks noChangeAspect="1" noChangeArrowheads="1"/>
          </p:cNvPicPr>
          <p:nvPr/>
        </p:nvPicPr>
        <p:blipFill>
          <a:blip r:embed="rId4" cstate="print"/>
          <a:srcRect l="25065" t="34662" r="26259" b="15187"/>
          <a:stretch>
            <a:fillRect/>
          </a:stretch>
        </p:blipFill>
        <p:spPr bwMode="auto">
          <a:xfrm>
            <a:off x="3627455" y="3038433"/>
            <a:ext cx="581011" cy="598614"/>
          </a:xfrm>
          <a:prstGeom prst="roundRect">
            <a:avLst>
              <a:gd name="adj" fmla="val 8594"/>
            </a:avLst>
          </a:prstGeom>
          <a:solidFill>
            <a:schemeClr val="accent1">
              <a:lumMod val="75000"/>
            </a:schemeClr>
          </a:solidFill>
          <a:ln>
            <a:noFill/>
          </a:ln>
          <a:effectLst>
            <a:reflection blurRad="12700" stA="38000" endPos="28000" dist="5000" dir="5400000" sy="-100000" algn="bl" rotWithShape="0"/>
          </a:effectLst>
        </p:spPr>
      </p:pic>
      <p:sp>
        <p:nvSpPr>
          <p:cNvPr id="76806" name="AutoShape 6" descr="Resultado de imagen para Calendari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6808" name="AutoShape 8" descr="Resultado de imagen para Calendari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76809" name="Picture 9" descr="D:\Marisol.gonzalez\Escritorio\Ottawa\Presentación\descarga (8).jfif"/>
          <p:cNvPicPr>
            <a:picLocks noChangeAspect="1" noChangeArrowheads="1"/>
          </p:cNvPicPr>
          <p:nvPr/>
        </p:nvPicPr>
        <p:blipFill>
          <a:blip r:embed="rId5" cstate="print"/>
          <a:srcRect/>
          <a:stretch>
            <a:fillRect/>
          </a:stretch>
        </p:blipFill>
        <p:spPr bwMode="auto">
          <a:xfrm>
            <a:off x="3627455" y="4064336"/>
            <a:ext cx="593938" cy="635548"/>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p:spPr>
      </p:pic>
      <p:grpSp>
        <p:nvGrpSpPr>
          <p:cNvPr id="20" name="19 Grupo"/>
          <p:cNvGrpSpPr/>
          <p:nvPr/>
        </p:nvGrpSpPr>
        <p:grpSpPr>
          <a:xfrm>
            <a:off x="1613185" y="3152586"/>
            <a:ext cx="8516533" cy="2458534"/>
            <a:chOff x="2467153" y="1495484"/>
            <a:chExt cx="8516533" cy="3301792"/>
          </a:xfrm>
        </p:grpSpPr>
        <p:sp>
          <p:nvSpPr>
            <p:cNvPr id="21" name="Freeform 22">
              <a:extLst>
                <a:ext uri="{FF2B5EF4-FFF2-40B4-BE49-F238E27FC236}">
                  <a16:creationId xmlns:a16="http://schemas.microsoft.com/office/drawing/2014/main" xmlns="" id="{1D6F94E9-2639-475B-B1AF-FD142ABC2AD6}"/>
                </a:ext>
              </a:extLst>
            </p:cNvPr>
            <p:cNvSpPr/>
            <p:nvPr/>
          </p:nvSpPr>
          <p:spPr>
            <a:xfrm>
              <a:off x="2467153" y="2294628"/>
              <a:ext cx="1760677" cy="1705953"/>
            </a:xfrm>
            <a:custGeom>
              <a:avLst/>
              <a:gdLst>
                <a:gd name="connsiteX0" fmla="*/ 0 w 1346941"/>
                <a:gd name="connsiteY0" fmla="*/ 670031 h 1340062"/>
                <a:gd name="connsiteX1" fmla="*/ 673471 w 1346941"/>
                <a:gd name="connsiteY1" fmla="*/ 0 h 1340062"/>
                <a:gd name="connsiteX2" fmla="*/ 1346942 w 1346941"/>
                <a:gd name="connsiteY2" fmla="*/ 670031 h 1340062"/>
                <a:gd name="connsiteX3" fmla="*/ 673471 w 1346941"/>
                <a:gd name="connsiteY3" fmla="*/ 1340062 h 1340062"/>
                <a:gd name="connsiteX4" fmla="*/ 0 w 1346941"/>
                <a:gd name="connsiteY4" fmla="*/ 670031 h 1340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941" h="1340062">
                  <a:moveTo>
                    <a:pt x="0" y="670031"/>
                  </a:moveTo>
                  <a:cubicBezTo>
                    <a:pt x="0" y="299983"/>
                    <a:pt x="301523" y="0"/>
                    <a:pt x="673471" y="0"/>
                  </a:cubicBezTo>
                  <a:cubicBezTo>
                    <a:pt x="1045419" y="0"/>
                    <a:pt x="1346942" y="299983"/>
                    <a:pt x="1346942" y="670031"/>
                  </a:cubicBezTo>
                  <a:cubicBezTo>
                    <a:pt x="1346942" y="1040079"/>
                    <a:pt x="1045419" y="1340062"/>
                    <a:pt x="673471" y="1340062"/>
                  </a:cubicBezTo>
                  <a:cubicBezTo>
                    <a:pt x="301523" y="1340062"/>
                    <a:pt x="0" y="1040079"/>
                    <a:pt x="0" y="670031"/>
                  </a:cubicBezTo>
                  <a:close/>
                </a:path>
              </a:pathLst>
            </a:custGeom>
            <a:solidFill>
              <a:srgbClr val="FFC000"/>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76553" tIns="275211" rIns="276553" bIns="275211" numCol="1" spcCol="1270" anchor="ctr" anchorCtr="0">
              <a:noAutofit/>
            </a:bodyPr>
            <a:lstStyle/>
            <a:p>
              <a:pPr lvl="0" algn="ctr" defTabSz="948243">
                <a:lnSpc>
                  <a:spcPct val="90000"/>
                </a:lnSpc>
                <a:spcBef>
                  <a:spcPct val="0"/>
                </a:spcBef>
                <a:spcAft>
                  <a:spcPct val="35000"/>
                </a:spcAft>
              </a:pPr>
              <a:r>
                <a:rPr lang="en-US" sz="2000" b="1" dirty="0" smtClean="0">
                  <a:solidFill>
                    <a:schemeClr val="tx1"/>
                  </a:solidFill>
                </a:rPr>
                <a:t>Collections</a:t>
              </a:r>
            </a:p>
            <a:p>
              <a:pPr lvl="0" algn="ctr" defTabSz="948243">
                <a:lnSpc>
                  <a:spcPct val="90000"/>
                </a:lnSpc>
                <a:spcBef>
                  <a:spcPct val="0"/>
                </a:spcBef>
                <a:spcAft>
                  <a:spcPct val="35000"/>
                </a:spcAft>
              </a:pPr>
              <a:r>
                <a:rPr lang="es-MX" sz="2000" b="1" dirty="0" err="1" smtClean="0">
                  <a:solidFill>
                    <a:schemeClr val="tx1"/>
                  </a:solidFill>
                </a:rPr>
                <a:t>techniques</a:t>
              </a:r>
              <a:endParaRPr lang="en-US" sz="2000" b="1" dirty="0">
                <a:solidFill>
                  <a:schemeClr val="tx1"/>
                </a:solidFill>
              </a:endParaRPr>
            </a:p>
          </p:txBody>
        </p:sp>
        <p:grpSp>
          <p:nvGrpSpPr>
            <p:cNvPr id="22" name="Grupo 1">
              <a:extLst>
                <a:ext uri="{FF2B5EF4-FFF2-40B4-BE49-F238E27FC236}">
                  <a16:creationId xmlns:a16="http://schemas.microsoft.com/office/drawing/2014/main" xmlns="" id="{7426B2E0-6BF4-4005-AF6E-78DCBF6D6390}"/>
                </a:ext>
              </a:extLst>
            </p:cNvPr>
            <p:cNvGrpSpPr/>
            <p:nvPr/>
          </p:nvGrpSpPr>
          <p:grpSpPr>
            <a:xfrm>
              <a:off x="5068341" y="1495484"/>
              <a:ext cx="5915345" cy="3301792"/>
              <a:chOff x="5068341" y="1495484"/>
              <a:chExt cx="5915345" cy="3301792"/>
            </a:xfrm>
          </p:grpSpPr>
          <p:sp>
            <p:nvSpPr>
              <p:cNvPr id="26" name="Rounded Rectangle 23">
                <a:extLst>
                  <a:ext uri="{FF2B5EF4-FFF2-40B4-BE49-F238E27FC236}">
                    <a16:creationId xmlns:a16="http://schemas.microsoft.com/office/drawing/2014/main" xmlns="" id="{032AE8C9-DAF0-4151-99A8-5527D06C2F18}"/>
                  </a:ext>
                </a:extLst>
              </p:cNvPr>
              <p:cNvSpPr/>
              <p:nvPr/>
            </p:nvSpPr>
            <p:spPr>
              <a:xfrm>
                <a:off x="5068342" y="1495484"/>
                <a:ext cx="5915344" cy="753477"/>
              </a:xfrm>
              <a:prstGeom prst="roundRect">
                <a:avLst>
                  <a:gd name="adj" fmla="val 50000"/>
                </a:avLst>
              </a:prstGeom>
              <a:solidFill>
                <a:srgbClr val="2F5597"/>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r>
                  <a:rPr lang="en-US" sz="1200" dirty="0"/>
                  <a:t>The prices collected by INEGI fieldwork </a:t>
                </a:r>
                <a:r>
                  <a:rPr lang="en-US" sz="1200" dirty="0" smtClean="0"/>
                  <a:t>staff</a:t>
                </a:r>
                <a:r>
                  <a:rPr lang="en-US" sz="1200" dirty="0"/>
                  <a:t>.</a:t>
                </a:r>
                <a:endParaRPr lang="es-MX" sz="1200" dirty="0"/>
              </a:p>
            </p:txBody>
          </p:sp>
          <p:sp>
            <p:nvSpPr>
              <p:cNvPr id="27" name="Rounded Rectangle 24">
                <a:extLst>
                  <a:ext uri="{FF2B5EF4-FFF2-40B4-BE49-F238E27FC236}">
                    <a16:creationId xmlns:a16="http://schemas.microsoft.com/office/drawing/2014/main" xmlns="" id="{D6859A6A-DD9B-4C17-8CCB-210CC28B5964}"/>
                  </a:ext>
                </a:extLst>
              </p:cNvPr>
              <p:cNvSpPr/>
              <p:nvPr/>
            </p:nvSpPr>
            <p:spPr>
              <a:xfrm>
                <a:off x="5068341" y="2769642"/>
                <a:ext cx="5915345" cy="753477"/>
              </a:xfrm>
              <a:prstGeom prst="roundRect">
                <a:avLst>
                  <a:gd name="adj" fmla="val 50000"/>
                </a:avLst>
              </a:prstGeom>
              <a:solidFill>
                <a:schemeClr val="tx1">
                  <a:lumMod val="85000"/>
                  <a:lumOff val="15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r>
                  <a:rPr lang="en-US" sz="1200" dirty="0"/>
                  <a:t>Collection using Web Scraping, for the same sample of gas stations that quote fieldwork</a:t>
                </a:r>
                <a:r>
                  <a:rPr lang="es-MX" sz="1200" dirty="0" smtClean="0"/>
                  <a:t>.</a:t>
                </a:r>
                <a:endParaRPr lang="es-MX" sz="1200" dirty="0"/>
              </a:p>
            </p:txBody>
          </p:sp>
          <p:sp>
            <p:nvSpPr>
              <p:cNvPr id="28" name="Rounded Rectangle 25">
                <a:extLst>
                  <a:ext uri="{FF2B5EF4-FFF2-40B4-BE49-F238E27FC236}">
                    <a16:creationId xmlns:a16="http://schemas.microsoft.com/office/drawing/2014/main" xmlns="" id="{B22BD25A-4606-4F93-9974-5E9A8917CDFF}"/>
                  </a:ext>
                </a:extLst>
              </p:cNvPr>
              <p:cNvSpPr/>
              <p:nvPr/>
            </p:nvSpPr>
            <p:spPr>
              <a:xfrm>
                <a:off x="5068342" y="4043800"/>
                <a:ext cx="5915344" cy="753476"/>
              </a:xfrm>
              <a:prstGeom prst="roundRect">
                <a:avLst>
                  <a:gd name="adj" fmla="val 50000"/>
                </a:avLst>
              </a:prstGeom>
              <a:solidFill>
                <a:srgbClr val="5B9BD5"/>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48201" tIns="48201" rIns="48201" bIns="48201" numCol="1" spcCol="1270" anchor="ctr" anchorCtr="0">
                <a:noAutofit/>
              </a:bodyPr>
              <a:lstStyle/>
              <a:p>
                <a:endParaRPr lang="es-MX" sz="1200" dirty="0" smtClean="0"/>
              </a:p>
              <a:p>
                <a:r>
                  <a:rPr lang="en-US" sz="1200" dirty="0"/>
                  <a:t>Quotations with WS for all gas stations in the country</a:t>
                </a:r>
                <a:r>
                  <a:rPr lang="es-MX" sz="1200" dirty="0"/>
                  <a:t>.</a:t>
                </a:r>
              </a:p>
              <a:p>
                <a:r>
                  <a:rPr lang="es-MX" sz="1200" dirty="0" smtClean="0"/>
                  <a:t>.</a:t>
                </a:r>
              </a:p>
            </p:txBody>
          </p:sp>
        </p:grpSp>
        <p:cxnSp>
          <p:nvCxnSpPr>
            <p:cNvPr id="23" name="Conector: angular 18">
              <a:extLst>
                <a:ext uri="{FF2B5EF4-FFF2-40B4-BE49-F238E27FC236}">
                  <a16:creationId xmlns:a16="http://schemas.microsoft.com/office/drawing/2014/main" xmlns="" id="{7EE37A11-51DC-402D-88CB-9641D3BACB7D}"/>
                </a:ext>
              </a:extLst>
            </p:cNvPr>
            <p:cNvCxnSpPr>
              <a:stCxn id="21" idx="2"/>
            </p:cNvCxnSpPr>
            <p:nvPr/>
          </p:nvCxnSpPr>
          <p:spPr>
            <a:xfrm flipV="1">
              <a:off x="4227831" y="1872223"/>
              <a:ext cx="840511" cy="1275382"/>
            </a:xfrm>
            <a:prstGeom prst="bentConnector3">
              <a:avLst>
                <a:gd name="adj1" fmla="val 50000"/>
              </a:avLst>
            </a:prstGeom>
          </p:spPr>
          <p:style>
            <a:lnRef idx="1">
              <a:schemeClr val="accent3"/>
            </a:lnRef>
            <a:fillRef idx="0">
              <a:schemeClr val="accent3"/>
            </a:fillRef>
            <a:effectRef idx="0">
              <a:schemeClr val="accent3"/>
            </a:effectRef>
            <a:fontRef idx="minor">
              <a:schemeClr val="tx1"/>
            </a:fontRef>
          </p:style>
        </p:cxnSp>
        <p:cxnSp>
          <p:nvCxnSpPr>
            <p:cNvPr id="24" name="Conector: angular 22">
              <a:extLst>
                <a:ext uri="{FF2B5EF4-FFF2-40B4-BE49-F238E27FC236}">
                  <a16:creationId xmlns:a16="http://schemas.microsoft.com/office/drawing/2014/main" xmlns="" id="{BBF6D4FB-7A54-4656-9322-F2F8B5F3259E}"/>
                </a:ext>
              </a:extLst>
            </p:cNvPr>
            <p:cNvCxnSpPr>
              <a:stCxn id="21" idx="2"/>
              <a:endCxn id="27" idx="1"/>
            </p:cNvCxnSpPr>
            <p:nvPr/>
          </p:nvCxnSpPr>
          <p:spPr>
            <a:xfrm flipV="1">
              <a:off x="4227831" y="3146381"/>
              <a:ext cx="840510" cy="1224"/>
            </a:xfrm>
            <a:prstGeom prst="bentConnector3">
              <a:avLst>
                <a:gd name="adj1" fmla="val 50000"/>
              </a:avLst>
            </a:prstGeom>
          </p:spPr>
          <p:style>
            <a:lnRef idx="1">
              <a:schemeClr val="accent3"/>
            </a:lnRef>
            <a:fillRef idx="0">
              <a:schemeClr val="accent3"/>
            </a:fillRef>
            <a:effectRef idx="0">
              <a:schemeClr val="accent3"/>
            </a:effectRef>
            <a:fontRef idx="minor">
              <a:schemeClr val="tx1"/>
            </a:fontRef>
          </p:style>
        </p:cxnSp>
        <p:cxnSp>
          <p:nvCxnSpPr>
            <p:cNvPr id="25" name="Conector: angular 24">
              <a:extLst>
                <a:ext uri="{FF2B5EF4-FFF2-40B4-BE49-F238E27FC236}">
                  <a16:creationId xmlns:a16="http://schemas.microsoft.com/office/drawing/2014/main" xmlns="" id="{3AAA1D02-75F3-4924-84CF-82C83503337D}"/>
                </a:ext>
              </a:extLst>
            </p:cNvPr>
            <p:cNvCxnSpPr>
              <a:stCxn id="21" idx="2"/>
              <a:endCxn id="28" idx="1"/>
            </p:cNvCxnSpPr>
            <p:nvPr/>
          </p:nvCxnSpPr>
          <p:spPr>
            <a:xfrm>
              <a:off x="4227831" y="3147605"/>
              <a:ext cx="840511" cy="1272934"/>
            </a:xfrm>
            <a:prstGeom prst="bentConnector3">
              <a:avLst>
                <a:gd name="adj1" fmla="val 50000"/>
              </a:avLst>
            </a:prstGeom>
          </p:spPr>
          <p:style>
            <a:lnRef idx="1">
              <a:schemeClr val="accent3"/>
            </a:lnRef>
            <a:fillRef idx="0">
              <a:schemeClr val="accent3"/>
            </a:fillRef>
            <a:effectRef idx="0">
              <a:schemeClr val="accent3"/>
            </a:effectRef>
            <a:fontRef idx="minor">
              <a:schemeClr val="tx1"/>
            </a:fontRef>
          </p:style>
        </p:cxnSp>
      </p:grpSp>
      <p:sp>
        <p:nvSpPr>
          <p:cNvPr id="29" name="Rectángulo 3">
            <a:extLst>
              <a:ext uri="{FF2B5EF4-FFF2-40B4-BE49-F238E27FC236}">
                <a16:creationId xmlns:a16="http://schemas.microsoft.com/office/drawing/2014/main" xmlns="" id="{18776713-717A-41C1-8074-EDB77EACE366}"/>
              </a:ext>
            </a:extLst>
          </p:cNvPr>
          <p:cNvSpPr/>
          <p:nvPr/>
        </p:nvSpPr>
        <p:spPr>
          <a:xfrm>
            <a:off x="1947308" y="5818103"/>
            <a:ext cx="8396835" cy="461665"/>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p:spPr>
        <p:txBody>
          <a:bodyPr wrap="square">
            <a:spAutoFit/>
          </a:bodyPr>
          <a:lstStyle/>
          <a:p>
            <a:pPr lvl="0" algn="just"/>
            <a:r>
              <a:rPr lang="en-US" sz="1200" dirty="0" smtClean="0">
                <a:solidFill>
                  <a:schemeClr val="bg1"/>
                </a:solidFill>
              </a:rPr>
              <a:t>As mentioned, INEGI uses a quotation method depending on the type of market and the product. For each type of trade, its market share will depend on the type of product.</a:t>
            </a:r>
            <a:endParaRPr lang="es-MX" sz="1200" b="1" dirty="0">
              <a:solidFill>
                <a:schemeClr val="bg1"/>
              </a:solidFill>
            </a:endParaRPr>
          </a:p>
        </p:txBody>
      </p:sp>
      <p:sp>
        <p:nvSpPr>
          <p:cNvPr id="30" name="Rectángulo 3">
            <a:extLst>
              <a:ext uri="{FF2B5EF4-FFF2-40B4-BE49-F238E27FC236}">
                <a16:creationId xmlns:a16="http://schemas.microsoft.com/office/drawing/2014/main" xmlns="" id="{18776713-717A-41C1-8074-EDB77EACE366}"/>
              </a:ext>
            </a:extLst>
          </p:cNvPr>
          <p:cNvSpPr/>
          <p:nvPr/>
        </p:nvSpPr>
        <p:spPr>
          <a:xfrm>
            <a:off x="489150" y="5825961"/>
            <a:ext cx="8396835" cy="461665"/>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p:spPr>
        <p:txBody>
          <a:bodyPr wrap="square">
            <a:spAutoFit/>
          </a:bodyPr>
          <a:lstStyle/>
          <a:p>
            <a:pPr lvl="0" algn="just"/>
            <a:r>
              <a:rPr lang="en-US" sz="1200" dirty="0">
                <a:solidFill>
                  <a:schemeClr val="lt1"/>
                </a:solidFill>
              </a:rPr>
              <a:t>To compare the different quotes mentioned previously, the universe of 11,600 service stations in the country and two types of gasoline </a:t>
            </a:r>
            <a:r>
              <a:rPr lang="en-US" sz="1200" dirty="0" smtClean="0">
                <a:solidFill>
                  <a:schemeClr val="lt1"/>
                </a:solidFill>
              </a:rPr>
              <a:t>used for calculations. </a:t>
            </a:r>
            <a:r>
              <a:rPr lang="en-US" sz="1200" dirty="0">
                <a:solidFill>
                  <a:schemeClr val="lt1"/>
                </a:solidFill>
              </a:rPr>
              <a:t>The sample of </a:t>
            </a:r>
            <a:r>
              <a:rPr lang="en-US" sz="1200" dirty="0" smtClean="0">
                <a:solidFill>
                  <a:schemeClr val="lt1"/>
                </a:solidFill>
              </a:rPr>
              <a:t>gas stations using fieldwork survey: </a:t>
            </a:r>
            <a:r>
              <a:rPr lang="en-US" sz="1200" dirty="0">
                <a:solidFill>
                  <a:schemeClr val="lt1"/>
                </a:solidFill>
              </a:rPr>
              <a:t>562 </a:t>
            </a:r>
            <a:r>
              <a:rPr lang="en-US" sz="1200" dirty="0" smtClean="0">
                <a:solidFill>
                  <a:schemeClr val="lt1"/>
                </a:solidFill>
              </a:rPr>
              <a:t>POS</a:t>
            </a:r>
            <a:r>
              <a:rPr lang="en-US" sz="1200" dirty="0" smtClean="0">
                <a:solidFill>
                  <a:schemeClr val="lt1"/>
                </a:solidFill>
              </a:rPr>
              <a:t>. </a:t>
            </a:r>
            <a:r>
              <a:rPr lang="en-US" sz="1200" dirty="0" smtClean="0">
                <a:solidFill>
                  <a:srgbClr val="CC0000"/>
                </a:solidFill>
              </a:rPr>
              <a:t> </a:t>
            </a:r>
            <a:endParaRPr lang="es-MX" sz="1200" dirty="0">
              <a:solidFill>
                <a:srgbClr val="CC0000"/>
              </a:solidFill>
            </a:endParaRPr>
          </a:p>
        </p:txBody>
      </p:sp>
      <p:pic>
        <p:nvPicPr>
          <p:cNvPr id="4" name="Imagen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7732" y="4904211"/>
            <a:ext cx="1079445" cy="705110"/>
          </a:xfrm>
          <a:prstGeom prst="rect">
            <a:avLst/>
          </a:prstGeom>
        </p:spPr>
      </p:pic>
    </p:spTree>
    <p:extLst>
      <p:ext uri="{BB962C8B-B14F-4D97-AF65-F5344CB8AC3E}">
        <p14:creationId xmlns:p14="http://schemas.microsoft.com/office/powerpoint/2010/main" val="2001333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a:extLst>
              <a:ext uri="{FF2B5EF4-FFF2-40B4-BE49-F238E27FC236}">
                <a16:creationId xmlns:a16="http://schemas.microsoft.com/office/drawing/2014/main" xmlns="" id="{82AD402C-C9BC-43EA-9B9C-3D5FBE0DC1CE}"/>
              </a:ext>
            </a:extLst>
          </p:cNvPr>
          <p:cNvSpPr>
            <a:spLocks noGrp="1"/>
          </p:cNvSpPr>
          <p:nvPr>
            <p:ph type="sldNum" sz="quarter" idx="12"/>
          </p:nvPr>
        </p:nvSpPr>
        <p:spPr/>
        <p:txBody>
          <a:bodyPr/>
          <a:lstStyle/>
          <a:p>
            <a:fld id="{A9795E5B-8394-46A0-905A-C0965FB87922}" type="slidenum">
              <a:rPr lang="es-MX" smtClean="0"/>
              <a:pPr/>
              <a:t>16</a:t>
            </a:fld>
            <a:endParaRPr lang="es-MX"/>
          </a:p>
        </p:txBody>
      </p:sp>
      <p:grpSp>
        <p:nvGrpSpPr>
          <p:cNvPr id="18" name="17 Grupo"/>
          <p:cNvGrpSpPr/>
          <p:nvPr/>
        </p:nvGrpSpPr>
        <p:grpSpPr>
          <a:xfrm>
            <a:off x="463726" y="395700"/>
            <a:ext cx="11269237" cy="1174594"/>
            <a:chOff x="429226" y="4705632"/>
            <a:chExt cx="11269237" cy="1174594"/>
          </a:xfrm>
        </p:grpSpPr>
        <p:sp>
          <p:nvSpPr>
            <p:cNvPr id="61" name="Oval 7">
              <a:extLst>
                <a:ext uri="{FF2B5EF4-FFF2-40B4-BE49-F238E27FC236}">
                  <a16:creationId xmlns:a16="http://schemas.microsoft.com/office/drawing/2014/main" xmlns="" id="{11B162FB-2C81-43F8-A7D8-863523608041}"/>
                </a:ext>
              </a:extLst>
            </p:cNvPr>
            <p:cNvSpPr/>
            <p:nvPr/>
          </p:nvSpPr>
          <p:spPr>
            <a:xfrm>
              <a:off x="3759634" y="4968454"/>
              <a:ext cx="752763" cy="752763"/>
            </a:xfrm>
            <a:prstGeom prst="ellipse">
              <a:avLst/>
            </a:prstGeom>
            <a:solidFill>
              <a:srgbClr val="5B9BD5"/>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srgbClr val="57565A"/>
                </a:solidFill>
                <a:effectLst/>
                <a:uLnTx/>
                <a:uFillTx/>
                <a:ea typeface="+mn-ea"/>
                <a:cs typeface="+mn-cs"/>
              </a:endParaRPr>
            </a:p>
          </p:txBody>
        </p:sp>
        <p:sp>
          <p:nvSpPr>
            <p:cNvPr id="62" name="TextBox 23">
              <a:extLst>
                <a:ext uri="{FF2B5EF4-FFF2-40B4-BE49-F238E27FC236}">
                  <a16:creationId xmlns:a16="http://schemas.microsoft.com/office/drawing/2014/main" xmlns="" id="{75A99C6B-EC07-4AF7-B56B-80DEA8CA0679}"/>
                </a:ext>
              </a:extLst>
            </p:cNvPr>
            <p:cNvSpPr txBox="1"/>
            <p:nvPr/>
          </p:nvSpPr>
          <p:spPr>
            <a:xfrm>
              <a:off x="1914576" y="4705632"/>
              <a:ext cx="1545616" cy="646331"/>
            </a:xfrm>
            <a:prstGeom prst="rect">
              <a:avLst/>
            </a:prstGeom>
            <a:noFill/>
          </p:spPr>
          <p:txBody>
            <a:bodyPr wrap="none" rtlCol="0">
              <a:spAutoFit/>
            </a:bodyPr>
            <a:lstStyle>
              <a:defPPr>
                <a:defRPr lang="es-MX"/>
              </a:defPPr>
              <a:lvl1pPr marR="0" lvl="0" indent="0" defTabSz="1219170" fontAlgn="auto">
                <a:lnSpc>
                  <a:spcPct val="100000"/>
                </a:lnSpc>
                <a:spcBef>
                  <a:spcPts val="0"/>
                </a:spcBef>
                <a:spcAft>
                  <a:spcPts val="0"/>
                </a:spcAft>
                <a:buClrTx/>
                <a:buSzTx/>
                <a:buFontTx/>
                <a:buNone/>
                <a:tabLst/>
                <a:defRPr kumimoji="0" sz="3600" b="0" i="0" u="none" strike="noStrike" cap="none" spc="0" normalizeH="0" baseline="0">
                  <a:ln>
                    <a:noFill/>
                  </a:ln>
                  <a:solidFill>
                    <a:srgbClr val="57565A"/>
                  </a:solidFill>
                  <a:effectLst/>
                  <a:uLnTx/>
                  <a:uFillTx/>
                </a:defRPr>
              </a:lvl1pPr>
            </a:lstStyle>
            <a:p>
              <a:r>
                <a:rPr lang="en-US" dirty="0" err="1" smtClean="0"/>
                <a:t>Cálculo</a:t>
              </a:r>
              <a:endParaRPr lang="en-US" dirty="0"/>
            </a:p>
          </p:txBody>
        </p:sp>
        <p:cxnSp>
          <p:nvCxnSpPr>
            <p:cNvPr id="63" name="Straight Connector 48">
              <a:extLst>
                <a:ext uri="{FF2B5EF4-FFF2-40B4-BE49-F238E27FC236}">
                  <a16:creationId xmlns:a16="http://schemas.microsoft.com/office/drawing/2014/main" xmlns="" id="{47FA7BB6-EDA1-47CB-A926-B7618FF6126D}"/>
                </a:ext>
              </a:extLst>
            </p:cNvPr>
            <p:cNvCxnSpPr>
              <a:cxnSpLocks/>
              <a:stCxn id="61" idx="6"/>
            </p:cNvCxnSpPr>
            <p:nvPr/>
          </p:nvCxnSpPr>
          <p:spPr>
            <a:xfrm>
              <a:off x="4512397" y="5344836"/>
              <a:ext cx="7076799" cy="19441"/>
            </a:xfrm>
            <a:prstGeom prst="line">
              <a:avLst/>
            </a:prstGeom>
            <a:ln w="19050" cmpd="sng">
              <a:solidFill>
                <a:srgbClr val="5B9BD5"/>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64" name="TextBox 11">
              <a:extLst>
                <a:ext uri="{FF2B5EF4-FFF2-40B4-BE49-F238E27FC236}">
                  <a16:creationId xmlns:a16="http://schemas.microsoft.com/office/drawing/2014/main" xmlns="" id="{625386FE-EEC2-4F2A-9277-1D1530828559}"/>
                </a:ext>
              </a:extLst>
            </p:cNvPr>
            <p:cNvSpPr txBox="1"/>
            <p:nvPr/>
          </p:nvSpPr>
          <p:spPr>
            <a:xfrm>
              <a:off x="4649638" y="5357006"/>
              <a:ext cx="7048825" cy="523220"/>
            </a:xfrm>
            <a:prstGeom prst="rect">
              <a:avLst/>
            </a:prstGeom>
            <a:noFill/>
          </p:spPr>
          <p:txBody>
            <a:bodyPr wrap="square" rtlCol="0">
              <a:spAutoFit/>
            </a:bodyPr>
            <a:lstStyle/>
            <a:p>
              <a:r>
                <a:rPr lang="en-US" sz="1400" dirty="0"/>
                <a:t>The calculation method for all these exercises was </a:t>
              </a:r>
              <a:r>
                <a:rPr lang="en-US" sz="1400" dirty="0" smtClean="0"/>
                <a:t>using the </a:t>
              </a:r>
              <a:r>
                <a:rPr lang="en-US" sz="1400" dirty="0" err="1"/>
                <a:t>Laspeyres</a:t>
              </a:r>
              <a:r>
                <a:rPr lang="en-US" sz="1400" dirty="0"/>
                <a:t> Index and using unit prices</a:t>
              </a:r>
              <a:r>
                <a:rPr lang="es-MX" sz="1400" dirty="0"/>
                <a:t>.</a:t>
              </a:r>
            </a:p>
          </p:txBody>
        </p:sp>
        <p:cxnSp>
          <p:nvCxnSpPr>
            <p:cNvPr id="65" name="Straight Connector 85">
              <a:extLst>
                <a:ext uri="{FF2B5EF4-FFF2-40B4-BE49-F238E27FC236}">
                  <a16:creationId xmlns:a16="http://schemas.microsoft.com/office/drawing/2014/main" xmlns="" id="{DE231E66-CF66-45BE-A2D7-0AABBD98ED69}"/>
                </a:ext>
              </a:extLst>
            </p:cNvPr>
            <p:cNvCxnSpPr>
              <a:cxnSpLocks/>
            </p:cNvCxnSpPr>
            <p:nvPr/>
          </p:nvCxnSpPr>
          <p:spPr>
            <a:xfrm flipV="1">
              <a:off x="429226" y="5354556"/>
              <a:ext cx="3704493" cy="9721"/>
            </a:xfrm>
            <a:prstGeom prst="line">
              <a:avLst/>
            </a:prstGeom>
            <a:ln w="19050" cmpd="sng">
              <a:solidFill>
                <a:srgbClr val="5B9BD5"/>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grpSp>
      <p:sp>
        <p:nvSpPr>
          <p:cNvPr id="24" name="TextBox 11">
            <a:extLst>
              <a:ext uri="{FF2B5EF4-FFF2-40B4-BE49-F238E27FC236}">
                <a16:creationId xmlns:a16="http://schemas.microsoft.com/office/drawing/2014/main" xmlns="" id="{625386FE-EEC2-4F2A-9277-1D1530828559}"/>
              </a:ext>
            </a:extLst>
          </p:cNvPr>
          <p:cNvSpPr txBox="1"/>
          <p:nvPr/>
        </p:nvSpPr>
        <p:spPr>
          <a:xfrm>
            <a:off x="2576430" y="1895000"/>
            <a:ext cx="6457038" cy="307777"/>
          </a:xfrm>
          <a:prstGeom prst="rect">
            <a:avLst/>
          </a:prstGeom>
          <a:noFill/>
        </p:spPr>
        <p:txBody>
          <a:bodyPr wrap="square" rtlCol="0">
            <a:spAutoFit/>
          </a:bodyPr>
          <a:lstStyle/>
          <a:p>
            <a:r>
              <a:rPr lang="en-US" sz="1400" dirty="0"/>
              <a:t>In each case the index was calculated and </a:t>
            </a:r>
            <a:r>
              <a:rPr lang="en-US" sz="1400" dirty="0" smtClean="0"/>
              <a:t>compared </a:t>
            </a:r>
            <a:r>
              <a:rPr lang="en-US" sz="1400" dirty="0"/>
              <a:t>against the published data</a:t>
            </a:r>
            <a:r>
              <a:rPr lang="es-MX" sz="1400" dirty="0"/>
              <a:t>.</a:t>
            </a:r>
          </a:p>
        </p:txBody>
      </p:sp>
      <p:graphicFrame>
        <p:nvGraphicFramePr>
          <p:cNvPr id="26" name="25 Gráfico"/>
          <p:cNvGraphicFramePr>
            <a:graphicFrameLocks/>
          </p:cNvGraphicFramePr>
          <p:nvPr/>
        </p:nvGraphicFramePr>
        <p:xfrm>
          <a:off x="461177" y="2711558"/>
          <a:ext cx="5400000" cy="28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26 Gráfico"/>
          <p:cNvGraphicFramePr>
            <a:graphicFrameLocks/>
          </p:cNvGraphicFramePr>
          <p:nvPr/>
        </p:nvGraphicFramePr>
        <p:xfrm>
          <a:off x="6379795" y="2713984"/>
          <a:ext cx="5400000" cy="2880000"/>
        </p:xfrm>
        <a:graphic>
          <a:graphicData uri="http://schemas.openxmlformats.org/drawingml/2006/chart">
            <c:chart xmlns:c="http://schemas.openxmlformats.org/drawingml/2006/chart" xmlns:r="http://schemas.openxmlformats.org/officeDocument/2006/relationships" r:id="rId4"/>
          </a:graphicData>
        </a:graphic>
      </p:graphicFrame>
      <p:sp>
        <p:nvSpPr>
          <p:cNvPr id="28" name="27 Rectángulo"/>
          <p:cNvSpPr/>
          <p:nvPr/>
        </p:nvSpPr>
        <p:spPr>
          <a:xfrm>
            <a:off x="478567" y="6139482"/>
            <a:ext cx="9559735" cy="338554"/>
          </a:xfrm>
          <a:prstGeom prst="rect">
            <a:avLst/>
          </a:prstGeom>
        </p:spPr>
        <p:txBody>
          <a:bodyPr wrap="square">
            <a:spAutoFit/>
          </a:bodyPr>
          <a:lstStyle/>
          <a:p>
            <a:pPr algn="just"/>
            <a:r>
              <a:rPr lang="es-MX" sz="800" dirty="0" smtClean="0"/>
              <a:t>* </a:t>
            </a:r>
            <a:r>
              <a:rPr lang="en-US" sz="800" dirty="0"/>
              <a:t>The published index, red dotted line, in all graphs, corresponds to the quotes made directly. The average of the fortnight, blue, day of quotation, purple and universe of gas stations, green, correspond to the results obtained with web </a:t>
            </a:r>
            <a:r>
              <a:rPr lang="en-US" sz="800" dirty="0" smtClean="0"/>
              <a:t>scraping.  .</a:t>
            </a:r>
            <a:r>
              <a:rPr lang="es-MX" sz="800" dirty="0" smtClean="0"/>
              <a:t>.</a:t>
            </a:r>
            <a:endParaRPr lang="es-MX" sz="800" dirty="0"/>
          </a:p>
        </p:txBody>
      </p:sp>
    </p:spTree>
    <p:extLst>
      <p:ext uri="{BB962C8B-B14F-4D97-AF65-F5344CB8AC3E}">
        <p14:creationId xmlns:p14="http://schemas.microsoft.com/office/powerpoint/2010/main" val="1887127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número de diapositiva 8">
            <a:extLst>
              <a:ext uri="{FF2B5EF4-FFF2-40B4-BE49-F238E27FC236}">
                <a16:creationId xmlns:a16="http://schemas.microsoft.com/office/drawing/2014/main" xmlns="" id="{82AD402C-C9BC-43EA-9B9C-3D5FBE0DC1CE}"/>
              </a:ext>
            </a:extLst>
          </p:cNvPr>
          <p:cNvSpPr>
            <a:spLocks noGrp="1"/>
          </p:cNvSpPr>
          <p:nvPr>
            <p:ph type="sldNum" sz="quarter" idx="12"/>
          </p:nvPr>
        </p:nvSpPr>
        <p:spPr/>
        <p:txBody>
          <a:bodyPr/>
          <a:lstStyle/>
          <a:p>
            <a:fld id="{A9795E5B-8394-46A0-905A-C0965FB87922}" type="slidenum">
              <a:rPr lang="es-MX" smtClean="0"/>
              <a:pPr/>
              <a:t>17</a:t>
            </a:fld>
            <a:endParaRPr lang="es-MX"/>
          </a:p>
        </p:txBody>
      </p:sp>
      <p:graphicFrame>
        <p:nvGraphicFramePr>
          <p:cNvPr id="12" name="11 Gráfico"/>
          <p:cNvGraphicFramePr>
            <a:graphicFrameLocks/>
          </p:cNvGraphicFramePr>
          <p:nvPr>
            <p:extLst>
              <p:ext uri="{D42A27DB-BD31-4B8C-83A1-F6EECF244321}">
                <p14:modId xmlns:p14="http://schemas.microsoft.com/office/powerpoint/2010/main" val="3431294308"/>
              </p:ext>
            </p:extLst>
          </p:nvPr>
        </p:nvGraphicFramePr>
        <p:xfrm>
          <a:off x="448573" y="1370422"/>
          <a:ext cx="5400000" cy="311039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12 Gráfico"/>
          <p:cNvGraphicFramePr>
            <a:graphicFrameLocks/>
          </p:cNvGraphicFramePr>
          <p:nvPr>
            <p:extLst>
              <p:ext uri="{D42A27DB-BD31-4B8C-83A1-F6EECF244321}">
                <p14:modId xmlns:p14="http://schemas.microsoft.com/office/powerpoint/2010/main" val="1445737935"/>
              </p:ext>
            </p:extLst>
          </p:nvPr>
        </p:nvGraphicFramePr>
        <p:xfrm>
          <a:off x="6313526" y="1387674"/>
          <a:ext cx="5400000" cy="3110390"/>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1">
            <a:extLst>
              <a:ext uri="{FF2B5EF4-FFF2-40B4-BE49-F238E27FC236}">
                <a16:creationId xmlns:a16="http://schemas.microsoft.com/office/drawing/2014/main" xmlns="" id="{625386FE-EEC2-4F2A-9277-1D1530828559}"/>
              </a:ext>
            </a:extLst>
          </p:cNvPr>
          <p:cNvSpPr txBox="1"/>
          <p:nvPr/>
        </p:nvSpPr>
        <p:spPr>
          <a:xfrm>
            <a:off x="4546897" y="975972"/>
            <a:ext cx="5179907" cy="307777"/>
          </a:xfrm>
          <a:prstGeom prst="rect">
            <a:avLst/>
          </a:prstGeom>
          <a:noFill/>
        </p:spPr>
        <p:txBody>
          <a:bodyPr wrap="square" rtlCol="0">
            <a:spAutoFit/>
          </a:bodyPr>
          <a:lstStyle/>
          <a:p>
            <a:r>
              <a:rPr lang="en-US" sz="1400" dirty="0">
                <a:solidFill>
                  <a:srgbClr val="CC0000"/>
                </a:solidFill>
              </a:rPr>
              <a:t>The variations </a:t>
            </a:r>
            <a:r>
              <a:rPr lang="en-US" sz="1400" dirty="0" smtClean="0">
                <a:solidFill>
                  <a:srgbClr val="CC0000"/>
                </a:solidFill>
              </a:rPr>
              <a:t>and gasoline indexes </a:t>
            </a:r>
            <a:r>
              <a:rPr lang="en-US" sz="1400" dirty="0">
                <a:solidFill>
                  <a:srgbClr val="CC0000"/>
                </a:solidFill>
              </a:rPr>
              <a:t>are shown in </a:t>
            </a:r>
            <a:r>
              <a:rPr lang="en-US" sz="1400" dirty="0" smtClean="0">
                <a:solidFill>
                  <a:srgbClr val="CC0000"/>
                </a:solidFill>
              </a:rPr>
              <a:t>the next figures </a:t>
            </a:r>
            <a:endParaRPr lang="es-MX" sz="1400" dirty="0">
              <a:solidFill>
                <a:srgbClr val="CC0000"/>
              </a:solidFill>
            </a:endParaRPr>
          </a:p>
        </p:txBody>
      </p:sp>
      <p:sp>
        <p:nvSpPr>
          <p:cNvPr id="16" name="Rectangle 6">
            <a:extLst>
              <a:ext uri="{FF2B5EF4-FFF2-40B4-BE49-F238E27FC236}">
                <a16:creationId xmlns:a16="http://schemas.microsoft.com/office/drawing/2014/main" xmlns="" id="{894815FE-ED06-436E-9E0D-1D0955B19272}"/>
              </a:ext>
            </a:extLst>
          </p:cNvPr>
          <p:cNvSpPr/>
          <p:nvPr/>
        </p:nvSpPr>
        <p:spPr>
          <a:xfrm>
            <a:off x="3558504" y="4682415"/>
            <a:ext cx="5097920" cy="785005"/>
          </a:xfrm>
          <a:prstGeom prst="rect">
            <a:avLst/>
          </a:prstGeom>
          <a:solidFill>
            <a:schemeClr val="accent1">
              <a:alpha val="20000"/>
            </a:schemeClr>
          </a:solidFill>
        </p:spPr>
        <p:txBody>
          <a:bodyPr wrap="square" lIns="182880" tIns="182880" rIns="182880" bIns="182880" anchor="ctr">
            <a:noAutofit/>
          </a:bodyPr>
          <a:lstStyle/>
          <a:p>
            <a:pPr algn="just"/>
            <a:r>
              <a:rPr lang="en-US" sz="1200" dirty="0"/>
              <a:t>According to the previous graphs, the approximations that the three exercises have with respect to the published one, is minimal, </a:t>
            </a:r>
            <a:r>
              <a:rPr lang="en-US" sz="1200" dirty="0" smtClean="0"/>
              <a:t>we </a:t>
            </a:r>
            <a:r>
              <a:rPr lang="en-US" sz="1200" dirty="0"/>
              <a:t>can conclude </a:t>
            </a:r>
            <a:r>
              <a:rPr lang="en-US" sz="1200" dirty="0" smtClean="0"/>
              <a:t>that:</a:t>
            </a:r>
          </a:p>
        </p:txBody>
      </p:sp>
      <p:sp>
        <p:nvSpPr>
          <p:cNvPr id="7" name="Rectangle 6">
            <a:extLst>
              <a:ext uri="{FF2B5EF4-FFF2-40B4-BE49-F238E27FC236}">
                <a16:creationId xmlns:a16="http://schemas.microsoft.com/office/drawing/2014/main" xmlns="" id="{894815FE-ED06-436E-9E0D-1D0955B19272}"/>
              </a:ext>
            </a:extLst>
          </p:cNvPr>
          <p:cNvSpPr/>
          <p:nvPr/>
        </p:nvSpPr>
        <p:spPr>
          <a:xfrm>
            <a:off x="2179268" y="5571345"/>
            <a:ext cx="7833464" cy="785005"/>
          </a:xfrm>
          <a:prstGeom prst="rect">
            <a:avLst/>
          </a:prstGeom>
          <a:solidFill>
            <a:srgbClr val="31589D">
              <a:alpha val="20000"/>
            </a:srgbClr>
          </a:solidFill>
        </p:spPr>
        <p:txBody>
          <a:bodyPr wrap="square" lIns="182880" tIns="182880" rIns="182880" bIns="182880" anchor="ctr">
            <a:noAutofit/>
          </a:bodyPr>
          <a:lstStyle/>
          <a:p>
            <a:pPr algn="just"/>
            <a:r>
              <a:rPr lang="en-US" sz="1200" dirty="0"/>
              <a:t>It is worth mentioning that this is a preliminary exercise, which shows results that at first sight may seem trivial, but through which we are acquiring a better experience in the collection of prices, search for statistical methods, which allow us to guarantee the quality of the data, with the aim of reaching a level that provides reliability to decision-making, creating a solid, comprehensive and complete </a:t>
            </a:r>
            <a:endParaRPr lang="en-US" sz="1200" dirty="0" smtClean="0"/>
          </a:p>
        </p:txBody>
      </p:sp>
      <p:sp>
        <p:nvSpPr>
          <p:cNvPr id="8" name="Oval 7">
            <a:extLst>
              <a:ext uri="{FF2B5EF4-FFF2-40B4-BE49-F238E27FC236}">
                <a16:creationId xmlns:a16="http://schemas.microsoft.com/office/drawing/2014/main" xmlns="" id="{11B162FB-2C81-43F8-A7D8-863523608041}"/>
              </a:ext>
            </a:extLst>
          </p:cNvPr>
          <p:cNvSpPr/>
          <p:nvPr/>
        </p:nvSpPr>
        <p:spPr>
          <a:xfrm>
            <a:off x="3794134" y="568090"/>
            <a:ext cx="752763" cy="752763"/>
          </a:xfrm>
          <a:prstGeom prst="ellipse">
            <a:avLst/>
          </a:prstGeom>
          <a:solidFill>
            <a:srgbClr val="5B9BD5"/>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srgbClr val="57565A"/>
              </a:solidFill>
              <a:effectLst/>
              <a:uLnTx/>
              <a:uFillTx/>
              <a:ea typeface="+mn-ea"/>
              <a:cs typeface="+mn-cs"/>
            </a:endParaRPr>
          </a:p>
        </p:txBody>
      </p:sp>
      <p:cxnSp>
        <p:nvCxnSpPr>
          <p:cNvPr id="10" name="Straight Connector 85">
            <a:extLst>
              <a:ext uri="{FF2B5EF4-FFF2-40B4-BE49-F238E27FC236}">
                <a16:creationId xmlns:a16="http://schemas.microsoft.com/office/drawing/2014/main" xmlns="" id="{DE231E66-CF66-45BE-A2D7-0AABBD98ED69}"/>
              </a:ext>
            </a:extLst>
          </p:cNvPr>
          <p:cNvCxnSpPr>
            <a:cxnSpLocks/>
          </p:cNvCxnSpPr>
          <p:nvPr/>
        </p:nvCxnSpPr>
        <p:spPr>
          <a:xfrm flipV="1">
            <a:off x="463726" y="954604"/>
            <a:ext cx="11249800" cy="9310"/>
          </a:xfrm>
          <a:prstGeom prst="line">
            <a:avLst/>
          </a:prstGeom>
          <a:ln w="19050" cmpd="sng">
            <a:solidFill>
              <a:srgbClr val="5B9BD5"/>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7127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xmlns="" id="{C299FB39-34C8-42E7-A612-F21CB6FED39E}"/>
              </a:ext>
            </a:extLst>
          </p:cNvPr>
          <p:cNvSpPr>
            <a:spLocks noGrp="1"/>
          </p:cNvSpPr>
          <p:nvPr>
            <p:ph type="sldNum" sz="quarter" idx="12"/>
          </p:nvPr>
        </p:nvSpPr>
        <p:spPr/>
        <p:txBody>
          <a:bodyPr/>
          <a:lstStyle/>
          <a:p>
            <a:fld id="{A9795E5B-8394-46A0-905A-C0965FB87922}" type="slidenum">
              <a:rPr lang="es-MX" smtClean="0"/>
              <a:pPr/>
              <a:t>18</a:t>
            </a:fld>
            <a:endParaRPr lang="es-MX"/>
          </a:p>
        </p:txBody>
      </p:sp>
      <p:sp>
        <p:nvSpPr>
          <p:cNvPr id="18" name="17 CuadroTexto"/>
          <p:cNvSpPr txBox="1"/>
          <p:nvPr/>
        </p:nvSpPr>
        <p:spPr>
          <a:xfrm>
            <a:off x="1130799" y="543341"/>
            <a:ext cx="3105509" cy="523220"/>
          </a:xfrm>
          <a:prstGeom prst="rect">
            <a:avLst/>
          </a:prstGeom>
          <a:noFill/>
        </p:spPr>
        <p:txBody>
          <a:bodyPr wrap="square" rtlCol="0">
            <a:spAutoFit/>
          </a:bodyPr>
          <a:lstStyle/>
          <a:p>
            <a:pPr lvl="0"/>
            <a:r>
              <a:rPr lang="en-US" sz="2800" b="1" dirty="0"/>
              <a:t>Conclusions</a:t>
            </a:r>
            <a:endParaRPr lang="en-US" sz="2800" dirty="0"/>
          </a:p>
        </p:txBody>
      </p:sp>
      <p:sp>
        <p:nvSpPr>
          <p:cNvPr id="5" name="4 CuadroTexto"/>
          <p:cNvSpPr txBox="1"/>
          <p:nvPr/>
        </p:nvSpPr>
        <p:spPr>
          <a:xfrm>
            <a:off x="1026543" y="1095555"/>
            <a:ext cx="9998015" cy="4185761"/>
          </a:xfrm>
          <a:prstGeom prst="rect">
            <a:avLst/>
          </a:prstGeom>
          <a:noFill/>
        </p:spPr>
        <p:txBody>
          <a:bodyPr wrap="square" rtlCol="0">
            <a:spAutoFit/>
          </a:bodyPr>
          <a:lstStyle/>
          <a:p>
            <a:r>
              <a:rPr lang="en-US" sz="1400" dirty="0"/>
              <a:t>Mexico Benefits for using web scraping and scanner data techniques::</a:t>
            </a:r>
            <a:endParaRPr lang="en-US" sz="1400" dirty="0" smtClean="0"/>
          </a:p>
          <a:p>
            <a:endParaRPr lang="en-US" sz="1400" dirty="0"/>
          </a:p>
          <a:p>
            <a:pPr marL="285750" lvl="0" indent="-285750">
              <a:buFont typeface="Wingdings" panose="05000000000000000000" pitchFamily="2" charset="2"/>
              <a:buChar char="Ø"/>
            </a:pPr>
            <a:r>
              <a:rPr lang="en-US" sz="1400" dirty="0"/>
              <a:t>Increase in the precision of the indexes. This results from the availability of huge volumes of data, which allow accurate and robust estimates of prices average, as such volumes approaches to the universe. With the availability of the quantities (in the scanner data case), unit values can be calculated periodically, which in theory are the better inputs for a price index of homogeneous goods or services; this for each elementary aggregate</a:t>
            </a:r>
            <a:r>
              <a:rPr lang="en-US" sz="1400" dirty="0" smtClean="0"/>
              <a:t>.</a:t>
            </a:r>
          </a:p>
          <a:p>
            <a:pPr marL="285750" lvl="0" indent="-285750">
              <a:buFont typeface="Wingdings" panose="05000000000000000000" pitchFamily="2" charset="2"/>
              <a:buChar char="Ø"/>
            </a:pPr>
            <a:endParaRPr lang="es-MX" sz="1400" dirty="0" smtClean="0"/>
          </a:p>
          <a:p>
            <a:pPr marL="285750" lvl="0" indent="-285750" algn="just">
              <a:buFont typeface="Wingdings" panose="05000000000000000000" pitchFamily="2" charset="2"/>
              <a:buChar char="Ø"/>
            </a:pPr>
            <a:r>
              <a:rPr lang="en-US" sz="1400" dirty="0"/>
              <a:t>Provided: important information and hints for market research. Since it is possible to track the price trend through time (adding quantities in the scanner data case).  The different phases of the product cycle identified and represent different brands and models. This information is very helpful to determine the optimum for how many and which items to include in an elementary </a:t>
            </a:r>
            <a:r>
              <a:rPr lang="en-US" sz="1400" dirty="0" smtClean="0"/>
              <a:t>aggregate. </a:t>
            </a:r>
          </a:p>
          <a:p>
            <a:pPr marL="285750" lvl="0" indent="-285750" algn="just">
              <a:buFont typeface="Wingdings" panose="05000000000000000000" pitchFamily="2" charset="2"/>
              <a:buChar char="Ø"/>
            </a:pPr>
            <a:endParaRPr lang="en-US" sz="1400" dirty="0"/>
          </a:p>
          <a:p>
            <a:pPr marL="285750" lvl="0" indent="-285750" algn="just">
              <a:buFont typeface="Wingdings" panose="05000000000000000000" pitchFamily="2" charset="2"/>
              <a:buChar char="Ø"/>
            </a:pPr>
            <a:r>
              <a:rPr lang="en-US" sz="1400" dirty="0"/>
              <a:t>We find that help us to organizing field work better, if make the total  quotes </a:t>
            </a:r>
            <a:r>
              <a:rPr lang="en-US" sz="1400" dirty="0" err="1"/>
              <a:t>proportionalper</a:t>
            </a:r>
            <a:r>
              <a:rPr lang="en-US" sz="1400" dirty="0"/>
              <a:t> day and market type, give us a better accuracy than doing it by day random.</a:t>
            </a:r>
            <a:endParaRPr lang="en-US" sz="1400" dirty="0" smtClean="0"/>
          </a:p>
          <a:p>
            <a:pPr lvl="0" algn="just"/>
            <a:endParaRPr lang="en-US" sz="1400" dirty="0"/>
          </a:p>
          <a:p>
            <a:pPr marL="285750" lvl="0" indent="-285750" algn="just">
              <a:buFont typeface="Wingdings" panose="05000000000000000000" pitchFamily="2" charset="2"/>
              <a:buChar char="Ø"/>
            </a:pPr>
            <a:r>
              <a:rPr lang="en-US" sz="1400" dirty="0"/>
              <a:t>The WS use allows an improvement in the organization and precision of the quotes, always including the same products in all its brands and presentations, considering the best-selling products; always that they have a web site with the prices of products and updated </a:t>
            </a:r>
            <a:r>
              <a:rPr lang="en-US" sz="1400" dirty="0" smtClean="0"/>
              <a:t>at less once a day</a:t>
            </a:r>
            <a:r>
              <a:rPr lang="en-US" sz="1400" dirty="0"/>
              <a:t>. </a:t>
            </a:r>
            <a:endParaRPr lang="en-US" sz="1400" dirty="0" smtClean="0"/>
          </a:p>
          <a:p>
            <a:pPr marL="285750" lvl="0" indent="-285750" algn="just">
              <a:buFont typeface="Wingdings" panose="05000000000000000000" pitchFamily="2" charset="2"/>
              <a:buChar char="Ø"/>
            </a:pPr>
            <a:endParaRPr lang="en-US" sz="1400" dirty="0" smtClean="0"/>
          </a:p>
        </p:txBody>
      </p:sp>
    </p:spTree>
    <p:extLst>
      <p:ext uri="{BB962C8B-B14F-4D97-AF65-F5344CB8AC3E}">
        <p14:creationId xmlns:p14="http://schemas.microsoft.com/office/powerpoint/2010/main" val="2710045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xmlns="" id="{C299FB39-34C8-42E7-A612-F21CB6FED39E}"/>
              </a:ext>
            </a:extLst>
          </p:cNvPr>
          <p:cNvSpPr>
            <a:spLocks noGrp="1"/>
          </p:cNvSpPr>
          <p:nvPr>
            <p:ph type="sldNum" sz="quarter" idx="12"/>
          </p:nvPr>
        </p:nvSpPr>
        <p:spPr/>
        <p:txBody>
          <a:bodyPr/>
          <a:lstStyle/>
          <a:p>
            <a:fld id="{A9795E5B-8394-46A0-905A-C0965FB87922}" type="slidenum">
              <a:rPr lang="es-MX" smtClean="0"/>
              <a:pPr/>
              <a:t>19</a:t>
            </a:fld>
            <a:endParaRPr lang="es-MX"/>
          </a:p>
        </p:txBody>
      </p:sp>
      <p:sp>
        <p:nvSpPr>
          <p:cNvPr id="5" name="4 CuadroTexto"/>
          <p:cNvSpPr txBox="1"/>
          <p:nvPr/>
        </p:nvSpPr>
        <p:spPr>
          <a:xfrm>
            <a:off x="2001328" y="1828800"/>
            <a:ext cx="4537495" cy="369332"/>
          </a:xfrm>
          <a:prstGeom prst="rect">
            <a:avLst/>
          </a:prstGeom>
          <a:noFill/>
        </p:spPr>
        <p:txBody>
          <a:bodyPr wrap="square" rtlCol="0">
            <a:spAutoFit/>
          </a:bodyPr>
          <a:lstStyle/>
          <a:p>
            <a:endParaRPr lang="es-MX" dirty="0"/>
          </a:p>
        </p:txBody>
      </p:sp>
      <p:sp>
        <p:nvSpPr>
          <p:cNvPr id="7" name="6 CuadroTexto"/>
          <p:cNvSpPr txBox="1"/>
          <p:nvPr/>
        </p:nvSpPr>
        <p:spPr>
          <a:xfrm>
            <a:off x="1215851" y="1369310"/>
            <a:ext cx="9808707" cy="3108543"/>
          </a:xfrm>
          <a:prstGeom prst="rect">
            <a:avLst/>
          </a:prstGeom>
          <a:noFill/>
        </p:spPr>
        <p:txBody>
          <a:bodyPr wrap="square" rtlCol="0">
            <a:spAutoFit/>
          </a:bodyPr>
          <a:lstStyle/>
          <a:p>
            <a:pPr marL="285750" indent="-285750">
              <a:buFont typeface="Wingdings" panose="05000000000000000000" pitchFamily="2" charset="2"/>
              <a:buChar char="Ø"/>
            </a:pPr>
            <a:r>
              <a:rPr lang="en-US" sz="1400" dirty="0"/>
              <a:t>A challenge is the Quality Adjustment, we must develop more the Artificial Intelligence technique in Web Scraping and Scanner Data to compare thousands of products and make them comparable, applying some of the existing techniques for this, always in an automated way. We do several and </a:t>
            </a:r>
            <a:r>
              <a:rPr lang="en-US" sz="1400" dirty="0" err="1"/>
              <a:t>diferent</a:t>
            </a:r>
            <a:r>
              <a:rPr lang="en-US" sz="1400" dirty="0"/>
              <a:t> tests for it. </a:t>
            </a:r>
          </a:p>
          <a:p>
            <a:pPr marL="285750" lvl="0" indent="-285750">
              <a:buFont typeface="Wingdings" panose="05000000000000000000" pitchFamily="2" charset="2"/>
              <a:buChar char="Ø"/>
            </a:pPr>
            <a:endParaRPr lang="es-MX" sz="1400" dirty="0" smtClean="0"/>
          </a:p>
          <a:p>
            <a:pPr marL="285750" lvl="0" indent="-285750">
              <a:buFont typeface="Wingdings" panose="05000000000000000000" pitchFamily="2" charset="2"/>
              <a:buChar char="Ø"/>
            </a:pPr>
            <a:r>
              <a:rPr lang="es-MX" sz="1400" dirty="0" smtClean="0"/>
              <a:t> </a:t>
            </a:r>
            <a:r>
              <a:rPr lang="en-US" sz="1400" dirty="0"/>
              <a:t>We found that the products that make up groups such as appliances and appliances, computers and personal care, have the same behavior in the trend and price variations in MM and MT. We analyze basically follow the modern market and complement with a small sample of the MT</a:t>
            </a:r>
            <a:r>
              <a:rPr lang="en-US" sz="1400" dirty="0" smtClean="0"/>
              <a:t>.</a:t>
            </a:r>
          </a:p>
          <a:p>
            <a:pPr marL="285750" lvl="0" indent="-285750">
              <a:buFont typeface="Wingdings" panose="05000000000000000000" pitchFamily="2" charset="2"/>
              <a:buChar char="Ø"/>
            </a:pPr>
            <a:endParaRPr lang="en-US" sz="1400" dirty="0"/>
          </a:p>
          <a:p>
            <a:pPr marL="285750" lvl="0" indent="-285750">
              <a:buFont typeface="Wingdings" panose="05000000000000000000" pitchFamily="2" charset="2"/>
              <a:buChar char="Ø"/>
            </a:pPr>
            <a:r>
              <a:rPr lang="en-US" sz="1400" dirty="0"/>
              <a:t>In Web Scraping we send letters requesting permits and notifying our access to the sites of companies that offer their products on their websites daily, in order to be within the best international practices and ethics practices in data extraction. In some cases, they give us files with daily price data</a:t>
            </a:r>
            <a:r>
              <a:rPr lang="en-US" sz="1400" dirty="0" smtClean="0"/>
              <a:t>.</a:t>
            </a:r>
          </a:p>
          <a:p>
            <a:pPr lvl="0"/>
            <a:endParaRPr lang="en-US" sz="1400" dirty="0"/>
          </a:p>
          <a:p>
            <a:pPr marL="285750" indent="-285750">
              <a:buFont typeface="Wingdings" panose="05000000000000000000" pitchFamily="2" charset="2"/>
              <a:buChar char="Ø"/>
            </a:pPr>
            <a:r>
              <a:rPr lang="en-US" sz="1400" dirty="0"/>
              <a:t>We use a new measurement or calculation technique in a product or groups of products or market if we have experienced enough in the data laboratory to understand its behavior, quality, accuracy and integration in the general index</a:t>
            </a:r>
            <a:endParaRPr lang="es-MX" sz="1400" dirty="0"/>
          </a:p>
        </p:txBody>
      </p:sp>
      <p:sp>
        <p:nvSpPr>
          <p:cNvPr id="6" name="17 CuadroTexto"/>
          <p:cNvSpPr txBox="1"/>
          <p:nvPr/>
        </p:nvSpPr>
        <p:spPr>
          <a:xfrm>
            <a:off x="1090605" y="533293"/>
            <a:ext cx="3983813" cy="523220"/>
          </a:xfrm>
          <a:prstGeom prst="rect">
            <a:avLst/>
          </a:prstGeom>
          <a:noFill/>
        </p:spPr>
        <p:txBody>
          <a:bodyPr wrap="square" rtlCol="0">
            <a:spAutoFit/>
          </a:bodyPr>
          <a:lstStyle/>
          <a:p>
            <a:pPr lvl="0"/>
            <a:r>
              <a:rPr lang="en-US" sz="2800" b="1" dirty="0" smtClean="0"/>
              <a:t>Conclusions </a:t>
            </a:r>
            <a:r>
              <a:rPr lang="en-US" sz="2000" b="1" dirty="0" smtClean="0"/>
              <a:t>(continue)</a:t>
            </a:r>
            <a:endParaRPr lang="en-US" sz="2000" dirty="0"/>
          </a:p>
        </p:txBody>
      </p:sp>
      <p:sp>
        <p:nvSpPr>
          <p:cNvPr id="3" name="Rectángulo 2"/>
          <p:cNvSpPr/>
          <p:nvPr/>
        </p:nvSpPr>
        <p:spPr>
          <a:xfrm>
            <a:off x="934497" y="4716716"/>
            <a:ext cx="9881549" cy="1169551"/>
          </a:xfrm>
          <a:prstGeom prst="rect">
            <a:avLst/>
          </a:prstGeom>
        </p:spPr>
        <p:txBody>
          <a:bodyPr wrap="square">
            <a:spAutoFit/>
          </a:bodyPr>
          <a:lstStyle/>
          <a:p>
            <a:pPr algn="just"/>
            <a:r>
              <a:rPr lang="en-US" sz="1400" dirty="0">
                <a:solidFill>
                  <a:srgbClr val="000000"/>
                </a:solidFill>
                <a:ea typeface="Times New Roman" panose="02020603050405020304" pitchFamily="18" charset="0"/>
              </a:rPr>
              <a:t>In practical terms, average prices, and relative prices  calculated from a mix of price quotations coming from the three different price collection methods are indeed better estimations than all price quotations obtained by traditional fieldwork. How better they are? It depends on the proportions of price quotations coming from the MM. These proportions are, in fact, implicit weights. So the problem is to choose the correct mix of items, in an elementary aggregate, according with the market characteristics (MM and MT proportions) and the consumption patterns (the places where consumers buy). Now get your CPI. </a:t>
            </a:r>
            <a:endParaRPr lang="en-US" sz="1400" dirty="0"/>
          </a:p>
        </p:txBody>
      </p:sp>
    </p:spTree>
    <p:extLst>
      <p:ext uri="{BB962C8B-B14F-4D97-AF65-F5344CB8AC3E}">
        <p14:creationId xmlns:p14="http://schemas.microsoft.com/office/powerpoint/2010/main" val="2710045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1">
            <a:extLst>
              <a:ext uri="{FF2B5EF4-FFF2-40B4-BE49-F238E27FC236}">
                <a16:creationId xmlns:a16="http://schemas.microsoft.com/office/drawing/2014/main" xmlns="" id="{1C5CE196-C7CE-492E-AF42-356CFEC859E9}"/>
              </a:ext>
            </a:extLst>
          </p:cNvPr>
          <p:cNvSpPr/>
          <p:nvPr/>
        </p:nvSpPr>
        <p:spPr>
          <a:xfrm>
            <a:off x="4979603" y="3974079"/>
            <a:ext cx="1014665" cy="92333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0" tIns="0" rIns="0" bIns="0" rtlCol="0" anchor="t" anchorCtr="0">
            <a:spAutoFit/>
          </a:bodyPr>
          <a:lstStyle/>
          <a:p>
            <a:pPr algn="ctr"/>
            <a:r>
              <a:rPr lang="en-US" sz="6000" dirty="0" smtClean="0">
                <a:solidFill>
                  <a:schemeClr val="bg1"/>
                </a:solidFill>
              </a:rPr>
              <a:t>02</a:t>
            </a:r>
            <a:endParaRPr lang="en-US" sz="6000" dirty="0">
              <a:solidFill>
                <a:schemeClr val="bg1"/>
              </a:solidFill>
            </a:endParaRPr>
          </a:p>
        </p:txBody>
      </p:sp>
      <p:sp>
        <p:nvSpPr>
          <p:cNvPr id="29" name="Rectangle 24">
            <a:extLst>
              <a:ext uri="{FF2B5EF4-FFF2-40B4-BE49-F238E27FC236}">
                <a16:creationId xmlns:a16="http://schemas.microsoft.com/office/drawing/2014/main" xmlns="" id="{733B9BD6-CEE4-4670-9EE3-CC72F5120099}"/>
              </a:ext>
            </a:extLst>
          </p:cNvPr>
          <p:cNvSpPr/>
          <p:nvPr/>
        </p:nvSpPr>
        <p:spPr>
          <a:xfrm>
            <a:off x="5994268" y="3748615"/>
            <a:ext cx="4499665" cy="141764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lvl="0" algn="just"/>
            <a:r>
              <a:rPr lang="es-ES" sz="1600" dirty="0" smtClean="0"/>
              <a:t>Nuestro principal reto, es la integración de datos que provienen de fuentes y métodos de recolección diversos.</a:t>
            </a:r>
            <a:endParaRPr lang="es-MX" sz="1600" dirty="0"/>
          </a:p>
        </p:txBody>
      </p:sp>
      <p:sp>
        <p:nvSpPr>
          <p:cNvPr id="2" name="Marcador de número de diapositiva 1">
            <a:extLst>
              <a:ext uri="{FF2B5EF4-FFF2-40B4-BE49-F238E27FC236}">
                <a16:creationId xmlns:a16="http://schemas.microsoft.com/office/drawing/2014/main" xmlns="" id="{6CD3F813-E948-45B4-A3AF-797FD4613312}"/>
              </a:ext>
            </a:extLst>
          </p:cNvPr>
          <p:cNvSpPr>
            <a:spLocks noGrp="1"/>
          </p:cNvSpPr>
          <p:nvPr>
            <p:ph type="sldNum" sz="quarter" idx="12"/>
          </p:nvPr>
        </p:nvSpPr>
        <p:spPr/>
        <p:txBody>
          <a:bodyPr/>
          <a:lstStyle/>
          <a:p>
            <a:fld id="{A9795E5B-8394-46A0-905A-C0965FB87922}" type="slidenum">
              <a:rPr lang="es-MX" smtClean="0"/>
              <a:pPr/>
              <a:t>2</a:t>
            </a:fld>
            <a:endParaRPr lang="es-MX"/>
          </a:p>
        </p:txBody>
      </p:sp>
      <p:sp>
        <p:nvSpPr>
          <p:cNvPr id="22" name="Rectangle 21">
            <a:extLst>
              <a:ext uri="{FF2B5EF4-FFF2-40B4-BE49-F238E27FC236}">
                <a16:creationId xmlns:a16="http://schemas.microsoft.com/office/drawing/2014/main" xmlns="" id="{1C5CE196-C7CE-492E-AF42-356CFEC859E9}"/>
              </a:ext>
            </a:extLst>
          </p:cNvPr>
          <p:cNvSpPr/>
          <p:nvPr/>
        </p:nvSpPr>
        <p:spPr>
          <a:xfrm>
            <a:off x="3881157" y="2194177"/>
            <a:ext cx="1014665" cy="92333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0" tIns="0" rIns="0" bIns="0" rtlCol="0" anchor="t" anchorCtr="0">
            <a:spAutoFit/>
          </a:bodyPr>
          <a:lstStyle/>
          <a:p>
            <a:pPr algn="ctr"/>
            <a:r>
              <a:rPr lang="en-US" sz="6000" dirty="0">
                <a:solidFill>
                  <a:schemeClr val="bg1"/>
                </a:solidFill>
              </a:rPr>
              <a:t>01</a:t>
            </a:r>
          </a:p>
        </p:txBody>
      </p:sp>
      <p:sp>
        <p:nvSpPr>
          <p:cNvPr id="15" name="Rectángulo 3">
            <a:extLst>
              <a:ext uri="{FF2B5EF4-FFF2-40B4-BE49-F238E27FC236}">
                <a16:creationId xmlns:a16="http://schemas.microsoft.com/office/drawing/2014/main" xmlns="" id="{18776713-717A-41C1-8074-EDB77EACE366}"/>
              </a:ext>
            </a:extLst>
          </p:cNvPr>
          <p:cNvSpPr/>
          <p:nvPr/>
        </p:nvSpPr>
        <p:spPr>
          <a:xfrm>
            <a:off x="572705" y="501134"/>
            <a:ext cx="2044470" cy="523220"/>
          </a:xfrm>
          <a:prstGeom prst="rect">
            <a:avLst/>
          </a:prstGeom>
        </p:spPr>
        <p:txBody>
          <a:bodyPr wrap="none">
            <a:spAutoFit/>
          </a:bodyPr>
          <a:lstStyle/>
          <a:p>
            <a:pPr lvl="0"/>
            <a:r>
              <a:rPr lang="en-US" sz="2800" b="1" dirty="0" smtClean="0"/>
              <a:t>Introduction</a:t>
            </a:r>
            <a:endParaRPr lang="es-MX" sz="2800" b="1" dirty="0"/>
          </a:p>
        </p:txBody>
      </p:sp>
      <p:sp>
        <p:nvSpPr>
          <p:cNvPr id="61441" name="Rectangle 1"/>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smtClean="0">
                <a:ln>
                  <a:noFill/>
                </a:ln>
                <a:solidFill>
                  <a:srgbClr val="212121"/>
                </a:solidFill>
                <a:effectLst/>
                <a:latin typeface="Arial Narrow" pitchFamily="34" charset="0"/>
                <a:ea typeface="Times New Roman" pitchFamily="18" charset="0"/>
                <a:cs typeface="Times New Roman" pitchFamily="18" charset="0"/>
              </a:rPr>
              <a:t>Introduction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6" name="25 Diagrama"/>
          <p:cNvGraphicFramePr/>
          <p:nvPr>
            <p:extLst>
              <p:ext uri="{D42A27DB-BD31-4B8C-83A1-F6EECF244321}">
                <p14:modId xmlns:p14="http://schemas.microsoft.com/office/powerpoint/2010/main" val="1441457310"/>
              </p:ext>
            </p:extLst>
          </p:nvPr>
        </p:nvGraphicFramePr>
        <p:xfrm>
          <a:off x="2032000" y="1160060"/>
          <a:ext cx="8128000" cy="49782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733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Marisol.gonzalez\Escritorio\Ottawa\Presentación\C13.jpg"/>
          <p:cNvPicPr>
            <a:picLocks noChangeAspect="1" noChangeArrowheads="1"/>
          </p:cNvPicPr>
          <p:nvPr/>
        </p:nvPicPr>
        <p:blipFill>
          <a:blip r:embed="rId3" cstate="print"/>
          <a:srcRect/>
          <a:stretch>
            <a:fillRect/>
          </a:stretch>
        </p:blipFill>
        <p:spPr bwMode="auto">
          <a:xfrm>
            <a:off x="0" y="0"/>
            <a:ext cx="12192001" cy="6858000"/>
          </a:xfrm>
          <a:prstGeom prst="rect">
            <a:avLst/>
          </a:prstGeom>
          <a:ln>
            <a:noFill/>
          </a:ln>
          <a:effectLst>
            <a:outerShdw blurRad="292100" dist="139700" dir="2700000" algn="tl" rotWithShape="0">
              <a:srgbClr val="333333">
                <a:alpha val="65000"/>
              </a:srgbClr>
            </a:outerShdw>
          </a:effectLst>
        </p:spPr>
      </p:pic>
      <p:sp>
        <p:nvSpPr>
          <p:cNvPr id="8" name="Shape 136">
            <a:extLst>
              <a:ext uri="{FF2B5EF4-FFF2-40B4-BE49-F238E27FC236}">
                <a16:creationId xmlns:a16="http://schemas.microsoft.com/office/drawing/2014/main" xmlns="" id="{E8B0AA36-CDF5-4252-8441-73B61C007833}"/>
              </a:ext>
            </a:extLst>
          </p:cNvPr>
          <p:cNvSpPr txBox="1">
            <a:spLocks/>
          </p:cNvSpPr>
          <p:nvPr/>
        </p:nvSpPr>
        <p:spPr bwMode="auto">
          <a:xfrm>
            <a:off x="0" y="2698301"/>
            <a:ext cx="12192000" cy="2831358"/>
          </a:xfrm>
          <a:prstGeom prst="rect">
            <a:avLst/>
          </a:prstGeom>
          <a:solidFill>
            <a:schemeClr val="accent5">
              <a:lumMod val="50000"/>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7500"/>
          </a:bodyPr>
          <a:lstStyle>
            <a:lvl1pPr algn="ctr" rtl="0" eaLnBrk="0" fontAlgn="base" hangingPunct="0">
              <a:spcBef>
                <a:spcPct val="0"/>
              </a:spcBef>
              <a:spcAft>
                <a:spcPct val="0"/>
              </a:spcAft>
              <a:defRPr sz="4400" b="1" kern="1200" baseline="0">
                <a:solidFill>
                  <a:schemeClr val="tx1"/>
                </a:solidFill>
                <a:latin typeface="Helvetica" pitchFamily="34" charset="0"/>
                <a:ea typeface="+mj-ea"/>
                <a:cs typeface="+mj-cs"/>
              </a:defRPr>
            </a:lvl1pPr>
            <a:lvl2pPr algn="ctr" rtl="0" eaLnBrk="0" fontAlgn="base" hangingPunct="0">
              <a:spcBef>
                <a:spcPct val="0"/>
              </a:spcBef>
              <a:spcAft>
                <a:spcPct val="0"/>
              </a:spcAft>
              <a:defRPr sz="4400">
                <a:solidFill>
                  <a:schemeClr val="tx1"/>
                </a:solidFill>
                <a:latin typeface="Helvetica" pitchFamily="34" charset="0"/>
              </a:defRPr>
            </a:lvl2pPr>
            <a:lvl3pPr algn="ctr" rtl="0" eaLnBrk="0" fontAlgn="base" hangingPunct="0">
              <a:spcBef>
                <a:spcPct val="0"/>
              </a:spcBef>
              <a:spcAft>
                <a:spcPct val="0"/>
              </a:spcAft>
              <a:defRPr sz="4400">
                <a:solidFill>
                  <a:schemeClr val="tx1"/>
                </a:solidFill>
                <a:latin typeface="Helvetica" pitchFamily="34" charset="0"/>
              </a:defRPr>
            </a:lvl3pPr>
            <a:lvl4pPr algn="ctr" rtl="0" eaLnBrk="0" fontAlgn="base" hangingPunct="0">
              <a:spcBef>
                <a:spcPct val="0"/>
              </a:spcBef>
              <a:spcAft>
                <a:spcPct val="0"/>
              </a:spcAft>
              <a:defRPr sz="4400">
                <a:solidFill>
                  <a:schemeClr val="tx1"/>
                </a:solidFill>
                <a:latin typeface="Helvetica" pitchFamily="34" charset="0"/>
              </a:defRPr>
            </a:lvl4pPr>
            <a:lvl5pPr algn="ctr" rtl="0" eaLnBrk="0" fontAlgn="base" hangingPunct="0">
              <a:spcBef>
                <a:spcPct val="0"/>
              </a:spcBef>
              <a:spcAft>
                <a:spcPct val="0"/>
              </a:spcAft>
              <a:defRPr sz="4400">
                <a:solidFill>
                  <a:schemeClr val="tx1"/>
                </a:solidFill>
                <a:latin typeface="Helvetica" pitchFamily="34" charset="0"/>
              </a:defRPr>
            </a:lvl5pPr>
            <a:lvl6pPr marL="457200" algn="ctr" rtl="0" fontAlgn="base">
              <a:spcBef>
                <a:spcPct val="0"/>
              </a:spcBef>
              <a:spcAft>
                <a:spcPct val="0"/>
              </a:spcAft>
              <a:defRPr sz="4400">
                <a:solidFill>
                  <a:schemeClr val="tx1"/>
                </a:solidFill>
                <a:latin typeface="Helvetica" pitchFamily="34" charset="0"/>
              </a:defRPr>
            </a:lvl6pPr>
            <a:lvl7pPr marL="914400" algn="ctr" rtl="0" fontAlgn="base">
              <a:spcBef>
                <a:spcPct val="0"/>
              </a:spcBef>
              <a:spcAft>
                <a:spcPct val="0"/>
              </a:spcAft>
              <a:defRPr sz="4400">
                <a:solidFill>
                  <a:schemeClr val="tx1"/>
                </a:solidFill>
                <a:latin typeface="Helvetica" pitchFamily="34" charset="0"/>
              </a:defRPr>
            </a:lvl7pPr>
            <a:lvl8pPr marL="1371600" algn="ctr" rtl="0" fontAlgn="base">
              <a:spcBef>
                <a:spcPct val="0"/>
              </a:spcBef>
              <a:spcAft>
                <a:spcPct val="0"/>
              </a:spcAft>
              <a:defRPr sz="4400">
                <a:solidFill>
                  <a:schemeClr val="tx1"/>
                </a:solidFill>
                <a:latin typeface="Helvetica" pitchFamily="34" charset="0"/>
              </a:defRPr>
            </a:lvl8pPr>
            <a:lvl9pPr marL="1828800" algn="ctr" rtl="0" fontAlgn="base">
              <a:spcBef>
                <a:spcPct val="0"/>
              </a:spcBef>
              <a:spcAft>
                <a:spcPct val="0"/>
              </a:spcAft>
              <a:defRPr sz="4400">
                <a:solidFill>
                  <a:schemeClr val="tx1"/>
                </a:solidFill>
                <a:latin typeface="Helvetica" pitchFamily="34" charset="0"/>
              </a:defRPr>
            </a:lvl9pPr>
          </a:lstStyle>
          <a:p>
            <a:r>
              <a:rPr lang="en-US" sz="3300" dirty="0" smtClean="0">
                <a:solidFill>
                  <a:schemeClr val="bg1"/>
                </a:solidFill>
              </a:rPr>
              <a:t>Use of Big Data in modern markets coexisting with traditional markets data</a:t>
            </a:r>
            <a:r>
              <a:rPr kumimoji="0" lang="en-US" sz="2900" b="1" i="0" u="none" strike="noStrike" kern="1200" cap="none" spc="0" normalizeH="0" baseline="0" noProof="0" dirty="0">
                <a:ln>
                  <a:noFill/>
                </a:ln>
                <a:solidFill>
                  <a:schemeClr val="bg1"/>
                </a:solidFill>
                <a:effectLst/>
                <a:uLnTx/>
                <a:uFillTx/>
                <a:latin typeface="Helvetica" pitchFamily="34" charset="0"/>
                <a:ea typeface="+mj-ea"/>
                <a:cs typeface="+mj-cs"/>
              </a:rPr>
              <a:t/>
            </a:r>
            <a:br>
              <a:rPr kumimoji="0" lang="en-US" sz="2900" b="1" i="0" u="none" strike="noStrike" kern="1200" cap="none" spc="0" normalizeH="0" baseline="0" noProof="0" dirty="0">
                <a:ln>
                  <a:noFill/>
                </a:ln>
                <a:solidFill>
                  <a:schemeClr val="bg1"/>
                </a:solidFill>
                <a:effectLst/>
                <a:uLnTx/>
                <a:uFillTx/>
                <a:latin typeface="Helvetica" pitchFamily="34" charset="0"/>
                <a:ea typeface="+mj-ea"/>
                <a:cs typeface="+mj-cs"/>
              </a:rPr>
            </a:br>
            <a:r>
              <a:rPr kumimoji="0" lang="en-US" sz="100" b="1" i="0" u="none" strike="noStrike" kern="1200" cap="none" spc="0" normalizeH="0" baseline="0" noProof="0" dirty="0">
                <a:ln>
                  <a:noFill/>
                </a:ln>
                <a:solidFill>
                  <a:schemeClr val="bg1"/>
                </a:solidFill>
                <a:effectLst/>
                <a:uLnTx/>
                <a:uFillTx/>
                <a:latin typeface="Helvetica" pitchFamily="34" charset="0"/>
                <a:ea typeface="+mj-ea"/>
                <a:cs typeface="+mj-cs"/>
              </a:rPr>
              <a:t/>
            </a:r>
            <a:br>
              <a:rPr kumimoji="0" lang="en-US" sz="100" b="1" i="0" u="none" strike="noStrike" kern="1200" cap="none" spc="0" normalizeH="0" baseline="0" noProof="0" dirty="0">
                <a:ln>
                  <a:noFill/>
                </a:ln>
                <a:solidFill>
                  <a:schemeClr val="bg1"/>
                </a:solidFill>
                <a:effectLst/>
                <a:uLnTx/>
                <a:uFillTx/>
                <a:latin typeface="Helvetica" pitchFamily="34" charset="0"/>
                <a:ea typeface="+mj-ea"/>
                <a:cs typeface="+mj-cs"/>
              </a:rPr>
            </a:br>
            <a:r>
              <a:rPr lang="en-US" sz="2100" dirty="0" smtClean="0">
                <a:solidFill>
                  <a:schemeClr val="bg1"/>
                </a:solidFill>
              </a:rPr>
              <a:t>Rafael Posse and Jorge A. Reyes</a:t>
            </a:r>
            <a:endParaRPr lang="es-MX" sz="2100" dirty="0" smtClean="0">
              <a:solidFill>
                <a:schemeClr val="bg1"/>
              </a:solidFill>
            </a:endParaRPr>
          </a:p>
          <a:p>
            <a:r>
              <a:rPr kumimoji="0" lang="en-US" sz="2100" b="1" i="0" u="none" strike="noStrike" kern="1200" cap="none" spc="0" normalizeH="0" baseline="0" noProof="0" dirty="0" smtClean="0">
                <a:ln>
                  <a:noFill/>
                </a:ln>
                <a:solidFill>
                  <a:srgbClr val="FFFFFF"/>
                </a:solidFill>
                <a:effectLst/>
                <a:uLnTx/>
                <a:uFillTx/>
              </a:rPr>
              <a:t>Mayo 2019</a:t>
            </a:r>
            <a:endParaRPr kumimoji="0" lang="en-US" sz="1800" b="1" i="0" u="none" strike="noStrike" kern="1200" cap="none" spc="0" normalizeH="0" baseline="0" noProof="0" dirty="0">
              <a:ln>
                <a:noFill/>
              </a:ln>
              <a:solidFill>
                <a:srgbClr val="FFFFFF"/>
              </a:solidFill>
              <a:effectLst/>
              <a:uLnTx/>
              <a:uFillTx/>
              <a:latin typeface="Helvetica" pitchFamily="34" charset="0"/>
              <a:ea typeface="+mj-ea"/>
              <a:cs typeface="+mj-cs"/>
            </a:endParaRPr>
          </a:p>
        </p:txBody>
      </p:sp>
      <p:pic>
        <p:nvPicPr>
          <p:cNvPr id="1032" name="Picture 8" descr="http://intranet.inegi.org.mx/Servicios/Difusion/Imagen_Institucional/img/2019/INEGI6_v.png"/>
          <p:cNvPicPr>
            <a:picLocks noChangeAspect="1" noChangeArrowheads="1"/>
          </p:cNvPicPr>
          <p:nvPr/>
        </p:nvPicPr>
        <p:blipFill>
          <a:blip r:embed="rId4" cstate="print"/>
          <a:srcRect/>
          <a:stretch>
            <a:fillRect/>
          </a:stretch>
        </p:blipFill>
        <p:spPr bwMode="auto">
          <a:xfrm>
            <a:off x="5576393" y="5616575"/>
            <a:ext cx="1073081" cy="1116000"/>
          </a:xfrm>
          <a:prstGeom prst="rect">
            <a:avLst/>
          </a:prstGeom>
          <a:noFill/>
        </p:spPr>
      </p:pic>
      <p:sp>
        <p:nvSpPr>
          <p:cNvPr id="2" name="CuadroTexto 1"/>
          <p:cNvSpPr txBox="1"/>
          <p:nvPr/>
        </p:nvSpPr>
        <p:spPr>
          <a:xfrm>
            <a:off x="1360496" y="60293"/>
            <a:ext cx="8024663" cy="1754326"/>
          </a:xfrm>
          <a:prstGeom prst="rect">
            <a:avLst/>
          </a:prstGeom>
          <a:noFill/>
        </p:spPr>
        <p:txBody>
          <a:bodyPr wrap="square" rtlCol="0">
            <a:spAutoFit/>
          </a:bodyPr>
          <a:lstStyle/>
          <a:p>
            <a:pPr algn="ctr"/>
            <a:r>
              <a:rPr lang="en-US" sz="5400" b="1" dirty="0" smtClean="0">
                <a:solidFill>
                  <a:schemeClr val="bg1"/>
                </a:solidFill>
              </a:rPr>
              <a:t>Thanks</a:t>
            </a:r>
          </a:p>
          <a:p>
            <a:pPr algn="ctr"/>
            <a:r>
              <a:rPr lang="en-US" sz="5400" b="1" dirty="0" smtClean="0">
                <a:solidFill>
                  <a:schemeClr val="bg1"/>
                </a:solidFill>
              </a:rPr>
              <a:t>GREAT DAY!</a:t>
            </a:r>
            <a:endParaRPr lang="en-US" sz="5400" b="1" dirty="0">
              <a:solidFill>
                <a:schemeClr val="bg1"/>
              </a:solidFill>
            </a:endParaRPr>
          </a:p>
        </p:txBody>
      </p:sp>
    </p:spTree>
    <p:extLst>
      <p:ext uri="{BB962C8B-B14F-4D97-AF65-F5344CB8AC3E}">
        <p14:creationId xmlns:p14="http://schemas.microsoft.com/office/powerpoint/2010/main" val="2246179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xmlns="" id="{E63955C5-204A-45C5-826B-8C4A807FDB3C}"/>
              </a:ext>
            </a:extLst>
          </p:cNvPr>
          <p:cNvSpPr>
            <a:spLocks noGrp="1"/>
          </p:cNvSpPr>
          <p:nvPr>
            <p:ph type="sldNum" sz="quarter" idx="12"/>
          </p:nvPr>
        </p:nvSpPr>
        <p:spPr/>
        <p:txBody>
          <a:bodyPr/>
          <a:lstStyle/>
          <a:p>
            <a:fld id="{A9795E5B-8394-46A0-905A-C0965FB87922}" type="slidenum">
              <a:rPr lang="es-MX" smtClean="0"/>
              <a:pPr/>
              <a:t>3</a:t>
            </a:fld>
            <a:endParaRPr lang="es-MX"/>
          </a:p>
        </p:txBody>
      </p:sp>
      <p:sp>
        <p:nvSpPr>
          <p:cNvPr id="19" name="Rectángulo 3">
            <a:extLst>
              <a:ext uri="{FF2B5EF4-FFF2-40B4-BE49-F238E27FC236}">
                <a16:creationId xmlns:a16="http://schemas.microsoft.com/office/drawing/2014/main" xmlns="" id="{18776713-717A-41C1-8074-EDB77EACE366}"/>
              </a:ext>
            </a:extLst>
          </p:cNvPr>
          <p:cNvSpPr/>
          <p:nvPr/>
        </p:nvSpPr>
        <p:spPr>
          <a:xfrm>
            <a:off x="572705" y="501134"/>
            <a:ext cx="3589894" cy="523220"/>
          </a:xfrm>
          <a:prstGeom prst="rect">
            <a:avLst/>
          </a:prstGeom>
        </p:spPr>
        <p:txBody>
          <a:bodyPr wrap="none">
            <a:spAutoFit/>
          </a:bodyPr>
          <a:lstStyle/>
          <a:p>
            <a:pPr lvl="0"/>
            <a:r>
              <a:rPr lang="en-US" sz="2800" b="1" dirty="0" smtClean="0"/>
              <a:t>Conceptual framework</a:t>
            </a:r>
            <a:endParaRPr lang="es-MX" sz="2800" b="1" dirty="0"/>
          </a:p>
        </p:txBody>
      </p:sp>
      <p:sp>
        <p:nvSpPr>
          <p:cNvPr id="20" name="18 Rectángulo redondeado">
            <a:extLst>
              <a:ext uri="{FF2B5EF4-FFF2-40B4-BE49-F238E27FC236}">
                <a16:creationId xmlns:a16="http://schemas.microsoft.com/office/drawing/2014/main" xmlns="" id="{74CE6D54-2633-406A-86B8-D0E2D93E63C4}"/>
              </a:ext>
            </a:extLst>
          </p:cNvPr>
          <p:cNvSpPr/>
          <p:nvPr/>
        </p:nvSpPr>
        <p:spPr>
          <a:xfrm>
            <a:off x="1047804" y="1264836"/>
            <a:ext cx="4500000" cy="900000"/>
          </a:xfrm>
          <a:prstGeom prst="round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l="50000" t="50000" r="50000" b="50000"/>
            </a:path>
            <a:tileRect/>
          </a:gra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just"/>
            <a:r>
              <a:rPr lang="en-US" sz="1200" dirty="0"/>
              <a:t>The ideal for price indexes is always to have the total value of sales per specific product, prices and quantities per </a:t>
            </a:r>
            <a:r>
              <a:rPr lang="en-US" sz="1200" dirty="0" smtClean="0"/>
              <a:t>transaction</a:t>
            </a:r>
            <a:endParaRPr lang="en-US" sz="1200" dirty="0"/>
          </a:p>
        </p:txBody>
      </p:sp>
      <p:sp>
        <p:nvSpPr>
          <p:cNvPr id="29" name="18 Rectángulo redondeado">
            <a:extLst>
              <a:ext uri="{FF2B5EF4-FFF2-40B4-BE49-F238E27FC236}">
                <a16:creationId xmlns:a16="http://schemas.microsoft.com/office/drawing/2014/main" xmlns="" id="{74CE6D54-2633-406A-86B8-D0E2D93E63C4}"/>
              </a:ext>
            </a:extLst>
          </p:cNvPr>
          <p:cNvSpPr/>
          <p:nvPr/>
        </p:nvSpPr>
        <p:spPr>
          <a:xfrm>
            <a:off x="6729724" y="1261960"/>
            <a:ext cx="4500000" cy="900000"/>
          </a:xfrm>
          <a:prstGeom prst="round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l="50000" t="50000" r="50000" b="50000"/>
            </a:path>
            <a:tileRect/>
          </a:gra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just"/>
            <a:r>
              <a:rPr lang="en-US" sz="1200" dirty="0"/>
              <a:t>In the traditional methods you get the information from a sample, while, with the methods of new collection techniques all those products offered in physical stores can be obtained, you have the option: samples or universe.</a:t>
            </a:r>
            <a:endParaRPr lang="en-US" sz="1200" dirty="0"/>
          </a:p>
        </p:txBody>
      </p:sp>
      <p:sp>
        <p:nvSpPr>
          <p:cNvPr id="33" name="32 CuadroTexto"/>
          <p:cNvSpPr txBox="1"/>
          <p:nvPr/>
        </p:nvSpPr>
        <p:spPr>
          <a:xfrm>
            <a:off x="1768413" y="2562084"/>
            <a:ext cx="7444598" cy="276999"/>
          </a:xfrm>
          <a:prstGeom prst="rect">
            <a:avLst/>
          </a:prstGeom>
          <a:noFill/>
        </p:spPr>
        <p:txBody>
          <a:bodyPr wrap="square" rtlCol="0">
            <a:spAutoFit/>
          </a:bodyPr>
          <a:lstStyle/>
          <a:p>
            <a:pPr algn="ctr"/>
            <a:r>
              <a:rPr lang="en-US" sz="1200" dirty="0" smtClean="0"/>
              <a:t>Table 1. Shows the </a:t>
            </a:r>
            <a:r>
              <a:rPr lang="en-US" sz="1200" dirty="0"/>
              <a:t>a</a:t>
            </a:r>
            <a:r>
              <a:rPr lang="en-US" sz="1200" dirty="0" smtClean="0"/>
              <a:t>vailable </a:t>
            </a:r>
            <a:r>
              <a:rPr lang="en-US" sz="1200" dirty="0"/>
              <a:t>specifications of a product according to the collection method.</a:t>
            </a:r>
            <a:endParaRPr lang="es-MX" sz="1200" dirty="0"/>
          </a:p>
        </p:txBody>
      </p:sp>
      <p:graphicFrame>
        <p:nvGraphicFramePr>
          <p:cNvPr id="35" name="34 Tabla"/>
          <p:cNvGraphicFramePr>
            <a:graphicFrameLocks noGrp="1"/>
          </p:cNvGraphicFramePr>
          <p:nvPr>
            <p:extLst>
              <p:ext uri="{D42A27DB-BD31-4B8C-83A1-F6EECF244321}">
                <p14:modId xmlns:p14="http://schemas.microsoft.com/office/powerpoint/2010/main" val="1608008025"/>
              </p:ext>
            </p:extLst>
          </p:nvPr>
        </p:nvGraphicFramePr>
        <p:xfrm>
          <a:off x="2956132" y="3040729"/>
          <a:ext cx="6279736" cy="2790727"/>
        </p:xfrm>
        <a:graphic>
          <a:graphicData uri="http://schemas.openxmlformats.org/drawingml/2006/table">
            <a:tbl>
              <a:tblPr/>
              <a:tblGrid>
                <a:gridCol w="2095223">
                  <a:extLst>
                    <a:ext uri="{9D8B030D-6E8A-4147-A177-3AD203B41FA5}">
                      <a16:colId xmlns:a16="http://schemas.microsoft.com/office/drawing/2014/main" xmlns="" val="20000"/>
                    </a:ext>
                  </a:extLst>
                </a:gridCol>
                <a:gridCol w="1366901">
                  <a:extLst>
                    <a:ext uri="{9D8B030D-6E8A-4147-A177-3AD203B41FA5}">
                      <a16:colId xmlns:a16="http://schemas.microsoft.com/office/drawing/2014/main" xmlns="" val="20001"/>
                    </a:ext>
                  </a:extLst>
                </a:gridCol>
                <a:gridCol w="1472219">
                  <a:extLst>
                    <a:ext uri="{9D8B030D-6E8A-4147-A177-3AD203B41FA5}">
                      <a16:colId xmlns:a16="http://schemas.microsoft.com/office/drawing/2014/main" xmlns="" val="20002"/>
                    </a:ext>
                  </a:extLst>
                </a:gridCol>
                <a:gridCol w="1345393">
                  <a:extLst>
                    <a:ext uri="{9D8B030D-6E8A-4147-A177-3AD203B41FA5}">
                      <a16:colId xmlns:a16="http://schemas.microsoft.com/office/drawing/2014/main" xmlns="" val="20003"/>
                    </a:ext>
                  </a:extLst>
                </a:gridCol>
              </a:tblGrid>
              <a:tr h="202422">
                <a:tc gridSpan="4">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100" b="1" dirty="0" smtClean="0"/>
                        <a:t>Table 1.</a:t>
                      </a:r>
                      <a:r>
                        <a:rPr lang="en-US" sz="1100" dirty="0" smtClean="0"/>
                        <a:t> Available specifications of a product according to the collection method</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xmlns="" val="10000"/>
                  </a:ext>
                </a:extLst>
              </a:tr>
              <a:tr h="200923">
                <a:tc gridSpan="4">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s-ES" sz="1100" b="1" dirty="0" err="1" smtClean="0">
                          <a:latin typeface="Arial Narrow"/>
                          <a:ea typeface="Times New Roman"/>
                          <a:cs typeface="Times New Roman"/>
                        </a:rPr>
                        <a:t>Collection</a:t>
                      </a:r>
                      <a:r>
                        <a:rPr lang="es-ES" sz="1100" b="1" dirty="0" smtClean="0">
                          <a:latin typeface="Arial Narrow"/>
                          <a:ea typeface="Times New Roman"/>
                          <a:cs typeface="Times New Roman"/>
                        </a:rPr>
                        <a:t> </a:t>
                      </a:r>
                      <a:r>
                        <a:rPr lang="es-ES" sz="1100" b="1" dirty="0" err="1" smtClean="0">
                          <a:latin typeface="Arial Narrow"/>
                          <a:ea typeface="Times New Roman"/>
                          <a:cs typeface="Times New Roman"/>
                        </a:rPr>
                        <a:t>type</a:t>
                      </a:r>
                      <a:endParaRPr lang="es-MX" sz="1400" dirty="0" smtClean="0">
                        <a:latin typeface="+mn-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07000"/>
                        </a:lnSpc>
                        <a:spcAft>
                          <a:spcPts val="0"/>
                        </a:spcAft>
                      </a:pP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07000"/>
                        </a:lnSpc>
                        <a:spcAft>
                          <a:spcPts val="0"/>
                        </a:spcAft>
                      </a:pP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107000"/>
                        </a:lnSpc>
                        <a:spcAft>
                          <a:spcPts val="0"/>
                        </a:spcAft>
                      </a:pP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31061">
                <a:tc>
                  <a:txBody>
                    <a:bodyPr/>
                    <a:lstStyle/>
                    <a:p>
                      <a:pPr algn="ctr">
                        <a:lnSpc>
                          <a:spcPct val="107000"/>
                        </a:lnSpc>
                        <a:spcAft>
                          <a:spcPts val="0"/>
                        </a:spcAft>
                      </a:pPr>
                      <a:r>
                        <a:rPr lang="es-ES" sz="1000" b="1" dirty="0" err="1" smtClean="0">
                          <a:latin typeface="Arial Narrow"/>
                          <a:ea typeface="Times New Roman"/>
                          <a:cs typeface="Times New Roman"/>
                        </a:rPr>
                        <a:t>Concepts</a:t>
                      </a: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ES" sz="1000" b="1" dirty="0" err="1">
                          <a:latin typeface="Arial Narrow"/>
                          <a:ea typeface="Times New Roman"/>
                          <a:cs typeface="Times New Roman"/>
                        </a:rPr>
                        <a:t>Direct</a:t>
                      </a:r>
                      <a:r>
                        <a:rPr lang="es-ES" sz="1000" b="1" dirty="0">
                          <a:latin typeface="Arial Narrow"/>
                          <a:ea typeface="Times New Roman"/>
                          <a:cs typeface="Times New Roman"/>
                        </a:rPr>
                        <a:t> </a:t>
                      </a:r>
                      <a:r>
                        <a:rPr lang="es-ES" sz="1000" b="1" dirty="0" err="1">
                          <a:latin typeface="Arial Narrow"/>
                          <a:ea typeface="Times New Roman"/>
                          <a:cs typeface="Times New Roman"/>
                        </a:rPr>
                        <a:t>Visit</a:t>
                      </a:r>
                      <a:r>
                        <a:rPr lang="es-ES" sz="1000" b="1" dirty="0">
                          <a:latin typeface="Arial Narrow"/>
                          <a:ea typeface="Times New Roman"/>
                          <a:cs typeface="Times New Roman"/>
                        </a:rPr>
                        <a:t> (</a:t>
                      </a:r>
                      <a:r>
                        <a:rPr lang="es-ES" sz="1000" b="1" dirty="0" err="1">
                          <a:latin typeface="Arial Narrow"/>
                          <a:ea typeface="Times New Roman"/>
                          <a:cs typeface="Times New Roman"/>
                        </a:rPr>
                        <a:t>field</a:t>
                      </a:r>
                      <a:r>
                        <a:rPr lang="es-ES" sz="1000" b="1" dirty="0">
                          <a:latin typeface="Arial Narrow"/>
                          <a:ea typeface="Times New Roman"/>
                          <a:cs typeface="Times New Roman"/>
                        </a:rPr>
                        <a:t>)</a:t>
                      </a: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ES" sz="1000" b="1" dirty="0">
                          <a:latin typeface="Arial Narrow"/>
                          <a:ea typeface="Times New Roman"/>
                          <a:cs typeface="Times New Roman"/>
                        </a:rPr>
                        <a:t>Web</a:t>
                      </a:r>
                      <a:r>
                        <a:rPr lang="es-ES" sz="1200" dirty="0">
                          <a:latin typeface="Arial Narrow"/>
                          <a:ea typeface="Times New Roman"/>
                          <a:cs typeface="Times New Roman"/>
                        </a:rPr>
                        <a:t> </a:t>
                      </a:r>
                      <a:r>
                        <a:rPr lang="es-ES" sz="1000" b="1" dirty="0" err="1">
                          <a:latin typeface="Arial Narrow"/>
                          <a:ea typeface="Times New Roman"/>
                          <a:cs typeface="Times New Roman"/>
                        </a:rPr>
                        <a:t>Scraping</a:t>
                      </a: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ES" sz="1000" b="1" dirty="0">
                          <a:latin typeface="Arial Narrow"/>
                          <a:ea typeface="Times New Roman"/>
                          <a:cs typeface="Times New Roman"/>
                        </a:rPr>
                        <a:t>Scanner Data</a:t>
                      </a:r>
                      <a:endParaRPr lang="es-MX"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85052">
                <a:tc>
                  <a:txBody>
                    <a:bodyPr/>
                    <a:lstStyle/>
                    <a:p>
                      <a:pPr>
                        <a:lnSpc>
                          <a:spcPct val="107000"/>
                        </a:lnSpc>
                        <a:spcAft>
                          <a:spcPts val="0"/>
                        </a:spcAft>
                      </a:pPr>
                      <a:r>
                        <a:rPr lang="en-US" sz="1000" noProof="0" dirty="0" smtClean="0">
                          <a:latin typeface="Arial Narrow"/>
                          <a:ea typeface="Times New Roman"/>
                          <a:cs typeface="Times New Roman"/>
                        </a:rPr>
                        <a:t>Detailed and structured product description</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Partial</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yes</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yes</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231061">
                <a:tc>
                  <a:txBody>
                    <a:bodyPr/>
                    <a:lstStyle/>
                    <a:p>
                      <a:pPr>
                        <a:lnSpc>
                          <a:spcPct val="107000"/>
                        </a:lnSpc>
                        <a:spcAft>
                          <a:spcPts val="0"/>
                        </a:spcAft>
                      </a:pPr>
                      <a:r>
                        <a:rPr lang="en-US" sz="1000" noProof="0" dirty="0" smtClean="0">
                          <a:latin typeface="Arial Narrow"/>
                          <a:ea typeface="Times New Roman"/>
                          <a:cs typeface="Times New Roman"/>
                        </a:rPr>
                        <a:t>Price</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On shelf</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Published</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Scanned in cashier</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92526">
                <a:tc>
                  <a:txBody>
                    <a:bodyPr/>
                    <a:lstStyle/>
                    <a:p>
                      <a:pPr>
                        <a:lnSpc>
                          <a:spcPct val="107000"/>
                        </a:lnSpc>
                        <a:spcAft>
                          <a:spcPts val="0"/>
                        </a:spcAft>
                      </a:pPr>
                      <a:r>
                        <a:rPr lang="en-US" sz="1000" noProof="0" dirty="0" smtClean="0">
                          <a:latin typeface="Arial Narrow"/>
                          <a:ea typeface="Times New Roman"/>
                          <a:cs typeface="Times New Roman"/>
                        </a:rPr>
                        <a:t>Type of offer or discount and value</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100" noProof="0" dirty="0" smtClean="0">
                          <a:latin typeface="Calibri"/>
                          <a:ea typeface="Calibri"/>
                          <a:cs typeface="Times New Roman"/>
                        </a:rPr>
                        <a:t>On shelf</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Published</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Calibri"/>
                          <a:cs typeface="Times New Roman"/>
                        </a:rPr>
                        <a:t>Applied</a:t>
                      </a:r>
                      <a:r>
                        <a:rPr lang="en-US" sz="1000" baseline="0" noProof="0" dirty="0" smtClean="0">
                          <a:latin typeface="Arial Narrow"/>
                          <a:ea typeface="Calibri"/>
                          <a:cs typeface="Times New Roman"/>
                        </a:rPr>
                        <a:t> in cashier</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92526">
                <a:tc>
                  <a:txBody>
                    <a:bodyPr/>
                    <a:lstStyle/>
                    <a:p>
                      <a:pPr>
                        <a:lnSpc>
                          <a:spcPct val="107000"/>
                        </a:lnSpc>
                        <a:spcAft>
                          <a:spcPts val="0"/>
                        </a:spcAft>
                      </a:pPr>
                      <a:r>
                        <a:rPr lang="en-US" sz="1000" noProof="0" dirty="0" smtClean="0">
                          <a:latin typeface="Arial Narrow"/>
                          <a:ea typeface="Times New Roman"/>
                          <a:cs typeface="Times New Roman"/>
                        </a:rPr>
                        <a:t>Quantity</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 </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US" sz="1000" noProof="0" dirty="0" smtClean="0">
                          <a:latin typeface="Arial Narrow"/>
                          <a:ea typeface="Times New Roman"/>
                          <a:cs typeface="Times New Roman"/>
                        </a:rPr>
                        <a:t> </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US" sz="1000" noProof="0" dirty="0" smtClean="0">
                          <a:latin typeface="Arial Narrow"/>
                          <a:ea typeface="Times New Roman"/>
                          <a:cs typeface="Times New Roman"/>
                        </a:rPr>
                        <a:t>yes</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85052">
                <a:tc>
                  <a:txBody>
                    <a:bodyPr/>
                    <a:lstStyle/>
                    <a:p>
                      <a:pPr>
                        <a:lnSpc>
                          <a:spcPct val="107000"/>
                        </a:lnSpc>
                        <a:spcAft>
                          <a:spcPts val="0"/>
                        </a:spcAft>
                      </a:pPr>
                      <a:r>
                        <a:rPr lang="en-US" sz="1000" noProof="0" dirty="0" smtClean="0">
                          <a:latin typeface="Arial Narrow"/>
                          <a:ea typeface="Times New Roman"/>
                          <a:cs typeface="Times New Roman"/>
                        </a:rPr>
                        <a:t>Coverage of stores and products</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1000" noProof="0" dirty="0" smtClean="0">
                          <a:latin typeface="Arial Narrow"/>
                          <a:ea typeface="Times New Roman"/>
                          <a:cs typeface="Times New Roman"/>
                        </a:rPr>
                        <a:t>A sample of POS</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Access to the Universe</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Access to the Universe</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385052">
                <a:tc>
                  <a:txBody>
                    <a:bodyPr/>
                    <a:lstStyle/>
                    <a:p>
                      <a:pPr>
                        <a:lnSpc>
                          <a:spcPct val="107000"/>
                        </a:lnSpc>
                        <a:spcAft>
                          <a:spcPts val="0"/>
                        </a:spcAft>
                      </a:pPr>
                      <a:r>
                        <a:rPr lang="en-US" sz="1000" noProof="0" dirty="0" smtClean="0">
                          <a:latin typeface="Arial Narrow"/>
                          <a:ea typeface="Times New Roman"/>
                          <a:cs typeface="Times New Roman"/>
                        </a:rPr>
                        <a:t>Existence of product at the time of quotation</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Observed</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US" sz="1000" noProof="0" dirty="0" smtClean="0">
                          <a:latin typeface="Arial Narrow"/>
                          <a:ea typeface="Times New Roman"/>
                          <a:cs typeface="Times New Roman"/>
                        </a:rPr>
                        <a:t>Not observed</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Not buy (register)</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385052">
                <a:tc>
                  <a:txBody>
                    <a:bodyPr/>
                    <a:lstStyle/>
                    <a:p>
                      <a:pPr>
                        <a:lnSpc>
                          <a:spcPct val="107000"/>
                        </a:lnSpc>
                        <a:spcAft>
                          <a:spcPts val="0"/>
                        </a:spcAft>
                      </a:pPr>
                      <a:r>
                        <a:rPr lang="en-US" sz="1000" noProof="0" dirty="0" smtClean="0">
                          <a:latin typeface="Arial Narrow"/>
                          <a:ea typeface="Times New Roman"/>
                          <a:cs typeface="Times New Roman"/>
                        </a:rPr>
                        <a:t>The POS is open at the moment of collect prices </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err="1" smtClean="0">
                          <a:latin typeface="Arial Narrow"/>
                          <a:ea typeface="Times New Roman"/>
                          <a:cs typeface="Times New Roman"/>
                        </a:rPr>
                        <a:t>Phisical</a:t>
                      </a:r>
                      <a:r>
                        <a:rPr lang="en-US" sz="1000" noProof="0" dirty="0" smtClean="0">
                          <a:latin typeface="Arial Narrow"/>
                          <a:ea typeface="Times New Roman"/>
                          <a:cs typeface="Times New Roman"/>
                        </a:rPr>
                        <a:t> Observed</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000" noProof="0" dirty="0" smtClean="0">
                          <a:latin typeface="Arial Narrow"/>
                          <a:ea typeface="Times New Roman"/>
                          <a:cs typeface="Times New Roman"/>
                        </a:rPr>
                        <a:t>Virtual access</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US" sz="1000" noProof="0" dirty="0" smtClean="0">
                          <a:latin typeface="Arial Narrow"/>
                          <a:ea typeface="Calibri"/>
                          <a:cs typeface="Times New Roman"/>
                        </a:rPr>
                        <a:t>yes</a:t>
                      </a:r>
                      <a:endParaRPr lang="en-US" sz="1100" noProof="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1339900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6 Marcador de contenido">
            <a:extLst>
              <a:ext uri="{FF2B5EF4-FFF2-40B4-BE49-F238E27FC236}">
                <a16:creationId xmlns:a16="http://schemas.microsoft.com/office/drawing/2014/main" xmlns="" id="{71AFC1E6-B3AD-4275-81D8-3FE49DBAFA84}"/>
              </a:ext>
            </a:extLst>
          </p:cNvPr>
          <p:cNvGraphicFramePr>
            <a:graphicFrameLocks/>
          </p:cNvGraphicFramePr>
          <p:nvPr>
            <p:extLst>
              <p:ext uri="{D42A27DB-BD31-4B8C-83A1-F6EECF244321}">
                <p14:modId xmlns:p14="http://schemas.microsoft.com/office/powerpoint/2010/main" val="3040557907"/>
              </p:ext>
            </p:extLst>
          </p:nvPr>
        </p:nvGraphicFramePr>
        <p:xfrm>
          <a:off x="7356265" y="1220528"/>
          <a:ext cx="3876437" cy="2076160"/>
        </p:xfrm>
        <a:graphic>
          <a:graphicData uri="http://schemas.openxmlformats.org/drawingml/2006/table">
            <a:tbl>
              <a:tblPr firstRow="1" bandRow="1">
                <a:tableStyleId>{7DF18680-E054-41AD-8BC1-D1AEF772440D}</a:tableStyleId>
              </a:tblPr>
              <a:tblGrid>
                <a:gridCol w="3876437">
                  <a:extLst>
                    <a:ext uri="{9D8B030D-6E8A-4147-A177-3AD203B41FA5}">
                      <a16:colId xmlns:a16="http://schemas.microsoft.com/office/drawing/2014/main" xmlns="" val="20000"/>
                    </a:ext>
                  </a:extLst>
                </a:gridCol>
              </a:tblGrid>
              <a:tr h="370840">
                <a:tc>
                  <a:txBody>
                    <a:bodyPr/>
                    <a:lstStyle/>
                    <a:p>
                      <a:pPr algn="ctr"/>
                      <a:r>
                        <a:rPr lang="en-US" sz="1800" b="1" kern="1200" dirty="0" smtClean="0">
                          <a:solidFill>
                            <a:schemeClr val="lt1"/>
                          </a:solidFill>
                          <a:latin typeface="+mn-lt"/>
                          <a:ea typeface="+mn-ea"/>
                          <a:cs typeface="+mn-cs"/>
                        </a:rPr>
                        <a:t>Modern Market (MM)</a:t>
                      </a:r>
                      <a:endParaRPr lang="es-MX" sz="1800" b="1" kern="1200" dirty="0">
                        <a:solidFill>
                          <a:schemeClr val="lt1"/>
                        </a:solidFill>
                        <a:latin typeface="+mn-lt"/>
                        <a:ea typeface="+mn-ea"/>
                        <a:cs typeface="+mn-cs"/>
                      </a:endParaRPr>
                    </a:p>
                  </a:txBody>
                  <a:tcPr anchor="ctr">
                    <a:solidFill>
                      <a:schemeClr val="tx2"/>
                    </a:solidFill>
                  </a:tcPr>
                </a:tc>
                <a:extLst>
                  <a:ext uri="{0D108BD9-81ED-4DB2-BD59-A6C34878D82A}">
                    <a16:rowId xmlns:a16="http://schemas.microsoft.com/office/drawing/2014/main" xmlns="" val="10000"/>
                  </a:ext>
                </a:extLst>
              </a:tr>
              <a:tr h="50976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effectLst/>
                          <a:latin typeface="+mn-lt"/>
                          <a:ea typeface="+mn-ea"/>
                          <a:cs typeface="+mn-cs"/>
                        </a:rPr>
                        <a:t>A company that has branches or </a:t>
                      </a:r>
                      <a:r>
                        <a:rPr lang="en-US" sz="1200" kern="1200" dirty="0" smtClean="0">
                          <a:solidFill>
                            <a:schemeClr val="dk1"/>
                          </a:solidFill>
                          <a:effectLst/>
                          <a:latin typeface="+mn-lt"/>
                          <a:ea typeface="+mn-ea"/>
                          <a:cs typeface="+mn-cs"/>
                        </a:rPr>
                        <a:t>POS’s </a:t>
                      </a:r>
                      <a:r>
                        <a:rPr lang="en-US" sz="1200" kern="1200" dirty="0" smtClean="0">
                          <a:solidFill>
                            <a:schemeClr val="dk1"/>
                          </a:solidFill>
                          <a:effectLst/>
                          <a:latin typeface="+mn-lt"/>
                          <a:ea typeface="+mn-ea"/>
                          <a:cs typeface="+mn-cs"/>
                        </a:rPr>
                        <a:t>distributed in a local, regional or national geographic territory. Their purchases are central and consolidated to obtain better prices, they have aggressive </a:t>
                      </a:r>
                      <a:r>
                        <a:rPr lang="en-US" sz="1200" kern="1200" dirty="0" smtClean="0">
                          <a:solidFill>
                            <a:schemeClr val="dk1"/>
                          </a:solidFill>
                          <a:effectLst/>
                          <a:latin typeface="+mn-lt"/>
                          <a:ea typeface="+mn-ea"/>
                          <a:cs typeface="+mn-cs"/>
                        </a:rPr>
                        <a:t>prices policies</a:t>
                      </a:r>
                      <a:r>
                        <a:rPr lang="en-US" sz="1200" kern="1200" dirty="0" smtClean="0">
                          <a:solidFill>
                            <a:schemeClr val="dk1"/>
                          </a:solidFill>
                          <a:effectLst/>
                          <a:latin typeface="+mn-lt"/>
                          <a:ea typeface="+mn-ea"/>
                          <a:cs typeface="+mn-cs"/>
                        </a:rPr>
                        <a:t>, they maintain centralized sales </a:t>
                      </a:r>
                      <a:r>
                        <a:rPr lang="en-US" sz="1200" kern="1200" dirty="0" smtClean="0">
                          <a:solidFill>
                            <a:schemeClr val="dk1"/>
                          </a:solidFill>
                          <a:effectLst/>
                          <a:latin typeface="+mn-lt"/>
                          <a:ea typeface="+mn-ea"/>
                          <a:cs typeface="+mn-cs"/>
                        </a:rPr>
                        <a:t>policies</a:t>
                      </a:r>
                      <a:r>
                        <a:rPr lang="en-US" sz="1200" kern="1200" baseline="0" dirty="0" smtClean="0">
                          <a:solidFill>
                            <a:schemeClr val="dk1"/>
                          </a:solidFill>
                          <a:effectLst/>
                          <a:latin typeface="+mn-lt"/>
                          <a:ea typeface="+mn-ea"/>
                          <a:cs typeface="+mn-cs"/>
                        </a:rPr>
                        <a:t> and use aggressive Marketing. </a:t>
                      </a:r>
                      <a:endParaRPr lang="en-US" sz="1200" noProof="0" dirty="0"/>
                    </a:p>
                  </a:txBody>
                  <a:tcPr marT="72000" marB="72000" anchor="ctr">
                    <a:solidFill>
                      <a:schemeClr val="bg1">
                        <a:lumMod val="85000"/>
                      </a:schemeClr>
                    </a:solidFill>
                  </a:tcPr>
                </a:tc>
                <a:extLst>
                  <a:ext uri="{0D108BD9-81ED-4DB2-BD59-A6C34878D82A}">
                    <a16:rowId xmlns:a16="http://schemas.microsoft.com/office/drawing/2014/main" xmlns="" val="10001"/>
                  </a:ext>
                </a:extLst>
              </a:tr>
              <a:tr h="50976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bg1"/>
                          </a:solidFill>
                          <a:effectLst/>
                          <a:latin typeface="+mn-lt"/>
                          <a:ea typeface="+mn-ea"/>
                          <a:cs typeface="+mn-cs"/>
                        </a:rPr>
                        <a:t>They make use of information technologies to serve their customers and they have analytical capacity to segment their markets according to the types of consumers.</a:t>
                      </a:r>
                      <a:endParaRPr lang="en-US" sz="1100" noProof="0" dirty="0">
                        <a:solidFill>
                          <a:schemeClr val="bg1"/>
                        </a:solidFill>
                      </a:endParaRPr>
                    </a:p>
                  </a:txBody>
                  <a:tcPr marL="68580" marR="68580" marT="72000" marB="72000" anchor="ctr">
                    <a:solidFill>
                      <a:schemeClr val="bg2">
                        <a:lumMod val="50000"/>
                      </a:schemeClr>
                    </a:solidFill>
                  </a:tcPr>
                </a:tc>
                <a:extLst>
                  <a:ext uri="{0D108BD9-81ED-4DB2-BD59-A6C34878D82A}">
                    <a16:rowId xmlns:a16="http://schemas.microsoft.com/office/drawing/2014/main" xmlns="" val="10002"/>
                  </a:ext>
                </a:extLst>
              </a:tr>
            </a:tbl>
          </a:graphicData>
        </a:graphic>
      </p:graphicFrame>
      <p:sp>
        <p:nvSpPr>
          <p:cNvPr id="11" name="18 Rectángulo redondeado">
            <a:extLst>
              <a:ext uri="{FF2B5EF4-FFF2-40B4-BE49-F238E27FC236}">
                <a16:creationId xmlns:a16="http://schemas.microsoft.com/office/drawing/2014/main" xmlns="" id="{74CE6D54-2633-406A-86B8-D0E2D93E63C4}"/>
              </a:ext>
            </a:extLst>
          </p:cNvPr>
          <p:cNvSpPr/>
          <p:nvPr/>
        </p:nvSpPr>
        <p:spPr>
          <a:xfrm>
            <a:off x="2714004" y="3233876"/>
            <a:ext cx="3060000" cy="812403"/>
          </a:xfrm>
          <a:prstGeom prst="roundRect">
            <a:avLst/>
          </a:prstGeom>
          <a:solidFill>
            <a:schemeClr val="accent1">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just"/>
            <a:r>
              <a:rPr lang="en-US" sz="1200" dirty="0" smtClean="0"/>
              <a:t>To day prices are collected in different points of sale (POS) </a:t>
            </a:r>
            <a:endParaRPr lang="en-US" sz="1200" b="1" dirty="0"/>
          </a:p>
        </p:txBody>
      </p:sp>
      <p:sp>
        <p:nvSpPr>
          <p:cNvPr id="2" name="Flecha: cheurón 1">
            <a:extLst>
              <a:ext uri="{FF2B5EF4-FFF2-40B4-BE49-F238E27FC236}">
                <a16:creationId xmlns:a16="http://schemas.microsoft.com/office/drawing/2014/main" xmlns="" id="{BE516596-7781-4A53-9DA7-31BF5E079EFB}"/>
              </a:ext>
            </a:extLst>
          </p:cNvPr>
          <p:cNvSpPr/>
          <p:nvPr/>
        </p:nvSpPr>
        <p:spPr>
          <a:xfrm>
            <a:off x="6262100" y="3327041"/>
            <a:ext cx="377371" cy="566057"/>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3" name="Flecha: cheurón 12">
            <a:extLst>
              <a:ext uri="{FF2B5EF4-FFF2-40B4-BE49-F238E27FC236}">
                <a16:creationId xmlns:a16="http://schemas.microsoft.com/office/drawing/2014/main" xmlns="" id="{F79D2962-D783-4D02-B51B-7963E26FA67E}"/>
              </a:ext>
            </a:extLst>
          </p:cNvPr>
          <p:cNvSpPr/>
          <p:nvPr/>
        </p:nvSpPr>
        <p:spPr>
          <a:xfrm>
            <a:off x="6016748" y="3324991"/>
            <a:ext cx="377371" cy="566057"/>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3" name="Marcador de número de diapositiva 2">
            <a:extLst>
              <a:ext uri="{FF2B5EF4-FFF2-40B4-BE49-F238E27FC236}">
                <a16:creationId xmlns:a16="http://schemas.microsoft.com/office/drawing/2014/main" xmlns="" id="{E63955C5-204A-45C5-826B-8C4A807FDB3C}"/>
              </a:ext>
            </a:extLst>
          </p:cNvPr>
          <p:cNvSpPr>
            <a:spLocks noGrp="1"/>
          </p:cNvSpPr>
          <p:nvPr>
            <p:ph type="sldNum" sz="quarter" idx="12"/>
          </p:nvPr>
        </p:nvSpPr>
        <p:spPr/>
        <p:txBody>
          <a:bodyPr/>
          <a:lstStyle/>
          <a:p>
            <a:fld id="{A9795E5B-8394-46A0-905A-C0965FB87922}" type="slidenum">
              <a:rPr lang="es-MX" smtClean="0"/>
              <a:pPr/>
              <a:t>4</a:t>
            </a:fld>
            <a:endParaRPr lang="es-MX"/>
          </a:p>
        </p:txBody>
      </p:sp>
      <p:grpSp>
        <p:nvGrpSpPr>
          <p:cNvPr id="4" name="86 Grupo"/>
          <p:cNvGrpSpPr/>
          <p:nvPr/>
        </p:nvGrpSpPr>
        <p:grpSpPr>
          <a:xfrm>
            <a:off x="569133" y="1414707"/>
            <a:ext cx="5294871" cy="1476462"/>
            <a:chOff x="577763" y="1778853"/>
            <a:chExt cx="5294871" cy="1476462"/>
          </a:xfrm>
        </p:grpSpPr>
        <p:sp>
          <p:nvSpPr>
            <p:cNvPr id="30" name="18 Rectángulo redondeado">
              <a:extLst>
                <a:ext uri="{FF2B5EF4-FFF2-40B4-BE49-F238E27FC236}">
                  <a16:creationId xmlns:a16="http://schemas.microsoft.com/office/drawing/2014/main" xmlns="" id="{7C573E20-3684-4F7C-8AAE-52AB8627F51D}"/>
                </a:ext>
              </a:extLst>
            </p:cNvPr>
            <p:cNvSpPr/>
            <p:nvPr/>
          </p:nvSpPr>
          <p:spPr>
            <a:xfrm>
              <a:off x="2414688" y="2713082"/>
              <a:ext cx="1620000" cy="540000"/>
            </a:xfrm>
            <a:prstGeom prst="roundRect">
              <a:avLst/>
            </a:prstGeom>
            <a:solidFill>
              <a:schemeClr val="accent1">
                <a:lumMod val="60000"/>
                <a:lumOff val="40000"/>
              </a:schemeClr>
            </a:solidFill>
            <a:ln>
              <a:noFill/>
            </a:ln>
          </p:spPr>
          <p:style>
            <a:lnRef idx="1">
              <a:schemeClr val="accent5"/>
            </a:lnRef>
            <a:fillRef idx="2">
              <a:schemeClr val="accent5"/>
            </a:fillRef>
            <a:effectRef idx="1">
              <a:schemeClr val="accent5"/>
            </a:effectRef>
            <a:fontRef idx="minor">
              <a:schemeClr val="dk1"/>
            </a:fontRef>
          </p:style>
          <p:txBody>
            <a:bodyPr spcFirstLastPara="0" vert="horz" wrap="square" lIns="49589" tIns="49589" rIns="49589" bIns="49589" numCol="1" spcCol="1270" anchor="ctr" anchorCtr="0">
              <a:noAutofit/>
            </a:bodyPr>
            <a:lstStyle/>
            <a:p>
              <a:pPr lvl="0" algn="ctr"/>
              <a:r>
                <a:rPr lang="en-US" sz="1100" dirty="0" smtClean="0"/>
                <a:t>Internet</a:t>
              </a:r>
              <a:endParaRPr lang="es-MX" sz="1100" dirty="0"/>
            </a:p>
          </p:txBody>
        </p:sp>
        <p:sp>
          <p:nvSpPr>
            <p:cNvPr id="36" name="18 Rectángulo redondeado">
              <a:extLst>
                <a:ext uri="{FF2B5EF4-FFF2-40B4-BE49-F238E27FC236}">
                  <a16:creationId xmlns:a16="http://schemas.microsoft.com/office/drawing/2014/main" xmlns="" id="{BC7FF199-1CC6-4D0E-9D6D-C1B79F21DFB4}"/>
                </a:ext>
              </a:extLst>
            </p:cNvPr>
            <p:cNvSpPr/>
            <p:nvPr/>
          </p:nvSpPr>
          <p:spPr>
            <a:xfrm>
              <a:off x="577763" y="2715315"/>
              <a:ext cx="1620000" cy="540000"/>
            </a:xfrm>
            <a:prstGeom prst="roundRect">
              <a:avLst/>
            </a:prstGeom>
            <a:solidFill>
              <a:schemeClr val="bg2">
                <a:lumMod val="75000"/>
              </a:schemeClr>
            </a:solidFill>
            <a:ln>
              <a:noFill/>
            </a:ln>
          </p:spPr>
          <p:style>
            <a:lnRef idx="1">
              <a:schemeClr val="accent5"/>
            </a:lnRef>
            <a:fillRef idx="2">
              <a:schemeClr val="accent5"/>
            </a:fillRef>
            <a:effectRef idx="1">
              <a:schemeClr val="accent5"/>
            </a:effectRef>
            <a:fontRef idx="minor">
              <a:schemeClr val="dk1"/>
            </a:fontRef>
          </p:style>
          <p:txBody>
            <a:bodyPr spcFirstLastPara="0" vert="horz" wrap="square" lIns="49589" tIns="49589" rIns="49589" bIns="49589" numCol="1" spcCol="1270" anchor="ctr" anchorCtr="0">
              <a:noAutofit/>
            </a:bodyPr>
            <a:lstStyle/>
            <a:p>
              <a:pPr lvl="0" algn="ctr"/>
              <a:r>
                <a:rPr lang="en-US" sz="1100" dirty="0" smtClean="0"/>
                <a:t>Direct visit</a:t>
              </a:r>
              <a:endParaRPr lang="es-MX" sz="1100" dirty="0"/>
            </a:p>
          </p:txBody>
        </p:sp>
        <p:sp>
          <p:nvSpPr>
            <p:cNvPr id="41" name="18 Rectángulo redondeado">
              <a:extLst>
                <a:ext uri="{FF2B5EF4-FFF2-40B4-BE49-F238E27FC236}">
                  <a16:creationId xmlns:a16="http://schemas.microsoft.com/office/drawing/2014/main" xmlns="" id="{F3944362-16FB-4B95-B7FE-17B7D5ACDC7A}"/>
                </a:ext>
              </a:extLst>
            </p:cNvPr>
            <p:cNvSpPr/>
            <p:nvPr/>
          </p:nvSpPr>
          <p:spPr>
            <a:xfrm>
              <a:off x="2039216" y="1778853"/>
              <a:ext cx="2498278" cy="612000"/>
            </a:xfrm>
            <a:prstGeom prst="roundRect">
              <a:avLst/>
            </a:prstGeom>
            <a:solidFill>
              <a:schemeClr val="tx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8978" tIns="68978" rIns="68978" bIns="68978" numCol="1" spcCol="1270" anchor="ctr" anchorCtr="0">
              <a:noAutofit/>
            </a:bodyPr>
            <a:lstStyle/>
            <a:p>
              <a:pPr lvl="0" algn="ctr"/>
              <a:r>
                <a:rPr lang="en-US" sz="1400" dirty="0" smtClean="0"/>
                <a:t>Price Quotations </a:t>
              </a:r>
              <a:endParaRPr lang="es-MX" sz="1400" dirty="0"/>
            </a:p>
          </p:txBody>
        </p:sp>
        <p:sp>
          <p:nvSpPr>
            <p:cNvPr id="18" name="18 Rectángulo redondeado">
              <a:extLst>
                <a:ext uri="{FF2B5EF4-FFF2-40B4-BE49-F238E27FC236}">
                  <a16:creationId xmlns:a16="http://schemas.microsoft.com/office/drawing/2014/main" xmlns="" id="{BC7FF199-1CC6-4D0E-9D6D-C1B79F21DFB4}"/>
                </a:ext>
              </a:extLst>
            </p:cNvPr>
            <p:cNvSpPr/>
            <p:nvPr/>
          </p:nvSpPr>
          <p:spPr>
            <a:xfrm>
              <a:off x="4252634" y="2708690"/>
              <a:ext cx="1620000" cy="540000"/>
            </a:xfrm>
            <a:prstGeom prst="roundRect">
              <a:avLst/>
            </a:prstGeom>
            <a:solidFill>
              <a:schemeClr val="bg2">
                <a:lumMod val="75000"/>
              </a:schemeClr>
            </a:solidFill>
            <a:ln>
              <a:noFill/>
            </a:ln>
          </p:spPr>
          <p:style>
            <a:lnRef idx="1">
              <a:schemeClr val="accent5"/>
            </a:lnRef>
            <a:fillRef idx="2">
              <a:schemeClr val="accent5"/>
            </a:fillRef>
            <a:effectRef idx="1">
              <a:schemeClr val="accent5"/>
            </a:effectRef>
            <a:fontRef idx="minor">
              <a:schemeClr val="dk1"/>
            </a:fontRef>
          </p:style>
          <p:txBody>
            <a:bodyPr spcFirstLastPara="0" vert="horz" wrap="square" lIns="49589" tIns="49589" rIns="49589" bIns="49589" numCol="1" spcCol="1270" anchor="ctr" anchorCtr="0">
              <a:noAutofit/>
            </a:bodyPr>
            <a:lstStyle/>
            <a:p>
              <a:pPr lvl="0" algn="ctr"/>
              <a:r>
                <a:rPr lang="en-US" sz="1100" dirty="0" smtClean="0"/>
                <a:t>Telephone or administrative records</a:t>
              </a:r>
              <a:endParaRPr lang="es-MX" sz="1100" dirty="0"/>
            </a:p>
          </p:txBody>
        </p:sp>
        <p:cxnSp>
          <p:nvCxnSpPr>
            <p:cNvPr id="62" name="61 Conector angular"/>
            <p:cNvCxnSpPr/>
            <p:nvPr/>
          </p:nvCxnSpPr>
          <p:spPr>
            <a:xfrm rot="16200000" flipH="1">
              <a:off x="4011264" y="1627648"/>
              <a:ext cx="252000" cy="18360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72" name="71 Conector angular"/>
            <p:cNvCxnSpPr/>
            <p:nvPr/>
          </p:nvCxnSpPr>
          <p:spPr>
            <a:xfrm rot="5400000" flipH="1" flipV="1">
              <a:off x="2175914" y="1628979"/>
              <a:ext cx="252000" cy="18360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flipV="1">
              <a:off x="3216737" y="2390853"/>
              <a:ext cx="2528" cy="322229"/>
            </a:xfrm>
            <a:prstGeom prst="line">
              <a:avLst/>
            </a:prstGeom>
          </p:spPr>
          <p:style>
            <a:lnRef idx="1">
              <a:schemeClr val="accent1"/>
            </a:lnRef>
            <a:fillRef idx="0">
              <a:schemeClr val="accent1"/>
            </a:fillRef>
            <a:effectRef idx="0">
              <a:schemeClr val="accent1"/>
            </a:effectRef>
            <a:fontRef idx="minor">
              <a:schemeClr val="tx1"/>
            </a:fontRef>
          </p:style>
        </p:cxnSp>
      </p:grpSp>
      <p:graphicFrame>
        <p:nvGraphicFramePr>
          <p:cNvPr id="89" name="6 Marcador de contenido">
            <a:extLst>
              <a:ext uri="{FF2B5EF4-FFF2-40B4-BE49-F238E27FC236}">
                <a16:creationId xmlns:a16="http://schemas.microsoft.com/office/drawing/2014/main" xmlns="" id="{71AFC1E6-B3AD-4275-81D8-3FE49DBAFA84}"/>
              </a:ext>
            </a:extLst>
          </p:cNvPr>
          <p:cNvGraphicFramePr>
            <a:graphicFrameLocks/>
          </p:cNvGraphicFramePr>
          <p:nvPr>
            <p:extLst>
              <p:ext uri="{D42A27DB-BD31-4B8C-83A1-F6EECF244321}">
                <p14:modId xmlns:p14="http://schemas.microsoft.com/office/powerpoint/2010/main" val="3711036044"/>
              </p:ext>
            </p:extLst>
          </p:nvPr>
        </p:nvGraphicFramePr>
        <p:xfrm>
          <a:off x="7349640" y="3591341"/>
          <a:ext cx="3876437" cy="1573240"/>
        </p:xfrm>
        <a:graphic>
          <a:graphicData uri="http://schemas.openxmlformats.org/drawingml/2006/table">
            <a:tbl>
              <a:tblPr firstRow="1" bandRow="1">
                <a:tableStyleId>{7DF18680-E054-41AD-8BC1-D1AEF772440D}</a:tableStyleId>
              </a:tblPr>
              <a:tblGrid>
                <a:gridCol w="3876437">
                  <a:extLst>
                    <a:ext uri="{9D8B030D-6E8A-4147-A177-3AD203B41FA5}">
                      <a16:colId xmlns:a16="http://schemas.microsoft.com/office/drawing/2014/main" xmlns="" val="20000"/>
                    </a:ext>
                  </a:extLst>
                </a:gridCol>
              </a:tblGrid>
              <a:tr h="370840">
                <a:tc>
                  <a:txBody>
                    <a:bodyPr/>
                    <a:lstStyle/>
                    <a:p>
                      <a:pPr algn="ctr"/>
                      <a:r>
                        <a:rPr lang="en-US" sz="1800" b="1" kern="1200" dirty="0" smtClean="0">
                          <a:solidFill>
                            <a:schemeClr val="lt1"/>
                          </a:solidFill>
                          <a:latin typeface="+mn-lt"/>
                          <a:ea typeface="+mn-ea"/>
                          <a:cs typeface="+mn-cs"/>
                        </a:rPr>
                        <a:t>Traditional Market (MT)</a:t>
                      </a:r>
                      <a:endParaRPr lang="es-MX" sz="1800" b="1" kern="1200" dirty="0">
                        <a:solidFill>
                          <a:schemeClr val="lt1"/>
                        </a:solidFill>
                        <a:latin typeface="+mn-lt"/>
                        <a:ea typeface="+mn-ea"/>
                        <a:cs typeface="+mn-cs"/>
                      </a:endParaRPr>
                    </a:p>
                  </a:txBody>
                  <a:tcPr anchor="ctr">
                    <a:solidFill>
                      <a:schemeClr val="tx2"/>
                    </a:solidFill>
                  </a:tcPr>
                </a:tc>
                <a:extLst>
                  <a:ext uri="{0D108BD9-81ED-4DB2-BD59-A6C34878D82A}">
                    <a16:rowId xmlns:a16="http://schemas.microsoft.com/office/drawing/2014/main" xmlns="" val="10000"/>
                  </a:ext>
                </a:extLst>
              </a:tr>
              <a:tr h="509760">
                <a:tc>
                  <a:txBody>
                    <a:bodyPr/>
                    <a:lstStyle/>
                    <a:p>
                      <a:pPr algn="just"/>
                      <a:r>
                        <a:rPr lang="en-US" sz="1200" kern="1200" dirty="0" smtClean="0">
                          <a:solidFill>
                            <a:schemeClr val="dk1"/>
                          </a:solidFill>
                          <a:effectLst/>
                          <a:latin typeface="+mn-lt"/>
                          <a:ea typeface="+mn-ea"/>
                          <a:cs typeface="+mn-cs"/>
                        </a:rPr>
                        <a:t>The majority </a:t>
                      </a:r>
                      <a:r>
                        <a:rPr lang="en-US" sz="1200" kern="1200" dirty="0" smtClean="0">
                          <a:solidFill>
                            <a:schemeClr val="dk1"/>
                          </a:solidFill>
                          <a:effectLst/>
                          <a:latin typeface="+mn-lt"/>
                          <a:ea typeface="+mn-ea"/>
                          <a:cs typeface="+mn-cs"/>
                        </a:rPr>
                        <a:t>of POS buys </a:t>
                      </a:r>
                      <a:r>
                        <a:rPr lang="en-US" sz="1200" kern="1200" dirty="0" smtClean="0">
                          <a:solidFill>
                            <a:schemeClr val="dk1"/>
                          </a:solidFill>
                          <a:effectLst/>
                          <a:latin typeface="+mn-lt"/>
                          <a:ea typeface="+mn-ea"/>
                          <a:cs typeface="+mn-cs"/>
                        </a:rPr>
                        <a:t>from wholesalers, the inventories result from purchasing capacity and displacement. It does not have a marketing vision or apply it. </a:t>
                      </a:r>
                      <a:endParaRPr lang="es-MX" sz="1200" kern="1200" dirty="0">
                        <a:solidFill>
                          <a:schemeClr val="dk1"/>
                        </a:solidFill>
                        <a:latin typeface="+mn-lt"/>
                        <a:ea typeface="+mn-ea"/>
                        <a:cs typeface="+mn-cs"/>
                      </a:endParaRPr>
                    </a:p>
                  </a:txBody>
                  <a:tcPr marT="72000" marB="72000" anchor="ctr">
                    <a:solidFill>
                      <a:schemeClr val="bg1">
                        <a:lumMod val="85000"/>
                      </a:schemeClr>
                    </a:solidFill>
                  </a:tcPr>
                </a:tc>
                <a:extLst>
                  <a:ext uri="{0D108BD9-81ED-4DB2-BD59-A6C34878D82A}">
                    <a16:rowId xmlns:a16="http://schemas.microsoft.com/office/drawing/2014/main" xmlns="" val="10001"/>
                  </a:ext>
                </a:extLst>
              </a:tr>
              <a:tr h="50976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bg1"/>
                          </a:solidFill>
                          <a:effectLst/>
                          <a:latin typeface="+mn-lt"/>
                          <a:ea typeface="+mn-ea"/>
                          <a:cs typeface="+mn-cs"/>
                        </a:rPr>
                        <a:t>Use discounts or promotions from your provider</a:t>
                      </a:r>
                      <a:r>
                        <a:rPr lang="es-MX" sz="1200" kern="1200" dirty="0" smtClean="0">
                          <a:solidFill>
                            <a:schemeClr val="bg1"/>
                          </a:solidFill>
                          <a:effectLst/>
                          <a:latin typeface="+mn-lt"/>
                          <a:ea typeface="+mn-ea"/>
                          <a:cs typeface="+mn-cs"/>
                        </a:rPr>
                        <a:t>, </a:t>
                      </a:r>
                      <a:r>
                        <a:rPr lang="es-MX" sz="1200" kern="1200" dirty="0" err="1" smtClean="0">
                          <a:solidFill>
                            <a:schemeClr val="bg1"/>
                          </a:solidFill>
                          <a:effectLst/>
                          <a:latin typeface="+mn-lt"/>
                          <a:ea typeface="+mn-ea"/>
                          <a:cs typeface="+mn-cs"/>
                        </a:rPr>
                        <a:t>give</a:t>
                      </a:r>
                      <a:r>
                        <a:rPr lang="es-MX" sz="1200" kern="1200" dirty="0" smtClean="0">
                          <a:solidFill>
                            <a:schemeClr val="bg1"/>
                          </a:solidFill>
                          <a:effectLst/>
                          <a:latin typeface="+mn-lt"/>
                          <a:ea typeface="+mn-ea"/>
                          <a:cs typeface="+mn-cs"/>
                        </a:rPr>
                        <a:t> </a:t>
                      </a:r>
                      <a:r>
                        <a:rPr lang="es-MX" sz="1200" kern="1200" dirty="0" err="1" smtClean="0">
                          <a:solidFill>
                            <a:schemeClr val="bg1"/>
                          </a:solidFill>
                          <a:effectLst/>
                          <a:latin typeface="+mn-lt"/>
                          <a:ea typeface="+mn-ea"/>
                          <a:cs typeface="+mn-cs"/>
                        </a:rPr>
                        <a:t>services</a:t>
                      </a:r>
                      <a:r>
                        <a:rPr lang="es-MX" sz="1200" kern="1200" dirty="0" smtClean="0">
                          <a:solidFill>
                            <a:schemeClr val="bg1"/>
                          </a:solidFill>
                          <a:effectLst/>
                          <a:latin typeface="+mn-lt"/>
                          <a:ea typeface="+mn-ea"/>
                          <a:cs typeface="+mn-cs"/>
                        </a:rPr>
                        <a:t> to a</a:t>
                      </a:r>
                      <a:r>
                        <a:rPr lang="en-US" sz="1200" kern="1200" dirty="0" smtClean="0">
                          <a:solidFill>
                            <a:schemeClr val="bg1"/>
                          </a:solidFill>
                          <a:effectLst/>
                          <a:latin typeface="+mn-lt"/>
                          <a:ea typeface="+mn-ea"/>
                          <a:cs typeface="+mn-cs"/>
                        </a:rPr>
                        <a:t> </a:t>
                      </a:r>
                      <a:r>
                        <a:rPr lang="en-US" sz="1200" kern="1200" dirty="0" smtClean="0">
                          <a:solidFill>
                            <a:schemeClr val="bg1"/>
                          </a:solidFill>
                          <a:effectLst/>
                          <a:latin typeface="+mn-lt"/>
                          <a:ea typeface="+mn-ea"/>
                          <a:cs typeface="+mn-cs"/>
                        </a:rPr>
                        <a:t>small group of consumers</a:t>
                      </a:r>
                      <a:r>
                        <a:rPr lang="en-US" sz="1200" kern="1200" dirty="0" smtClean="0">
                          <a:solidFill>
                            <a:schemeClr val="bg1"/>
                          </a:solidFill>
                          <a:effectLst/>
                          <a:latin typeface="+mn-lt"/>
                          <a:ea typeface="+mn-ea"/>
                          <a:cs typeface="+mn-cs"/>
                        </a:rPr>
                        <a:t>.  </a:t>
                      </a:r>
                      <a:endParaRPr lang="es-MX" sz="1200" kern="1200" dirty="0" smtClean="0">
                        <a:solidFill>
                          <a:schemeClr val="bg1"/>
                        </a:solidFill>
                        <a:latin typeface="+mn-lt"/>
                        <a:ea typeface="+mn-ea"/>
                        <a:cs typeface="+mn-cs"/>
                      </a:endParaRPr>
                    </a:p>
                  </a:txBody>
                  <a:tcPr marL="68580" marR="68580" marT="72000" marB="72000" anchor="ctr">
                    <a:solidFill>
                      <a:schemeClr val="bg2">
                        <a:lumMod val="50000"/>
                      </a:schemeClr>
                    </a:solidFill>
                  </a:tcPr>
                </a:tc>
                <a:extLst>
                  <a:ext uri="{0D108BD9-81ED-4DB2-BD59-A6C34878D82A}">
                    <a16:rowId xmlns:a16="http://schemas.microsoft.com/office/drawing/2014/main" xmlns="" val="10002"/>
                  </a:ext>
                </a:extLst>
              </a:tr>
            </a:tbl>
          </a:graphicData>
        </a:graphic>
      </p:graphicFrame>
      <p:sp>
        <p:nvSpPr>
          <p:cNvPr id="19" name="Rectángulo 3">
            <a:extLst>
              <a:ext uri="{FF2B5EF4-FFF2-40B4-BE49-F238E27FC236}">
                <a16:creationId xmlns:a16="http://schemas.microsoft.com/office/drawing/2014/main" xmlns="" id="{18776713-717A-41C1-8074-EDB77EACE366}"/>
              </a:ext>
            </a:extLst>
          </p:cNvPr>
          <p:cNvSpPr/>
          <p:nvPr/>
        </p:nvSpPr>
        <p:spPr>
          <a:xfrm>
            <a:off x="572705" y="501134"/>
            <a:ext cx="3589894" cy="523220"/>
          </a:xfrm>
          <a:prstGeom prst="rect">
            <a:avLst/>
          </a:prstGeom>
        </p:spPr>
        <p:txBody>
          <a:bodyPr wrap="none">
            <a:spAutoFit/>
          </a:bodyPr>
          <a:lstStyle/>
          <a:p>
            <a:pPr lvl="0"/>
            <a:r>
              <a:rPr lang="en-US" sz="2800" b="1" dirty="0" smtClean="0"/>
              <a:t>Conceptual framework</a:t>
            </a:r>
            <a:endParaRPr lang="es-MX" sz="2800" b="1" dirty="0"/>
          </a:p>
        </p:txBody>
      </p:sp>
      <p:sp>
        <p:nvSpPr>
          <p:cNvPr id="21" name="18 Rectángulo redondeado">
            <a:extLst>
              <a:ext uri="{FF2B5EF4-FFF2-40B4-BE49-F238E27FC236}">
                <a16:creationId xmlns:a16="http://schemas.microsoft.com/office/drawing/2014/main" xmlns="" id="{74CE6D54-2633-406A-86B8-D0E2D93E63C4}"/>
              </a:ext>
            </a:extLst>
          </p:cNvPr>
          <p:cNvSpPr/>
          <p:nvPr/>
        </p:nvSpPr>
        <p:spPr>
          <a:xfrm>
            <a:off x="876058" y="4667750"/>
            <a:ext cx="3060000" cy="1371310"/>
          </a:xfrm>
          <a:prstGeom prst="roundRect">
            <a:avLst/>
          </a:prstGeom>
          <a:solidFill>
            <a:schemeClr val="accent1">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just"/>
            <a:endParaRPr lang="en-US" sz="1200" dirty="0" smtClean="0"/>
          </a:p>
          <a:p>
            <a:pPr algn="just"/>
            <a:r>
              <a:rPr lang="en-US" sz="1200" dirty="0"/>
              <a:t>The INEGI carried out a redesign of the sample in 2018 using probabilistic sampling in the two types of market indicated above</a:t>
            </a:r>
            <a:r>
              <a:rPr lang="en-US" sz="1200" dirty="0" smtClean="0"/>
              <a:t>.</a:t>
            </a:r>
          </a:p>
          <a:p>
            <a:pPr algn="just"/>
            <a:r>
              <a:rPr lang="en-US" sz="1200" dirty="0" smtClean="0"/>
              <a:t>The distribution was obtained from the last Household Expenditure Survey. </a:t>
            </a:r>
          </a:p>
          <a:p>
            <a:pPr algn="just"/>
            <a:endParaRPr lang="en-US" sz="1200" b="1" dirty="0"/>
          </a:p>
        </p:txBody>
      </p:sp>
    </p:spTree>
    <p:extLst>
      <p:ext uri="{BB962C8B-B14F-4D97-AF65-F5344CB8AC3E}">
        <p14:creationId xmlns:p14="http://schemas.microsoft.com/office/powerpoint/2010/main" val="1339900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xmlns="" id="{6CD3F813-E948-45B4-A3AF-797FD4613312}"/>
              </a:ext>
            </a:extLst>
          </p:cNvPr>
          <p:cNvSpPr>
            <a:spLocks noGrp="1"/>
          </p:cNvSpPr>
          <p:nvPr>
            <p:ph type="sldNum" sz="quarter" idx="12"/>
          </p:nvPr>
        </p:nvSpPr>
        <p:spPr/>
        <p:txBody>
          <a:bodyPr/>
          <a:lstStyle/>
          <a:p>
            <a:fld id="{A9795E5B-8394-46A0-905A-C0965FB87922}" type="slidenum">
              <a:rPr lang="es-MX" smtClean="0"/>
              <a:pPr/>
              <a:t>5</a:t>
            </a:fld>
            <a:endParaRPr lang="es-MX"/>
          </a:p>
        </p:txBody>
      </p:sp>
      <p:grpSp>
        <p:nvGrpSpPr>
          <p:cNvPr id="50" name="49 Grupo"/>
          <p:cNvGrpSpPr/>
          <p:nvPr/>
        </p:nvGrpSpPr>
        <p:grpSpPr>
          <a:xfrm>
            <a:off x="2196189" y="3169573"/>
            <a:ext cx="9236707" cy="1080000"/>
            <a:chOff x="2265196" y="4201653"/>
            <a:chExt cx="9236707" cy="1080000"/>
          </a:xfrm>
        </p:grpSpPr>
        <p:cxnSp>
          <p:nvCxnSpPr>
            <p:cNvPr id="12" name="Straight Connector 3">
              <a:extLst>
                <a:ext uri="{FF2B5EF4-FFF2-40B4-BE49-F238E27FC236}">
                  <a16:creationId xmlns:a16="http://schemas.microsoft.com/office/drawing/2014/main" xmlns="" id="{9852FA97-7C66-4E90-9A90-154929D38F3C}"/>
                </a:ext>
              </a:extLst>
            </p:cNvPr>
            <p:cNvCxnSpPr/>
            <p:nvPr/>
          </p:nvCxnSpPr>
          <p:spPr>
            <a:xfrm flipH="1">
              <a:off x="3615174" y="4748015"/>
              <a:ext cx="1196624" cy="0"/>
            </a:xfrm>
            <a:prstGeom prst="line">
              <a:avLst/>
            </a:prstGeom>
            <a:ln w="19050" cmpd="sng">
              <a:solidFill>
                <a:schemeClr val="tx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 name="Freeform 9">
              <a:extLst>
                <a:ext uri="{FF2B5EF4-FFF2-40B4-BE49-F238E27FC236}">
                  <a16:creationId xmlns:a16="http://schemas.microsoft.com/office/drawing/2014/main" xmlns="" id="{79514056-DD0D-4908-8723-24A255F1DA29}"/>
                </a:ext>
              </a:extLst>
            </p:cNvPr>
            <p:cNvSpPr>
              <a:spLocks/>
            </p:cNvSpPr>
            <p:nvPr/>
          </p:nvSpPr>
          <p:spPr bwMode="auto">
            <a:xfrm>
              <a:off x="4811798" y="4266911"/>
              <a:ext cx="6690105" cy="996065"/>
            </a:xfrm>
            <a:custGeom>
              <a:avLst/>
              <a:gdLst>
                <a:gd name="T0" fmla="*/ 0 w 26"/>
                <a:gd name="T1" fmla="*/ 0 h 84"/>
                <a:gd name="T2" fmla="*/ 0 w 26"/>
                <a:gd name="T3" fmla="*/ 84 h 84"/>
                <a:gd name="T4" fmla="*/ 0 w 26"/>
                <a:gd name="T5" fmla="*/ 84 h 84"/>
                <a:gd name="T6" fmla="*/ 26 w 26"/>
                <a:gd name="T7" fmla="*/ 84 h 84"/>
                <a:gd name="T8" fmla="*/ 26 w 26"/>
                <a:gd name="T9" fmla="*/ 0 h 84"/>
                <a:gd name="T10" fmla="*/ 0 w 26"/>
                <a:gd name="T11" fmla="*/ 0 h 84"/>
              </a:gdLst>
              <a:ahLst/>
              <a:cxnLst>
                <a:cxn ang="0">
                  <a:pos x="T0" y="T1"/>
                </a:cxn>
                <a:cxn ang="0">
                  <a:pos x="T2" y="T3"/>
                </a:cxn>
                <a:cxn ang="0">
                  <a:pos x="T4" y="T5"/>
                </a:cxn>
                <a:cxn ang="0">
                  <a:pos x="T6" y="T7"/>
                </a:cxn>
                <a:cxn ang="0">
                  <a:pos x="T8" y="T9"/>
                </a:cxn>
                <a:cxn ang="0">
                  <a:pos x="T10" y="T11"/>
                </a:cxn>
              </a:cxnLst>
              <a:rect l="0" t="0" r="r" b="b"/>
              <a:pathLst>
                <a:path w="26" h="84">
                  <a:moveTo>
                    <a:pt x="0" y="0"/>
                  </a:moveTo>
                  <a:cubicBezTo>
                    <a:pt x="0" y="84"/>
                    <a:pt x="0" y="84"/>
                    <a:pt x="0" y="84"/>
                  </a:cubicBezTo>
                  <a:cubicBezTo>
                    <a:pt x="0" y="84"/>
                    <a:pt x="0" y="84"/>
                    <a:pt x="0" y="84"/>
                  </a:cubicBezTo>
                  <a:cubicBezTo>
                    <a:pt x="0" y="84"/>
                    <a:pt x="26" y="84"/>
                    <a:pt x="26" y="84"/>
                  </a:cubicBezTo>
                  <a:cubicBezTo>
                    <a:pt x="26" y="0"/>
                    <a:pt x="26" y="0"/>
                    <a:pt x="26" y="0"/>
                  </a:cubicBezTo>
                  <a:lnTo>
                    <a:pt x="0" y="0"/>
                  </a:lnTo>
                  <a:close/>
                </a:path>
              </a:pathLst>
            </a:custGeom>
            <a:solidFill>
              <a:schemeClr val="tx2">
                <a:lumMod val="40000"/>
                <a:lumOff val="60000"/>
              </a:schemeClr>
            </a:solidFill>
            <a:ln w="6350"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en-US" sz="1400"/>
            </a:p>
          </p:txBody>
        </p:sp>
        <p:sp>
          <p:nvSpPr>
            <p:cNvPr id="25" name="Rectangle 21">
              <a:extLst>
                <a:ext uri="{FF2B5EF4-FFF2-40B4-BE49-F238E27FC236}">
                  <a16:creationId xmlns:a16="http://schemas.microsoft.com/office/drawing/2014/main" xmlns="" id="{1C5CE196-C7CE-492E-AF42-356CFEC859E9}"/>
                </a:ext>
              </a:extLst>
            </p:cNvPr>
            <p:cNvSpPr/>
            <p:nvPr/>
          </p:nvSpPr>
          <p:spPr>
            <a:xfrm>
              <a:off x="4953725" y="4425637"/>
              <a:ext cx="903612" cy="61555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0" tIns="0" rIns="0" bIns="0" rtlCol="0" anchor="t" anchorCtr="0">
              <a:spAutoFit/>
            </a:bodyPr>
            <a:lstStyle/>
            <a:p>
              <a:pPr algn="ctr"/>
              <a:r>
                <a:rPr lang="en-US" sz="4000" dirty="0" smtClean="0">
                  <a:solidFill>
                    <a:schemeClr val="bg1"/>
                  </a:solidFill>
                </a:rPr>
                <a:t>02</a:t>
              </a:r>
              <a:endParaRPr lang="en-US" sz="4000" dirty="0">
                <a:solidFill>
                  <a:schemeClr val="bg1"/>
                </a:solidFill>
              </a:endParaRPr>
            </a:p>
          </p:txBody>
        </p:sp>
        <p:sp>
          <p:nvSpPr>
            <p:cNvPr id="29" name="Rectangle 24">
              <a:extLst>
                <a:ext uri="{FF2B5EF4-FFF2-40B4-BE49-F238E27FC236}">
                  <a16:creationId xmlns:a16="http://schemas.microsoft.com/office/drawing/2014/main" xmlns="" id="{733B9BD6-CEE4-4670-9EE3-CC72F5120099}"/>
                </a:ext>
              </a:extLst>
            </p:cNvPr>
            <p:cNvSpPr/>
            <p:nvPr/>
          </p:nvSpPr>
          <p:spPr>
            <a:xfrm>
              <a:off x="5994268" y="4316066"/>
              <a:ext cx="5233243" cy="92879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lvl="0" algn="just"/>
              <a:r>
                <a:rPr lang="en-US" sz="1300" dirty="0" smtClean="0">
                  <a:solidFill>
                    <a:schemeClr val="tx1"/>
                  </a:solidFill>
                </a:rPr>
                <a:t>Our main challenge is the usability of data from two markets and three collection methods. </a:t>
              </a:r>
              <a:r>
                <a:rPr lang="en-US" sz="1200" dirty="0">
                  <a:solidFill>
                    <a:schemeClr val="tx1"/>
                  </a:solidFill>
                </a:rPr>
                <a:t>Prices in the modern market have high volatility due to the application of marketing strategies employed by each company, in the traditional it is almost </a:t>
              </a:r>
              <a:r>
                <a:rPr lang="en-US" sz="1200" dirty="0" smtClean="0">
                  <a:solidFill>
                    <a:schemeClr val="tx1"/>
                  </a:solidFill>
                </a:rPr>
                <a:t>nil</a:t>
              </a:r>
              <a:r>
                <a:rPr lang="en-US" sz="1200" dirty="0">
                  <a:solidFill>
                    <a:schemeClr val="tx1"/>
                  </a:solidFill>
                </a:rPr>
                <a:t>. How we can </a:t>
              </a:r>
              <a:r>
                <a:rPr lang="en-US" sz="1200" dirty="0" err="1">
                  <a:solidFill>
                    <a:schemeClr val="tx1"/>
                  </a:solidFill>
                </a:rPr>
                <a:t>explote</a:t>
              </a:r>
              <a:r>
                <a:rPr lang="en-US" sz="1200" dirty="0">
                  <a:solidFill>
                    <a:schemeClr val="tx1"/>
                  </a:solidFill>
                </a:rPr>
                <a:t> the </a:t>
              </a:r>
              <a:r>
                <a:rPr lang="en-US" sz="1200" dirty="0" err="1">
                  <a:solidFill>
                    <a:schemeClr val="tx1"/>
                  </a:solidFill>
                </a:rPr>
                <a:t>potenciality</a:t>
              </a:r>
              <a:r>
                <a:rPr lang="en-US" sz="1200" dirty="0">
                  <a:solidFill>
                    <a:schemeClr val="tx1"/>
                  </a:solidFill>
                </a:rPr>
                <a:t> for the price founts?</a:t>
              </a:r>
              <a:endParaRPr lang="es-MX" sz="1200" dirty="0">
                <a:solidFill>
                  <a:schemeClr val="tx1"/>
                </a:solidFill>
              </a:endParaRPr>
            </a:p>
          </p:txBody>
        </p:sp>
        <p:pic>
          <p:nvPicPr>
            <p:cNvPr id="19" name="Picture 7" descr="D:\Marisol.gonzalez\Escritorio\Ottawa\Presentación\descarga (4).jfif"/>
            <p:cNvPicPr>
              <a:picLocks noChangeAspect="1" noChangeArrowheads="1"/>
            </p:cNvPicPr>
            <p:nvPr/>
          </p:nvPicPr>
          <p:blipFill>
            <a:blip r:embed="rId3" cstate="print"/>
            <a:srcRect/>
            <a:stretch>
              <a:fillRect/>
            </a:stretch>
          </p:blipFill>
          <p:spPr bwMode="auto">
            <a:xfrm>
              <a:off x="2265196" y="4201653"/>
              <a:ext cx="1307570" cy="1080000"/>
            </a:xfrm>
            <a:prstGeom prst="rect">
              <a:avLst/>
            </a:prstGeom>
            <a:noFill/>
          </p:spPr>
        </p:pic>
      </p:grpSp>
      <p:sp>
        <p:nvSpPr>
          <p:cNvPr id="26" name="18 Rectángulo redondeado">
            <a:extLst>
              <a:ext uri="{FF2B5EF4-FFF2-40B4-BE49-F238E27FC236}">
                <a16:creationId xmlns:a16="http://schemas.microsoft.com/office/drawing/2014/main" xmlns="" id="{74CE6D54-2633-406A-86B8-D0E2D93E63C4}"/>
              </a:ext>
            </a:extLst>
          </p:cNvPr>
          <p:cNvSpPr/>
          <p:nvPr/>
        </p:nvSpPr>
        <p:spPr>
          <a:xfrm>
            <a:off x="1047805" y="1104176"/>
            <a:ext cx="9519554" cy="468000"/>
          </a:xfrm>
          <a:prstGeom prst="round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l="50000" t="50000" r="50000" b="50000"/>
            </a:path>
            <a:tileRect/>
          </a:gra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just"/>
            <a:r>
              <a:rPr lang="en-US" sz="1300" dirty="0" smtClean="0"/>
              <a:t>The international trend and recommendations from the main organizations that regulate the best practices that lead to get data that </a:t>
            </a:r>
            <a:r>
              <a:rPr lang="en-US" sz="1300" dirty="0" smtClean="0"/>
              <a:t>provide </a:t>
            </a:r>
            <a:r>
              <a:rPr lang="en-US" sz="1300" dirty="0" smtClean="0"/>
              <a:t>us better information for the price indexes.</a:t>
            </a:r>
            <a:endParaRPr lang="en-US" sz="1300" dirty="0"/>
          </a:p>
        </p:txBody>
      </p:sp>
      <p:grpSp>
        <p:nvGrpSpPr>
          <p:cNvPr id="49" name="48 Grupo"/>
          <p:cNvGrpSpPr/>
          <p:nvPr/>
        </p:nvGrpSpPr>
        <p:grpSpPr>
          <a:xfrm>
            <a:off x="1297335" y="2029811"/>
            <a:ext cx="9597826" cy="996065"/>
            <a:chOff x="1305960" y="2487009"/>
            <a:chExt cx="9597826" cy="996065"/>
          </a:xfrm>
        </p:grpSpPr>
        <p:cxnSp>
          <p:nvCxnSpPr>
            <p:cNvPr id="20" name="Straight Connector 3">
              <a:extLst>
                <a:ext uri="{FF2B5EF4-FFF2-40B4-BE49-F238E27FC236}">
                  <a16:creationId xmlns:a16="http://schemas.microsoft.com/office/drawing/2014/main" xmlns="" id="{9852FA97-7C66-4E90-9A90-154929D38F3C}"/>
                </a:ext>
              </a:extLst>
            </p:cNvPr>
            <p:cNvCxnSpPr/>
            <p:nvPr/>
          </p:nvCxnSpPr>
          <p:spPr>
            <a:xfrm>
              <a:off x="3372928" y="2967487"/>
              <a:ext cx="864000" cy="0"/>
            </a:xfrm>
            <a:prstGeom prst="line">
              <a:avLst/>
            </a:prstGeom>
            <a:ln w="19050" cmpd="sng"/>
            <a:effectLst/>
          </p:spPr>
          <p:style>
            <a:lnRef idx="2">
              <a:schemeClr val="accent1"/>
            </a:lnRef>
            <a:fillRef idx="0">
              <a:schemeClr val="accent1"/>
            </a:fillRef>
            <a:effectRef idx="1">
              <a:schemeClr val="accent1"/>
            </a:effectRef>
            <a:fontRef idx="minor">
              <a:schemeClr val="tx1"/>
            </a:fontRef>
          </p:style>
        </p:cxnSp>
        <p:sp>
          <p:nvSpPr>
            <p:cNvPr id="21" name="Freeform 9">
              <a:extLst>
                <a:ext uri="{FF2B5EF4-FFF2-40B4-BE49-F238E27FC236}">
                  <a16:creationId xmlns:a16="http://schemas.microsoft.com/office/drawing/2014/main" xmlns="" id="{79514056-DD0D-4908-8723-24A255F1DA29}"/>
                </a:ext>
              </a:extLst>
            </p:cNvPr>
            <p:cNvSpPr>
              <a:spLocks/>
            </p:cNvSpPr>
            <p:nvPr/>
          </p:nvSpPr>
          <p:spPr bwMode="auto">
            <a:xfrm>
              <a:off x="4213681" y="2487009"/>
              <a:ext cx="6690105" cy="996065"/>
            </a:xfrm>
            <a:custGeom>
              <a:avLst/>
              <a:gdLst>
                <a:gd name="T0" fmla="*/ 0 w 26"/>
                <a:gd name="T1" fmla="*/ 0 h 84"/>
                <a:gd name="T2" fmla="*/ 0 w 26"/>
                <a:gd name="T3" fmla="*/ 84 h 84"/>
                <a:gd name="T4" fmla="*/ 0 w 26"/>
                <a:gd name="T5" fmla="*/ 84 h 84"/>
                <a:gd name="T6" fmla="*/ 26 w 26"/>
                <a:gd name="T7" fmla="*/ 84 h 84"/>
                <a:gd name="T8" fmla="*/ 26 w 26"/>
                <a:gd name="T9" fmla="*/ 0 h 84"/>
                <a:gd name="T10" fmla="*/ 0 w 26"/>
                <a:gd name="T11" fmla="*/ 0 h 84"/>
              </a:gdLst>
              <a:ahLst/>
              <a:cxnLst>
                <a:cxn ang="0">
                  <a:pos x="T0" y="T1"/>
                </a:cxn>
                <a:cxn ang="0">
                  <a:pos x="T2" y="T3"/>
                </a:cxn>
                <a:cxn ang="0">
                  <a:pos x="T4" y="T5"/>
                </a:cxn>
                <a:cxn ang="0">
                  <a:pos x="T6" y="T7"/>
                </a:cxn>
                <a:cxn ang="0">
                  <a:pos x="T8" y="T9"/>
                </a:cxn>
                <a:cxn ang="0">
                  <a:pos x="T10" y="T11"/>
                </a:cxn>
              </a:cxnLst>
              <a:rect l="0" t="0" r="r" b="b"/>
              <a:pathLst>
                <a:path w="26" h="84">
                  <a:moveTo>
                    <a:pt x="0" y="0"/>
                  </a:moveTo>
                  <a:cubicBezTo>
                    <a:pt x="0" y="84"/>
                    <a:pt x="0" y="84"/>
                    <a:pt x="0" y="84"/>
                  </a:cubicBezTo>
                  <a:cubicBezTo>
                    <a:pt x="0" y="84"/>
                    <a:pt x="0" y="84"/>
                    <a:pt x="0" y="84"/>
                  </a:cubicBezTo>
                  <a:cubicBezTo>
                    <a:pt x="0" y="84"/>
                    <a:pt x="26" y="84"/>
                    <a:pt x="26" y="84"/>
                  </a:cubicBezTo>
                  <a:cubicBezTo>
                    <a:pt x="26" y="0"/>
                    <a:pt x="26" y="0"/>
                    <a:pt x="26" y="0"/>
                  </a:cubicBezTo>
                  <a:lnTo>
                    <a:pt x="0" y="0"/>
                  </a:lnTo>
                  <a:close/>
                </a:path>
              </a:pathLst>
            </a:custGeom>
            <a:solidFill>
              <a:schemeClr val="accent1">
                <a:lumMod val="75000"/>
              </a:schemeClr>
            </a:solidFill>
            <a:ln w="6350"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en-US" sz="1400"/>
            </a:p>
          </p:txBody>
        </p:sp>
        <p:sp>
          <p:nvSpPr>
            <p:cNvPr id="22" name="Rectangle 21">
              <a:extLst>
                <a:ext uri="{FF2B5EF4-FFF2-40B4-BE49-F238E27FC236}">
                  <a16:creationId xmlns:a16="http://schemas.microsoft.com/office/drawing/2014/main" xmlns="" id="{1C5CE196-C7CE-492E-AF42-356CFEC859E9}"/>
                </a:ext>
              </a:extLst>
            </p:cNvPr>
            <p:cNvSpPr/>
            <p:nvPr/>
          </p:nvSpPr>
          <p:spPr>
            <a:xfrm>
              <a:off x="4303852" y="2637109"/>
              <a:ext cx="903612" cy="61555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0" tIns="0" rIns="0" bIns="0" rtlCol="0" anchor="t" anchorCtr="0">
              <a:spAutoFit/>
            </a:bodyPr>
            <a:lstStyle/>
            <a:p>
              <a:pPr algn="ctr"/>
              <a:r>
                <a:rPr lang="en-US" sz="4000" dirty="0">
                  <a:solidFill>
                    <a:schemeClr val="bg1"/>
                  </a:solidFill>
                </a:rPr>
                <a:t>01</a:t>
              </a:r>
            </a:p>
          </p:txBody>
        </p:sp>
        <p:sp>
          <p:nvSpPr>
            <p:cNvPr id="23" name="Rectangle 24">
              <a:extLst>
                <a:ext uri="{FF2B5EF4-FFF2-40B4-BE49-F238E27FC236}">
                  <a16:creationId xmlns:a16="http://schemas.microsoft.com/office/drawing/2014/main" xmlns="" id="{733B9BD6-CEE4-4670-9EE3-CC72F5120099}"/>
                </a:ext>
              </a:extLst>
            </p:cNvPr>
            <p:cNvSpPr/>
            <p:nvPr/>
          </p:nvSpPr>
          <p:spPr>
            <a:xfrm>
              <a:off x="5335769" y="2493034"/>
              <a:ext cx="5233243" cy="92879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just"/>
              <a:r>
                <a:rPr lang="en-US" sz="1200" dirty="0"/>
                <a:t>We can get better data for price indices, understand it as those that reflect better the phenomenon of price evolution, considering all the sold products, their sales prices and quantities sold.</a:t>
              </a:r>
              <a:endParaRPr lang="es-MX" sz="1200" dirty="0"/>
            </a:p>
          </p:txBody>
        </p:sp>
        <p:grpSp>
          <p:nvGrpSpPr>
            <p:cNvPr id="34" name="33 Grupo"/>
            <p:cNvGrpSpPr/>
            <p:nvPr/>
          </p:nvGrpSpPr>
          <p:grpSpPr>
            <a:xfrm>
              <a:off x="1305960" y="2513684"/>
              <a:ext cx="2001935" cy="911005"/>
              <a:chOff x="641725" y="2599945"/>
              <a:chExt cx="2001935" cy="911005"/>
            </a:xfrm>
          </p:grpSpPr>
          <p:pic>
            <p:nvPicPr>
              <p:cNvPr id="17" name="Picture 5" descr="D:\Marisol.gonzalez\Escritorio\Ottawa\Presentación\imagenestadistica.jpg"/>
              <p:cNvPicPr>
                <a:picLocks noChangeAspect="1" noChangeArrowheads="1"/>
              </p:cNvPicPr>
              <p:nvPr/>
            </p:nvPicPr>
            <p:blipFill>
              <a:blip r:embed="rId4" cstate="print"/>
              <a:srcRect/>
              <a:stretch>
                <a:fillRect/>
              </a:stretch>
            </p:blipFill>
            <p:spPr bwMode="auto">
              <a:xfrm>
                <a:off x="1825348" y="2622416"/>
                <a:ext cx="818312" cy="802271"/>
              </a:xfrm>
              <a:prstGeom prst="rect">
                <a:avLst/>
              </a:prstGeom>
              <a:noFill/>
            </p:spPr>
          </p:pic>
          <p:pic>
            <p:nvPicPr>
              <p:cNvPr id="18" name="Picture 6" descr="D:\Marisol.gonzalez\Escritorio\Ottawa\Presentación\descarga (3).jfif"/>
              <p:cNvPicPr>
                <a:picLocks noChangeAspect="1" noChangeArrowheads="1"/>
              </p:cNvPicPr>
              <p:nvPr/>
            </p:nvPicPr>
            <p:blipFill>
              <a:blip r:embed="rId5" cstate="print"/>
              <a:srcRect/>
              <a:stretch>
                <a:fillRect/>
              </a:stretch>
            </p:blipFill>
            <p:spPr bwMode="auto">
              <a:xfrm>
                <a:off x="641725" y="2599945"/>
                <a:ext cx="1216234" cy="911005"/>
              </a:xfrm>
              <a:prstGeom prst="rect">
                <a:avLst/>
              </a:prstGeom>
              <a:noFill/>
            </p:spPr>
          </p:pic>
          <p:pic>
            <p:nvPicPr>
              <p:cNvPr id="98309" name="Picture 5" descr="D:\Marisol.gonzalez\Escritorio\Ottawa_2\Presentación\descarga (9).jfif"/>
              <p:cNvPicPr>
                <a:picLocks noChangeAspect="1" noChangeArrowheads="1"/>
              </p:cNvPicPr>
              <p:nvPr/>
            </p:nvPicPr>
            <p:blipFill>
              <a:blip r:embed="rId6" cstate="print"/>
              <a:srcRect/>
              <a:stretch>
                <a:fillRect/>
              </a:stretch>
            </p:blipFill>
            <p:spPr bwMode="auto">
              <a:xfrm>
                <a:off x="1288432" y="2717321"/>
                <a:ext cx="598861" cy="448568"/>
              </a:xfrm>
              <a:prstGeom prst="rect">
                <a:avLst/>
              </a:prstGeom>
              <a:ln>
                <a:noFill/>
              </a:ln>
              <a:effectLst>
                <a:softEdge rad="112500"/>
              </a:effectLst>
            </p:spPr>
          </p:pic>
        </p:grpSp>
      </p:grpSp>
      <p:sp>
        <p:nvSpPr>
          <p:cNvPr id="53" name="Freeform 9">
            <a:extLst>
              <a:ext uri="{FF2B5EF4-FFF2-40B4-BE49-F238E27FC236}">
                <a16:creationId xmlns:a16="http://schemas.microsoft.com/office/drawing/2014/main" xmlns="" id="{79514056-DD0D-4908-8723-24A255F1DA29}"/>
              </a:ext>
            </a:extLst>
          </p:cNvPr>
          <p:cNvSpPr>
            <a:spLocks/>
          </p:cNvSpPr>
          <p:nvPr/>
        </p:nvSpPr>
        <p:spPr bwMode="auto">
          <a:xfrm>
            <a:off x="2114588" y="4861426"/>
            <a:ext cx="7866174" cy="831891"/>
          </a:xfrm>
          <a:custGeom>
            <a:avLst/>
            <a:gdLst>
              <a:gd name="T0" fmla="*/ 0 w 26"/>
              <a:gd name="T1" fmla="*/ 0 h 84"/>
              <a:gd name="T2" fmla="*/ 0 w 26"/>
              <a:gd name="T3" fmla="*/ 84 h 84"/>
              <a:gd name="T4" fmla="*/ 0 w 26"/>
              <a:gd name="T5" fmla="*/ 84 h 84"/>
              <a:gd name="T6" fmla="*/ 26 w 26"/>
              <a:gd name="T7" fmla="*/ 84 h 84"/>
              <a:gd name="T8" fmla="*/ 26 w 26"/>
              <a:gd name="T9" fmla="*/ 0 h 84"/>
              <a:gd name="T10" fmla="*/ 0 w 26"/>
              <a:gd name="T11" fmla="*/ 0 h 84"/>
            </a:gdLst>
            <a:ahLst/>
            <a:cxnLst>
              <a:cxn ang="0">
                <a:pos x="T0" y="T1"/>
              </a:cxn>
              <a:cxn ang="0">
                <a:pos x="T2" y="T3"/>
              </a:cxn>
              <a:cxn ang="0">
                <a:pos x="T4" y="T5"/>
              </a:cxn>
              <a:cxn ang="0">
                <a:pos x="T6" y="T7"/>
              </a:cxn>
              <a:cxn ang="0">
                <a:pos x="T8" y="T9"/>
              </a:cxn>
              <a:cxn ang="0">
                <a:pos x="T10" y="T11"/>
              </a:cxn>
            </a:cxnLst>
            <a:rect l="0" t="0" r="r" b="b"/>
            <a:pathLst>
              <a:path w="26" h="84">
                <a:moveTo>
                  <a:pt x="0" y="0"/>
                </a:moveTo>
                <a:cubicBezTo>
                  <a:pt x="0" y="84"/>
                  <a:pt x="0" y="84"/>
                  <a:pt x="0" y="84"/>
                </a:cubicBezTo>
                <a:cubicBezTo>
                  <a:pt x="0" y="84"/>
                  <a:pt x="0" y="84"/>
                  <a:pt x="0" y="84"/>
                </a:cubicBezTo>
                <a:cubicBezTo>
                  <a:pt x="0" y="84"/>
                  <a:pt x="26" y="84"/>
                  <a:pt x="26" y="84"/>
                </a:cubicBezTo>
                <a:cubicBezTo>
                  <a:pt x="26" y="0"/>
                  <a:pt x="26" y="0"/>
                  <a:pt x="26" y="0"/>
                </a:cubicBezTo>
                <a:lnTo>
                  <a:pt x="0" y="0"/>
                </a:lnTo>
                <a:close/>
              </a:path>
            </a:pathLst>
          </a:custGeom>
          <a:solidFill>
            <a:schemeClr val="accent1">
              <a:lumMod val="75000"/>
            </a:schemeClr>
          </a:solidFill>
          <a:ln w="6350"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en-US" sz="1400"/>
          </a:p>
        </p:txBody>
      </p:sp>
      <p:sp>
        <p:nvSpPr>
          <p:cNvPr id="54" name="Rectangle 21">
            <a:extLst>
              <a:ext uri="{FF2B5EF4-FFF2-40B4-BE49-F238E27FC236}">
                <a16:creationId xmlns:a16="http://schemas.microsoft.com/office/drawing/2014/main" xmlns="" id="{1C5CE196-C7CE-492E-AF42-356CFEC859E9}"/>
              </a:ext>
            </a:extLst>
          </p:cNvPr>
          <p:cNvSpPr/>
          <p:nvPr/>
        </p:nvSpPr>
        <p:spPr>
          <a:xfrm>
            <a:off x="1773814" y="5001458"/>
            <a:ext cx="1720260" cy="553998"/>
          </a:xfrm>
          <a:prstGeom prst="rect">
            <a:avLst/>
          </a:prstGeom>
          <a:gradFill flip="none" rotWithShape="1">
            <a:gsLst>
              <a:gs pos="0">
                <a:srgbClr val="322E6A">
                  <a:shade val="30000"/>
                  <a:satMod val="115000"/>
                </a:srgbClr>
              </a:gs>
              <a:gs pos="50000">
                <a:srgbClr val="322E6A">
                  <a:shade val="67500"/>
                  <a:satMod val="115000"/>
                </a:srgbClr>
              </a:gs>
              <a:gs pos="100000">
                <a:srgbClr val="322E6A">
                  <a:shade val="100000"/>
                  <a:satMod val="115000"/>
                </a:srgbClr>
              </a:gs>
            </a:gsLst>
            <a:lin ang="108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wrap="square" lIns="0" tIns="0" rIns="0" bIns="0" rtlCol="0" anchor="ctr" anchorCtr="0">
            <a:spAutoFit/>
          </a:bodyPr>
          <a:lstStyle/>
          <a:p>
            <a:pPr lvl="0" algn="ctr"/>
            <a:r>
              <a:rPr lang="en-US" b="1" dirty="0" smtClean="0"/>
              <a:t>Problem Statement</a:t>
            </a:r>
            <a:endParaRPr lang="es-MX" dirty="0" smtClean="0"/>
          </a:p>
        </p:txBody>
      </p:sp>
      <p:sp>
        <p:nvSpPr>
          <p:cNvPr id="55" name="Rectangle 24">
            <a:extLst>
              <a:ext uri="{FF2B5EF4-FFF2-40B4-BE49-F238E27FC236}">
                <a16:creationId xmlns:a16="http://schemas.microsoft.com/office/drawing/2014/main" xmlns="" id="{733B9BD6-CEE4-4670-9EE3-CC72F5120099}"/>
              </a:ext>
            </a:extLst>
          </p:cNvPr>
          <p:cNvSpPr/>
          <p:nvPr/>
        </p:nvSpPr>
        <p:spPr>
          <a:xfrm>
            <a:off x="3930555" y="4870062"/>
            <a:ext cx="6037976" cy="79652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just"/>
            <a:endParaRPr lang="es-MX" sz="1400" dirty="0"/>
          </a:p>
        </p:txBody>
      </p:sp>
      <p:sp>
        <p:nvSpPr>
          <p:cNvPr id="56" name="Rectangle 21">
            <a:extLst>
              <a:ext uri="{FF2B5EF4-FFF2-40B4-BE49-F238E27FC236}">
                <a16:creationId xmlns:a16="http://schemas.microsoft.com/office/drawing/2014/main" xmlns="" id="{1C5CE196-C7CE-492E-AF42-356CFEC859E9}"/>
              </a:ext>
            </a:extLst>
          </p:cNvPr>
          <p:cNvSpPr/>
          <p:nvPr/>
        </p:nvSpPr>
        <p:spPr>
          <a:xfrm>
            <a:off x="1748802" y="611185"/>
            <a:ext cx="1720260" cy="276999"/>
          </a:xfrm>
          <a:prstGeom prst="rect">
            <a:avLst/>
          </a:prstGeom>
          <a:gradFill flip="none" rotWithShape="1">
            <a:gsLst>
              <a:gs pos="0">
                <a:srgbClr val="322E6A">
                  <a:shade val="30000"/>
                  <a:satMod val="115000"/>
                </a:srgbClr>
              </a:gs>
              <a:gs pos="50000">
                <a:srgbClr val="322E6A">
                  <a:shade val="67500"/>
                  <a:satMod val="115000"/>
                </a:srgbClr>
              </a:gs>
              <a:gs pos="100000">
                <a:srgbClr val="322E6A">
                  <a:shade val="100000"/>
                  <a:satMod val="115000"/>
                </a:srgbClr>
              </a:gs>
            </a:gsLst>
            <a:lin ang="108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1"/>
          </a:lnRef>
          <a:fillRef idx="3">
            <a:schemeClr val="accent1"/>
          </a:fillRef>
          <a:effectRef idx="2">
            <a:schemeClr val="accent1"/>
          </a:effectRef>
          <a:fontRef idx="minor">
            <a:schemeClr val="lt1"/>
          </a:fontRef>
        </p:style>
        <p:txBody>
          <a:bodyPr wrap="square" lIns="0" tIns="0" rIns="0" bIns="0" rtlCol="0" anchor="ctr" anchorCtr="0">
            <a:spAutoFit/>
          </a:bodyPr>
          <a:lstStyle/>
          <a:p>
            <a:pPr algn="ctr"/>
            <a:r>
              <a:rPr lang="en-US" b="1" dirty="0" smtClean="0"/>
              <a:t>Motivation</a:t>
            </a:r>
            <a:endParaRPr lang="es-MX" dirty="0" smtClean="0"/>
          </a:p>
        </p:txBody>
      </p:sp>
      <p:sp>
        <p:nvSpPr>
          <p:cNvPr id="57" name="Rectangle 24">
            <a:extLst>
              <a:ext uri="{FF2B5EF4-FFF2-40B4-BE49-F238E27FC236}">
                <a16:creationId xmlns:a16="http://schemas.microsoft.com/office/drawing/2014/main" xmlns="" id="{733B9BD6-CEE4-4670-9EE3-CC72F5120099}"/>
              </a:ext>
            </a:extLst>
          </p:cNvPr>
          <p:cNvSpPr/>
          <p:nvPr/>
        </p:nvSpPr>
        <p:spPr>
          <a:xfrm>
            <a:off x="3907667" y="4855754"/>
            <a:ext cx="6041551" cy="82171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just"/>
            <a:r>
              <a:rPr lang="en-US" sz="1200" dirty="0"/>
              <a:t>Why to find the potential of each extraction technique by market type to generate a more robust and accurate price index than those that can be get prices using a probabilistic sample? </a:t>
            </a:r>
            <a:endParaRPr lang="es-MX" sz="1200" dirty="0"/>
          </a:p>
        </p:txBody>
      </p:sp>
    </p:spTree>
    <p:extLst>
      <p:ext uri="{BB962C8B-B14F-4D97-AF65-F5344CB8AC3E}">
        <p14:creationId xmlns:p14="http://schemas.microsoft.com/office/powerpoint/2010/main" val="6733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Marisol.gonzalez\Escritorio\Ottawa\Presentación\221032_1.jpg"/>
          <p:cNvPicPr>
            <a:picLocks noChangeAspect="1" noChangeArrowheads="1"/>
          </p:cNvPicPr>
          <p:nvPr/>
        </p:nvPicPr>
        <p:blipFill>
          <a:blip r:embed="rId3" cstate="print"/>
          <a:srcRect/>
          <a:stretch>
            <a:fillRect/>
          </a:stretch>
        </p:blipFill>
        <p:spPr bwMode="auto">
          <a:xfrm>
            <a:off x="-1" y="-1"/>
            <a:ext cx="12192001" cy="6858001"/>
          </a:xfrm>
          <a:prstGeom prst="rect">
            <a:avLst/>
          </a:prstGeom>
          <a:noFill/>
        </p:spPr>
      </p:pic>
      <p:sp>
        <p:nvSpPr>
          <p:cNvPr id="7" name="Shape 151">
            <a:extLst>
              <a:ext uri="{FF2B5EF4-FFF2-40B4-BE49-F238E27FC236}">
                <a16:creationId xmlns:a16="http://schemas.microsoft.com/office/drawing/2014/main" xmlns="" id="{6BCFF67F-EA06-4B05-95A5-8997641610BA}"/>
              </a:ext>
            </a:extLst>
          </p:cNvPr>
          <p:cNvSpPr/>
          <p:nvPr/>
        </p:nvSpPr>
        <p:spPr>
          <a:xfrm>
            <a:off x="1" y="4557016"/>
            <a:ext cx="6795911" cy="1516907"/>
          </a:xfrm>
          <a:prstGeom prst="rect">
            <a:avLst/>
          </a:prstGeom>
          <a:solidFill>
            <a:schemeClr val="tx1">
              <a:lumMod val="95000"/>
              <a:lumOff val="5000"/>
              <a:alpha val="73000"/>
            </a:schemeClr>
          </a:solidFill>
          <a:ln w="12700">
            <a:miter lim="400000"/>
          </a:ln>
        </p:spPr>
        <p:txBody>
          <a:bodyPr lIns="45719" rIns="45719" anchor="ctr"/>
          <a:lstStyle/>
          <a:p>
            <a:endParaRPr/>
          </a:p>
        </p:txBody>
      </p:sp>
      <p:sp>
        <p:nvSpPr>
          <p:cNvPr id="8" name="Shape 152">
            <a:extLst>
              <a:ext uri="{FF2B5EF4-FFF2-40B4-BE49-F238E27FC236}">
                <a16:creationId xmlns:a16="http://schemas.microsoft.com/office/drawing/2014/main" xmlns="" id="{1F35ADC2-5B3E-41E1-B647-561A81FA3850}"/>
              </a:ext>
            </a:extLst>
          </p:cNvPr>
          <p:cNvSpPr>
            <a:spLocks noGrp="1"/>
          </p:cNvSpPr>
          <p:nvPr>
            <p:ph type="title"/>
          </p:nvPr>
        </p:nvSpPr>
        <p:spPr>
          <a:xfrm>
            <a:off x="0" y="4660212"/>
            <a:ext cx="6795912" cy="1214114"/>
          </a:xfrm>
          <a:prstGeom prst="rect">
            <a:avLst/>
          </a:prstGeom>
        </p:spPr>
        <p:txBody>
          <a:bodyPr anchor="ctr">
            <a:noAutofit/>
          </a:bodyPr>
          <a:lstStyle>
            <a:lvl1pPr algn="r">
              <a:defRPr>
                <a:solidFill>
                  <a:srgbClr val="FFFFFF"/>
                </a:solidFill>
              </a:defRPr>
            </a:lvl1pPr>
          </a:lstStyle>
          <a:p>
            <a:pPr lvl="0"/>
            <a:r>
              <a:rPr lang="en-US" sz="3200" dirty="0" smtClean="0"/>
              <a:t>Electronic commerce and the use of information technologies (ICT)</a:t>
            </a:r>
            <a:endParaRPr lang="es-MX" sz="3200" dirty="0"/>
          </a:p>
        </p:txBody>
      </p:sp>
      <p:sp>
        <p:nvSpPr>
          <p:cNvPr id="2" name="Marcador de número de diapositiva 1">
            <a:extLst>
              <a:ext uri="{FF2B5EF4-FFF2-40B4-BE49-F238E27FC236}">
                <a16:creationId xmlns:a16="http://schemas.microsoft.com/office/drawing/2014/main" xmlns="" id="{8003939D-E874-4888-84B9-86929D449E87}"/>
              </a:ext>
            </a:extLst>
          </p:cNvPr>
          <p:cNvSpPr>
            <a:spLocks noGrp="1"/>
          </p:cNvSpPr>
          <p:nvPr>
            <p:ph type="sldNum" sz="quarter" idx="2"/>
          </p:nvPr>
        </p:nvSpPr>
        <p:spPr/>
        <p:txBody>
          <a:bodyPr/>
          <a:lstStyle/>
          <a:p>
            <a:fld id="{86CB4B4D-7CA3-9044-876B-883B54F8677D}" type="slidenum">
              <a:rPr lang="es-MX" smtClean="0"/>
              <a:pPr/>
              <a:t>6</a:t>
            </a:fld>
            <a:endParaRPr lang="es-MX" dirty="0"/>
          </a:p>
        </p:txBody>
      </p:sp>
      <p:pic>
        <p:nvPicPr>
          <p:cNvPr id="6" name="Picture 8" descr="http://intranet.inegi.org.mx/Servicios/Difusion/Imagen_Institucional/img/2019/INEGI6_v.png"/>
          <p:cNvPicPr>
            <a:picLocks noChangeAspect="1" noChangeArrowheads="1"/>
          </p:cNvPicPr>
          <p:nvPr/>
        </p:nvPicPr>
        <p:blipFill>
          <a:blip r:embed="rId4" cstate="print"/>
          <a:srcRect/>
          <a:stretch>
            <a:fillRect/>
          </a:stretch>
        </p:blipFill>
        <p:spPr bwMode="auto">
          <a:xfrm>
            <a:off x="10057958" y="5605475"/>
            <a:ext cx="1073081" cy="1116000"/>
          </a:xfrm>
          <a:prstGeom prst="rect">
            <a:avLst/>
          </a:prstGeom>
          <a:noFill/>
        </p:spPr>
      </p:pic>
    </p:spTree>
    <p:extLst>
      <p:ext uri="{BB962C8B-B14F-4D97-AF65-F5344CB8AC3E}">
        <p14:creationId xmlns:p14="http://schemas.microsoft.com/office/powerpoint/2010/main" val="2959319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xmlns="" id="{18776713-717A-41C1-8074-EDB77EACE366}"/>
              </a:ext>
            </a:extLst>
          </p:cNvPr>
          <p:cNvSpPr/>
          <p:nvPr/>
        </p:nvSpPr>
        <p:spPr>
          <a:xfrm>
            <a:off x="572705" y="501134"/>
            <a:ext cx="2448427" cy="523220"/>
          </a:xfrm>
          <a:prstGeom prst="rect">
            <a:avLst/>
          </a:prstGeom>
        </p:spPr>
        <p:txBody>
          <a:bodyPr wrap="none">
            <a:spAutoFit/>
          </a:bodyPr>
          <a:lstStyle/>
          <a:p>
            <a:pPr marL="0" lvl="1"/>
            <a:r>
              <a:rPr lang="en-US" sz="2800" b="1" dirty="0" smtClean="0"/>
              <a:t>Where we are?</a:t>
            </a:r>
            <a:endParaRPr lang="es-MX" sz="2800" dirty="0"/>
          </a:p>
        </p:txBody>
      </p:sp>
      <p:sp>
        <p:nvSpPr>
          <p:cNvPr id="25" name="Rectangle 21">
            <a:extLst>
              <a:ext uri="{FF2B5EF4-FFF2-40B4-BE49-F238E27FC236}">
                <a16:creationId xmlns:a16="http://schemas.microsoft.com/office/drawing/2014/main" xmlns="" id="{1C5CE196-C7CE-492E-AF42-356CFEC859E9}"/>
              </a:ext>
            </a:extLst>
          </p:cNvPr>
          <p:cNvSpPr/>
          <p:nvPr/>
        </p:nvSpPr>
        <p:spPr>
          <a:xfrm>
            <a:off x="5885325" y="2059015"/>
            <a:ext cx="1014665" cy="92333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0" tIns="0" rIns="0" bIns="0" rtlCol="0" anchor="t" anchorCtr="0">
            <a:spAutoFit/>
          </a:bodyPr>
          <a:lstStyle/>
          <a:p>
            <a:pPr algn="ctr"/>
            <a:r>
              <a:rPr lang="en-US" sz="6000" dirty="0">
                <a:solidFill>
                  <a:schemeClr val="bg1"/>
                </a:solidFill>
              </a:rPr>
              <a:t>01</a:t>
            </a:r>
          </a:p>
        </p:txBody>
      </p:sp>
      <p:sp>
        <p:nvSpPr>
          <p:cNvPr id="2" name="Marcador de número de diapositiva 1">
            <a:extLst>
              <a:ext uri="{FF2B5EF4-FFF2-40B4-BE49-F238E27FC236}">
                <a16:creationId xmlns:a16="http://schemas.microsoft.com/office/drawing/2014/main" xmlns="" id="{6CD3F813-E948-45B4-A3AF-797FD4613312}"/>
              </a:ext>
            </a:extLst>
          </p:cNvPr>
          <p:cNvSpPr>
            <a:spLocks noGrp="1"/>
          </p:cNvSpPr>
          <p:nvPr>
            <p:ph type="sldNum" sz="quarter" idx="12"/>
          </p:nvPr>
        </p:nvSpPr>
        <p:spPr/>
        <p:txBody>
          <a:bodyPr/>
          <a:lstStyle/>
          <a:p>
            <a:fld id="{A9795E5B-8394-46A0-905A-C0965FB87922}" type="slidenum">
              <a:rPr lang="es-MX" smtClean="0"/>
              <a:pPr/>
              <a:t>7</a:t>
            </a:fld>
            <a:endParaRPr lang="es-MX" dirty="0"/>
          </a:p>
        </p:txBody>
      </p:sp>
      <p:graphicFrame>
        <p:nvGraphicFramePr>
          <p:cNvPr id="17" name="16 Gráfico"/>
          <p:cNvGraphicFramePr/>
          <p:nvPr>
            <p:extLst>
              <p:ext uri="{D42A27DB-BD31-4B8C-83A1-F6EECF244321}">
                <p14:modId xmlns:p14="http://schemas.microsoft.com/office/powerpoint/2010/main" val="887897374"/>
              </p:ext>
            </p:extLst>
          </p:nvPr>
        </p:nvGraphicFramePr>
        <p:xfrm>
          <a:off x="1062282" y="2136468"/>
          <a:ext cx="3780000" cy="272269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17 Gráfico"/>
          <p:cNvGraphicFramePr/>
          <p:nvPr>
            <p:extLst>
              <p:ext uri="{D42A27DB-BD31-4B8C-83A1-F6EECF244321}">
                <p14:modId xmlns:p14="http://schemas.microsoft.com/office/powerpoint/2010/main" val="1795418465"/>
              </p:ext>
            </p:extLst>
          </p:nvPr>
        </p:nvGraphicFramePr>
        <p:xfrm>
          <a:off x="5908208" y="2122097"/>
          <a:ext cx="4860000" cy="2737067"/>
        </p:xfrm>
        <a:graphic>
          <a:graphicData uri="http://schemas.openxmlformats.org/drawingml/2006/chart">
            <c:chart xmlns:c="http://schemas.openxmlformats.org/drawingml/2006/chart" xmlns:r="http://schemas.openxmlformats.org/officeDocument/2006/relationships" r:id="rId4"/>
          </a:graphicData>
        </a:graphic>
      </p:graphicFrame>
      <p:sp>
        <p:nvSpPr>
          <p:cNvPr id="10" name="Marcador de número de diapositiva 1">
            <a:extLst>
              <a:ext uri="{FF2B5EF4-FFF2-40B4-BE49-F238E27FC236}">
                <a16:creationId xmlns:a16="http://schemas.microsoft.com/office/drawing/2014/main" xmlns="" id="{4B8BD7B9-281F-4E77-BF1A-1580221BCB03}"/>
              </a:ext>
            </a:extLst>
          </p:cNvPr>
          <p:cNvSpPr txBox="1">
            <a:spLocks/>
          </p:cNvSpPr>
          <p:nvPr/>
        </p:nvSpPr>
        <p:spPr>
          <a:xfrm>
            <a:off x="685084" y="6081623"/>
            <a:ext cx="4999524" cy="402304"/>
          </a:xfrm>
          <a:prstGeom prst="rect">
            <a:avLst/>
          </a:prstGeom>
        </p:spPr>
        <p:txBody>
          <a:bodyPr vert="horz" lIns="91440" tIns="45720" rIns="91440" bIns="45720" rtlCol="0" anchor="ctr"/>
          <a:lstStyle/>
          <a:p>
            <a:pPr lvl="0"/>
            <a:r>
              <a:rPr lang="es-MX" sz="900" baseline="30000" dirty="0" smtClean="0">
                <a:latin typeface="Arial" pitchFamily="34" charset="0"/>
                <a:cs typeface="Arial" pitchFamily="34" charset="0"/>
              </a:rPr>
              <a:t>1 </a:t>
            </a:r>
            <a:r>
              <a:rPr lang="en-US" sz="900" dirty="0" smtClean="0"/>
              <a:t>INEGI, Electronic commerce.</a:t>
            </a:r>
            <a:endParaRPr lang="es-MX" sz="900" dirty="0" smtClean="0"/>
          </a:p>
          <a:p>
            <a:r>
              <a:rPr lang="es-MX" sz="900" baseline="30000" dirty="0" smtClean="0">
                <a:latin typeface="Arial" pitchFamily="34" charset="0"/>
                <a:cs typeface="Arial" pitchFamily="34" charset="0"/>
              </a:rPr>
              <a:t>2 </a:t>
            </a:r>
            <a:r>
              <a:rPr lang="en-US" sz="900" dirty="0" smtClean="0"/>
              <a:t>National Survey on Availability and Use of Information Technologies in Homes (ENDUTIH).</a:t>
            </a:r>
          </a:p>
        </p:txBody>
      </p:sp>
      <p:sp>
        <p:nvSpPr>
          <p:cNvPr id="15" name="14 CuadroTexto"/>
          <p:cNvSpPr txBox="1"/>
          <p:nvPr/>
        </p:nvSpPr>
        <p:spPr>
          <a:xfrm>
            <a:off x="6091650" y="4859165"/>
            <a:ext cx="5047013" cy="1015663"/>
          </a:xfrm>
          <a:prstGeom prst="rect">
            <a:avLst/>
          </a:prstGeom>
          <a:noFill/>
        </p:spPr>
        <p:txBody>
          <a:bodyPr wrap="square" rtlCol="0">
            <a:spAutoFit/>
          </a:bodyPr>
          <a:lstStyle/>
          <a:p>
            <a:pPr algn="just"/>
            <a:r>
              <a:rPr lang="en-US" sz="1200" dirty="0" smtClean="0"/>
              <a:t>The frequency with which users use the internet to make purchases, are purchases at least once every six months between 2015 and 2018.  </a:t>
            </a:r>
            <a:endParaRPr lang="es-MX" sz="1200" dirty="0" smtClean="0"/>
          </a:p>
          <a:p>
            <a:pPr algn="just"/>
            <a:endParaRPr lang="en-US" sz="1200" dirty="0" smtClean="0"/>
          </a:p>
          <a:p>
            <a:pPr algn="just"/>
            <a:r>
              <a:rPr lang="en-US" sz="1200" dirty="0" smtClean="0"/>
              <a:t>The products that Mexicans buy online are: articles for personal use, electronic devices, computers, books, music, food and beverages.</a:t>
            </a:r>
            <a:endParaRPr lang="es-MX" sz="1200" dirty="0" smtClean="0"/>
          </a:p>
        </p:txBody>
      </p:sp>
      <p:sp>
        <p:nvSpPr>
          <p:cNvPr id="11" name="10 CuadroTexto"/>
          <p:cNvSpPr txBox="1"/>
          <p:nvPr/>
        </p:nvSpPr>
        <p:spPr>
          <a:xfrm>
            <a:off x="1052417" y="1854602"/>
            <a:ext cx="3812875" cy="276999"/>
          </a:xfrm>
          <a:prstGeom prst="rect">
            <a:avLst/>
          </a:prstGeom>
          <a:noFill/>
        </p:spPr>
        <p:txBody>
          <a:bodyPr wrap="square" rtlCol="0">
            <a:spAutoFit/>
          </a:bodyPr>
          <a:lstStyle/>
          <a:p>
            <a:pPr algn="ctr"/>
            <a:r>
              <a:rPr lang="en-US" sz="1200" dirty="0" smtClean="0"/>
              <a:t>Use of the internet for electronic commerce</a:t>
            </a:r>
            <a:endParaRPr lang="es-MX" sz="1200" dirty="0"/>
          </a:p>
        </p:txBody>
      </p:sp>
      <p:sp>
        <p:nvSpPr>
          <p:cNvPr id="12" name="11 CuadroTexto"/>
          <p:cNvSpPr txBox="1"/>
          <p:nvPr/>
        </p:nvSpPr>
        <p:spPr>
          <a:xfrm>
            <a:off x="6426630" y="1846047"/>
            <a:ext cx="3648974" cy="276999"/>
          </a:xfrm>
          <a:prstGeom prst="rect">
            <a:avLst/>
          </a:prstGeom>
          <a:noFill/>
        </p:spPr>
        <p:txBody>
          <a:bodyPr wrap="square" rtlCol="0">
            <a:spAutoFit/>
          </a:bodyPr>
          <a:lstStyle/>
          <a:p>
            <a:pPr algn="ctr"/>
            <a:r>
              <a:rPr lang="en-US" sz="1200" dirty="0" smtClean="0"/>
              <a:t>Frequency of purchase using the Internet  </a:t>
            </a:r>
            <a:endParaRPr lang="es-MX" sz="1200" dirty="0" smtClean="0"/>
          </a:p>
        </p:txBody>
      </p:sp>
      <p:sp>
        <p:nvSpPr>
          <p:cNvPr id="16" name="18 Rectángulo redondeado">
            <a:extLst>
              <a:ext uri="{FF2B5EF4-FFF2-40B4-BE49-F238E27FC236}">
                <a16:creationId xmlns:a16="http://schemas.microsoft.com/office/drawing/2014/main" xmlns="" id="{74CE6D54-2633-406A-86B8-D0E2D93E63C4}"/>
              </a:ext>
            </a:extLst>
          </p:cNvPr>
          <p:cNvSpPr/>
          <p:nvPr/>
        </p:nvSpPr>
        <p:spPr>
          <a:xfrm>
            <a:off x="1065057" y="1069675"/>
            <a:ext cx="8984717" cy="526212"/>
          </a:xfrm>
          <a:prstGeom prst="round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r="100000" b="100000"/>
            </a:path>
            <a:tileRect l="-100000" t="-100000"/>
          </a:gra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lang="en-US" sz="1300" b="1" dirty="0" smtClean="0"/>
          </a:p>
          <a:p>
            <a:pPr algn="just"/>
            <a:r>
              <a:rPr lang="en-US" sz="1300" b="1" dirty="0" smtClean="0"/>
              <a:t>The INEGI </a:t>
            </a:r>
            <a:r>
              <a:rPr lang="en-US" sz="1300" b="1" dirty="0" smtClean="0"/>
              <a:t>have a </a:t>
            </a:r>
            <a:r>
              <a:rPr lang="en-US" sz="1300" b="1" dirty="0" smtClean="0"/>
              <a:t>first approach to the measurement of the digital economy, the gross added value (</a:t>
            </a:r>
            <a:r>
              <a:rPr lang="en-US" sz="1300" b="1" dirty="0" smtClean="0"/>
              <a:t>GAV) for the electronic </a:t>
            </a:r>
            <a:r>
              <a:rPr lang="en-US" sz="1300" b="1" dirty="0" smtClean="0"/>
              <a:t>commerce, with a participation in 2016 of 4.3% and with respect to its participation in GDP of 4.0%</a:t>
            </a:r>
            <a:r>
              <a:rPr lang="en-US" sz="1300" b="1" baseline="30000" dirty="0" smtClean="0"/>
              <a:t>1</a:t>
            </a:r>
            <a:r>
              <a:rPr lang="en-US" sz="1300" b="1" dirty="0" smtClean="0"/>
              <a:t>.</a:t>
            </a:r>
            <a:endParaRPr lang="es-MX" sz="1300" b="1" dirty="0" smtClean="0"/>
          </a:p>
          <a:p>
            <a:pPr algn="ctr"/>
            <a:endParaRPr lang="en-US" sz="1300" dirty="0"/>
          </a:p>
        </p:txBody>
      </p:sp>
      <p:sp>
        <p:nvSpPr>
          <p:cNvPr id="20" name="19 CuadroTexto"/>
          <p:cNvSpPr txBox="1"/>
          <p:nvPr/>
        </p:nvSpPr>
        <p:spPr>
          <a:xfrm>
            <a:off x="1035171" y="4865296"/>
            <a:ext cx="4321834" cy="1015663"/>
          </a:xfrm>
          <a:prstGeom prst="rect">
            <a:avLst/>
          </a:prstGeom>
          <a:noFill/>
        </p:spPr>
        <p:txBody>
          <a:bodyPr wrap="square" rtlCol="0">
            <a:spAutoFit/>
          </a:bodyPr>
          <a:lstStyle/>
          <a:p>
            <a:pPr algn="just"/>
            <a:r>
              <a:rPr lang="en-US" sz="1200" dirty="0" smtClean="0"/>
              <a:t>ENDUTIH</a:t>
            </a:r>
            <a:r>
              <a:rPr lang="en-US" sz="1200" baseline="30000" dirty="0" smtClean="0">
                <a:latin typeface="Arial" pitchFamily="34" charset="0"/>
                <a:cs typeface="Arial" pitchFamily="34" charset="0"/>
              </a:rPr>
              <a:t>2</a:t>
            </a:r>
            <a:r>
              <a:rPr lang="en-US" sz="1200" dirty="0" smtClean="0"/>
              <a:t> 2018, showed that 15.9% of Internet users have used it to order and buy products, increasing to 19.7% by 2018.</a:t>
            </a:r>
          </a:p>
          <a:p>
            <a:pPr algn="just"/>
            <a:endParaRPr lang="en-US" sz="1200" dirty="0" smtClean="0"/>
          </a:p>
          <a:p>
            <a:pPr algn="just"/>
            <a:r>
              <a:rPr lang="en-US" sz="1200" dirty="0"/>
              <a:t>Total of users who buy via internet, on average, 60.3% of purchases are made to sites of national origin. </a:t>
            </a:r>
            <a:endParaRPr lang="es-MX" sz="1200" dirty="0"/>
          </a:p>
        </p:txBody>
      </p:sp>
    </p:spTree>
    <p:extLst>
      <p:ext uri="{BB962C8B-B14F-4D97-AF65-F5344CB8AC3E}">
        <p14:creationId xmlns:p14="http://schemas.microsoft.com/office/powerpoint/2010/main" val="6733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D:\Marisol.gonzalez\Escritorio\Ottawa\Presentación\depositphotos_67559455-stock-illustration-map-of-mexico.jpg"/>
          <p:cNvPicPr>
            <a:picLocks noChangeAspect="1" noChangeArrowheads="1"/>
          </p:cNvPicPr>
          <p:nvPr/>
        </p:nvPicPr>
        <p:blipFill>
          <a:blip r:embed="rId3" cstate="print"/>
          <a:srcRect r="499" b="16130"/>
          <a:stretch>
            <a:fillRect/>
          </a:stretch>
        </p:blipFill>
        <p:spPr bwMode="auto">
          <a:xfrm>
            <a:off x="0" y="5977"/>
            <a:ext cx="12192000" cy="6852023"/>
          </a:xfrm>
          <a:prstGeom prst="rect">
            <a:avLst/>
          </a:prstGeom>
          <a:noFill/>
        </p:spPr>
      </p:pic>
      <p:sp>
        <p:nvSpPr>
          <p:cNvPr id="7" name="Shape 151">
            <a:extLst>
              <a:ext uri="{FF2B5EF4-FFF2-40B4-BE49-F238E27FC236}">
                <a16:creationId xmlns:a16="http://schemas.microsoft.com/office/drawing/2014/main" xmlns="" id="{6BCFF67F-EA06-4B05-95A5-8997641610BA}"/>
              </a:ext>
            </a:extLst>
          </p:cNvPr>
          <p:cNvSpPr/>
          <p:nvPr/>
        </p:nvSpPr>
        <p:spPr>
          <a:xfrm>
            <a:off x="1" y="4557016"/>
            <a:ext cx="6795911" cy="1516907"/>
          </a:xfrm>
          <a:prstGeom prst="rect">
            <a:avLst/>
          </a:prstGeom>
          <a:solidFill>
            <a:schemeClr val="tx1">
              <a:lumMod val="95000"/>
              <a:lumOff val="5000"/>
              <a:alpha val="73000"/>
            </a:schemeClr>
          </a:solidFill>
          <a:ln w="12700">
            <a:miter lim="400000"/>
          </a:ln>
        </p:spPr>
        <p:txBody>
          <a:bodyPr lIns="45719" rIns="45719" anchor="ctr"/>
          <a:lstStyle/>
          <a:p>
            <a:endParaRPr/>
          </a:p>
        </p:txBody>
      </p:sp>
      <p:sp>
        <p:nvSpPr>
          <p:cNvPr id="8" name="Shape 152">
            <a:extLst>
              <a:ext uri="{FF2B5EF4-FFF2-40B4-BE49-F238E27FC236}">
                <a16:creationId xmlns:a16="http://schemas.microsoft.com/office/drawing/2014/main" xmlns="" id="{1F35ADC2-5B3E-41E1-B647-561A81FA3850}"/>
              </a:ext>
            </a:extLst>
          </p:cNvPr>
          <p:cNvSpPr>
            <a:spLocks noGrp="1"/>
          </p:cNvSpPr>
          <p:nvPr>
            <p:ph type="title"/>
          </p:nvPr>
        </p:nvSpPr>
        <p:spPr>
          <a:xfrm>
            <a:off x="0" y="4660212"/>
            <a:ext cx="6795912" cy="1214114"/>
          </a:xfrm>
          <a:prstGeom prst="rect">
            <a:avLst/>
          </a:prstGeom>
        </p:spPr>
        <p:txBody>
          <a:bodyPr anchor="ctr">
            <a:noAutofit/>
          </a:bodyPr>
          <a:lstStyle>
            <a:lvl1pPr algn="r">
              <a:defRPr>
                <a:solidFill>
                  <a:srgbClr val="FFFFFF"/>
                </a:solidFill>
              </a:defRPr>
            </a:lvl1pPr>
          </a:lstStyle>
          <a:p>
            <a:pPr lvl="0"/>
            <a:r>
              <a:rPr lang="en-US" sz="3200" dirty="0" smtClean="0"/>
              <a:t>Mexico CPI Price quotations</a:t>
            </a:r>
            <a:endParaRPr lang="es-MX" sz="3200" dirty="0"/>
          </a:p>
        </p:txBody>
      </p:sp>
      <p:sp>
        <p:nvSpPr>
          <p:cNvPr id="2" name="Marcador de número de diapositiva 1">
            <a:extLst>
              <a:ext uri="{FF2B5EF4-FFF2-40B4-BE49-F238E27FC236}">
                <a16:creationId xmlns:a16="http://schemas.microsoft.com/office/drawing/2014/main" xmlns="" id="{8003939D-E874-4888-84B9-86929D449E87}"/>
              </a:ext>
            </a:extLst>
          </p:cNvPr>
          <p:cNvSpPr>
            <a:spLocks noGrp="1"/>
          </p:cNvSpPr>
          <p:nvPr>
            <p:ph type="sldNum" sz="quarter" idx="2"/>
          </p:nvPr>
        </p:nvSpPr>
        <p:spPr/>
        <p:txBody>
          <a:bodyPr/>
          <a:lstStyle/>
          <a:p>
            <a:fld id="{86CB4B4D-7CA3-9044-876B-883B54F8677D}" type="slidenum">
              <a:rPr lang="es-MX" smtClean="0"/>
              <a:pPr/>
              <a:t>8</a:t>
            </a:fld>
            <a:endParaRPr lang="es-MX" dirty="0"/>
          </a:p>
        </p:txBody>
      </p:sp>
      <p:pic>
        <p:nvPicPr>
          <p:cNvPr id="9" name="Picture 2" descr="Resultado de imagen para consumidor">
            <a:extLst>
              <a:ext uri="{FF2B5EF4-FFF2-40B4-BE49-F238E27FC236}">
                <a16:creationId xmlns:a16="http://schemas.microsoft.com/office/drawing/2014/main" xmlns="" id="{9716244B-920C-4D5D-8D57-298D154B10B8}"/>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56364" y="2260843"/>
            <a:ext cx="1425037" cy="142503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 descr="D:\Marisol.gonzalez\Escritorio\Ottawa\Presentación\images.jfif"/>
          <p:cNvPicPr>
            <a:picLocks noChangeAspect="1" noChangeArrowheads="1"/>
          </p:cNvPicPr>
          <p:nvPr/>
        </p:nvPicPr>
        <p:blipFill>
          <a:blip r:embed="rId5" cstate="print"/>
          <a:srcRect/>
          <a:stretch>
            <a:fillRect/>
          </a:stretch>
        </p:blipFill>
        <p:spPr bwMode="auto">
          <a:xfrm>
            <a:off x="5303980" y="3390963"/>
            <a:ext cx="1938033" cy="1192635"/>
          </a:xfrm>
          <a:prstGeom prst="ellipse">
            <a:avLst/>
          </a:prstGeom>
          <a:ln>
            <a:noFill/>
          </a:ln>
          <a:effectLst>
            <a:softEdge rad="112500"/>
          </a:effectLst>
        </p:spPr>
      </p:pic>
      <p:pic>
        <p:nvPicPr>
          <p:cNvPr id="74757" name="Picture 5" descr="D:\Marisol.gonzalez\Escritorio\Ottawa\Presentación\descarga_1.jfif"/>
          <p:cNvPicPr>
            <a:picLocks noChangeAspect="1" noChangeArrowheads="1"/>
          </p:cNvPicPr>
          <p:nvPr/>
        </p:nvPicPr>
        <p:blipFill>
          <a:blip r:embed="rId6" cstate="print"/>
          <a:srcRect/>
          <a:stretch>
            <a:fillRect/>
          </a:stretch>
        </p:blipFill>
        <p:spPr bwMode="auto">
          <a:xfrm>
            <a:off x="5462649" y="2504360"/>
            <a:ext cx="1401536" cy="929279"/>
          </a:xfrm>
          <a:prstGeom prst="ellipse">
            <a:avLst/>
          </a:prstGeom>
          <a:ln>
            <a:noFill/>
          </a:ln>
          <a:effectLst>
            <a:softEdge rad="112500"/>
          </a:effectLst>
        </p:spPr>
      </p:pic>
      <p:pic>
        <p:nvPicPr>
          <p:cNvPr id="10" name="Picture 8" descr="http://intranet.inegi.org.mx/Servicios/Difusion/Imagen_Institucional/img/2019/INEGI6_v.png"/>
          <p:cNvPicPr>
            <a:picLocks noChangeAspect="1" noChangeArrowheads="1"/>
          </p:cNvPicPr>
          <p:nvPr/>
        </p:nvPicPr>
        <p:blipFill>
          <a:blip r:embed="rId7" cstate="print"/>
          <a:srcRect/>
          <a:stretch>
            <a:fillRect/>
          </a:stretch>
        </p:blipFill>
        <p:spPr bwMode="auto">
          <a:xfrm>
            <a:off x="9982200" y="5742000"/>
            <a:ext cx="1073081" cy="1116000"/>
          </a:xfrm>
          <a:prstGeom prst="rect">
            <a:avLst/>
          </a:prstGeom>
          <a:noFill/>
        </p:spPr>
      </p:pic>
    </p:spTree>
    <p:extLst>
      <p:ext uri="{BB962C8B-B14F-4D97-AF65-F5344CB8AC3E}">
        <p14:creationId xmlns:p14="http://schemas.microsoft.com/office/powerpoint/2010/main" val="2959319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xmlns="" id="{E63955C5-204A-45C5-826B-8C4A807FDB3C}"/>
              </a:ext>
            </a:extLst>
          </p:cNvPr>
          <p:cNvSpPr>
            <a:spLocks noGrp="1"/>
          </p:cNvSpPr>
          <p:nvPr>
            <p:ph type="sldNum" sz="quarter" idx="12"/>
          </p:nvPr>
        </p:nvSpPr>
        <p:spPr/>
        <p:txBody>
          <a:bodyPr/>
          <a:lstStyle/>
          <a:p>
            <a:fld id="{A9795E5B-8394-46A0-905A-C0965FB87922}" type="slidenum">
              <a:rPr lang="es-MX" smtClean="0"/>
              <a:pPr/>
              <a:t>9</a:t>
            </a:fld>
            <a:endParaRPr lang="es-MX"/>
          </a:p>
        </p:txBody>
      </p:sp>
      <p:sp>
        <p:nvSpPr>
          <p:cNvPr id="15" name="Rectángulo 3">
            <a:extLst>
              <a:ext uri="{FF2B5EF4-FFF2-40B4-BE49-F238E27FC236}">
                <a16:creationId xmlns:a16="http://schemas.microsoft.com/office/drawing/2014/main" xmlns="" id="{18776713-717A-41C1-8074-EDB77EACE366}"/>
              </a:ext>
            </a:extLst>
          </p:cNvPr>
          <p:cNvSpPr/>
          <p:nvPr/>
        </p:nvSpPr>
        <p:spPr>
          <a:xfrm>
            <a:off x="598585" y="690915"/>
            <a:ext cx="4801552" cy="64633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p:spPr>
        <p:txBody>
          <a:bodyPr wrap="square">
            <a:spAutoFit/>
          </a:bodyPr>
          <a:lstStyle/>
          <a:p>
            <a:pPr lvl="0" algn="just"/>
            <a:r>
              <a:rPr lang="en-US" sz="1200" dirty="0">
                <a:solidFill>
                  <a:schemeClr val="bg1"/>
                </a:solidFill>
              </a:rPr>
              <a:t>As mentioned, INEGI uses a quotation method depending on the type of market and the product. For each type of trade, its market share will depend on the type of </a:t>
            </a:r>
            <a:r>
              <a:rPr lang="en-US" sz="1200" dirty="0" smtClean="0">
                <a:solidFill>
                  <a:schemeClr val="bg1"/>
                </a:solidFill>
              </a:rPr>
              <a:t>product.</a:t>
            </a:r>
            <a:endParaRPr lang="es-MX" sz="1200" b="1" dirty="0">
              <a:solidFill>
                <a:schemeClr val="bg1"/>
              </a:solidFill>
            </a:endParaRPr>
          </a:p>
        </p:txBody>
      </p:sp>
      <p:graphicFrame>
        <p:nvGraphicFramePr>
          <p:cNvPr id="88" name="87 Gráfico"/>
          <p:cNvGraphicFramePr/>
          <p:nvPr/>
        </p:nvGraphicFramePr>
        <p:xfrm>
          <a:off x="935702" y="1524629"/>
          <a:ext cx="3960000" cy="2516429"/>
        </p:xfrm>
        <a:graphic>
          <a:graphicData uri="http://schemas.openxmlformats.org/drawingml/2006/chart">
            <c:chart xmlns:c="http://schemas.openxmlformats.org/drawingml/2006/chart" xmlns:r="http://schemas.openxmlformats.org/officeDocument/2006/relationships" r:id="rId3"/>
          </a:graphicData>
        </a:graphic>
      </p:graphicFrame>
      <p:sp>
        <p:nvSpPr>
          <p:cNvPr id="19" name="Title 1">
            <a:extLst>
              <a:ext uri="{FF2B5EF4-FFF2-40B4-BE49-F238E27FC236}">
                <a16:creationId xmlns:a16="http://schemas.microsoft.com/office/drawing/2014/main" xmlns="" id="{B4B7CAB0-106B-4D2E-827F-42702B4B24DE}"/>
              </a:ext>
            </a:extLst>
          </p:cNvPr>
          <p:cNvSpPr txBox="1">
            <a:spLocks/>
          </p:cNvSpPr>
          <p:nvPr/>
        </p:nvSpPr>
        <p:spPr>
          <a:xfrm>
            <a:off x="1846046" y="4430525"/>
            <a:ext cx="2881223" cy="461665"/>
          </a:xfrm>
          <a:prstGeom prst="rect">
            <a:avLst/>
          </a:prstGeom>
          <a:effectLst>
            <a:outerShdw blurRad="50800" dist="38100" dir="2700000" algn="tl" rotWithShape="0">
              <a:prstClr val="black">
                <a:alpha val="40000"/>
              </a:prstClr>
            </a:outerShdw>
          </a:effectLst>
        </p:spPr>
        <p:txBody>
          <a:bodyPr wrap="square" anchor="t">
            <a:spAutoFit/>
          </a:bodyPr>
          <a:lstStyle>
            <a:lvl1pPr algn="r" defTabSz="914400" rtl="0" eaLnBrk="1" latinLnBrk="0" hangingPunct="1">
              <a:lnSpc>
                <a:spcPct val="90000"/>
              </a:lnSpc>
              <a:spcBef>
                <a:spcPct val="0"/>
              </a:spcBef>
              <a:buNone/>
              <a:defRPr sz="6000" b="0" kern="120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entury Gothic" panose="020B0502020202020204" pitchFamily="34" charset="0"/>
                <a:ea typeface="+mj-ea"/>
                <a:cs typeface="+mj-cs"/>
              </a:defRPr>
            </a:lvl1pPr>
          </a:lstStyle>
          <a:p>
            <a:pPr algn="just">
              <a:lnSpc>
                <a:spcPct val="100000"/>
              </a:lnSpc>
            </a:pPr>
            <a:r>
              <a:rPr lang="en-US" sz="1200" spc="0" dirty="0" smtClean="0">
                <a:solidFill>
                  <a:schemeClr val="tx1"/>
                </a:solidFill>
                <a:effectLst/>
                <a:latin typeface="+mn-lt"/>
              </a:rPr>
              <a:t>More than 56% of the population </a:t>
            </a:r>
            <a:r>
              <a:rPr lang="en-US" sz="1200" spc="0" dirty="0" smtClean="0">
                <a:solidFill>
                  <a:schemeClr val="tx1"/>
                </a:solidFill>
                <a:effectLst/>
                <a:latin typeface="+mn-lt"/>
              </a:rPr>
              <a:t>in Mexico has </a:t>
            </a:r>
            <a:r>
              <a:rPr lang="en-US" sz="1200" spc="0" dirty="0" smtClean="0">
                <a:solidFill>
                  <a:schemeClr val="tx1"/>
                </a:solidFill>
                <a:effectLst/>
                <a:latin typeface="+mn-lt"/>
              </a:rPr>
              <a:t>limited purchasing capacity.</a:t>
            </a:r>
            <a:endParaRPr lang="en-US" sz="1200" spc="0" dirty="0">
              <a:solidFill>
                <a:schemeClr val="tx1"/>
              </a:solidFill>
              <a:effectLst/>
              <a:latin typeface="+mn-lt"/>
            </a:endParaRPr>
          </a:p>
        </p:txBody>
      </p:sp>
      <p:sp>
        <p:nvSpPr>
          <p:cNvPr id="20" name="Title 1">
            <a:extLst>
              <a:ext uri="{FF2B5EF4-FFF2-40B4-BE49-F238E27FC236}">
                <a16:creationId xmlns:a16="http://schemas.microsoft.com/office/drawing/2014/main" xmlns="" id="{F6A795EE-AF75-4127-8A55-C159B1661E74}"/>
              </a:ext>
            </a:extLst>
          </p:cNvPr>
          <p:cNvSpPr txBox="1">
            <a:spLocks/>
          </p:cNvSpPr>
          <p:nvPr/>
        </p:nvSpPr>
        <p:spPr>
          <a:xfrm>
            <a:off x="1846046" y="5277325"/>
            <a:ext cx="2881223" cy="830997"/>
          </a:xfrm>
          <a:prstGeom prst="rect">
            <a:avLst/>
          </a:prstGeom>
          <a:effectLst>
            <a:outerShdw blurRad="50800" dist="38100" dir="2700000" algn="tl" rotWithShape="0">
              <a:prstClr val="black">
                <a:alpha val="40000"/>
              </a:prstClr>
            </a:outerShdw>
          </a:effectLst>
        </p:spPr>
        <p:txBody>
          <a:bodyPr wrap="square" anchor="t">
            <a:spAutoFit/>
          </a:bodyPr>
          <a:lstStyle>
            <a:lvl1pPr algn="r" defTabSz="914400" rtl="0" eaLnBrk="1" latinLnBrk="0" hangingPunct="1">
              <a:lnSpc>
                <a:spcPct val="90000"/>
              </a:lnSpc>
              <a:spcBef>
                <a:spcPct val="0"/>
              </a:spcBef>
              <a:buNone/>
              <a:defRPr sz="6000" b="0" kern="120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entury Gothic" panose="020B0502020202020204" pitchFamily="34" charset="0"/>
                <a:ea typeface="+mj-ea"/>
                <a:cs typeface="+mj-cs"/>
              </a:defRPr>
            </a:lvl1pPr>
          </a:lstStyle>
          <a:p>
            <a:pPr algn="just">
              <a:lnSpc>
                <a:spcPct val="100000"/>
              </a:lnSpc>
            </a:pPr>
            <a:r>
              <a:rPr lang="en-US" sz="1200" spc="0" dirty="0" smtClean="0">
                <a:solidFill>
                  <a:schemeClr val="tx1"/>
                </a:solidFill>
                <a:effectLst/>
                <a:latin typeface="+mn-lt"/>
              </a:rPr>
              <a:t>In Mexico there are 1,832,275 retail </a:t>
            </a:r>
            <a:r>
              <a:rPr lang="en-US" sz="1200" spc="0" dirty="0" smtClean="0">
                <a:solidFill>
                  <a:schemeClr val="tx1"/>
                </a:solidFill>
                <a:effectLst/>
                <a:latin typeface="+mn-lt"/>
              </a:rPr>
              <a:t>POS, </a:t>
            </a:r>
            <a:r>
              <a:rPr lang="en-US" sz="1200" spc="0" dirty="0" smtClean="0">
                <a:solidFill>
                  <a:schemeClr val="tx1"/>
                </a:solidFill>
                <a:effectLst/>
                <a:latin typeface="+mn-lt"/>
              </a:rPr>
              <a:t>of which 943,802 </a:t>
            </a:r>
            <a:r>
              <a:rPr lang="en-US" sz="1200" spc="0" dirty="0" smtClean="0">
                <a:solidFill>
                  <a:schemeClr val="tx1"/>
                </a:solidFill>
                <a:effectLst/>
                <a:latin typeface="+mn-lt"/>
              </a:rPr>
              <a:t>(</a:t>
            </a:r>
            <a:r>
              <a:rPr lang="en-US" sz="1200" spc="0" dirty="0" smtClean="0">
                <a:solidFill>
                  <a:schemeClr val="tx1"/>
                </a:solidFill>
                <a:effectLst/>
                <a:latin typeface="+mn-lt"/>
              </a:rPr>
              <a:t>52%) belong to </a:t>
            </a:r>
            <a:r>
              <a:rPr lang="en-US" sz="1200" spc="0" dirty="0" smtClean="0">
                <a:solidFill>
                  <a:schemeClr val="tx1"/>
                </a:solidFill>
                <a:effectLst/>
                <a:latin typeface="+mn-lt"/>
              </a:rPr>
              <a:t>groceries</a:t>
            </a:r>
            <a:r>
              <a:rPr lang="en-US" sz="1200" spc="0" dirty="0" smtClean="0">
                <a:solidFill>
                  <a:schemeClr val="tx1"/>
                </a:solidFill>
                <a:effectLst/>
                <a:latin typeface="+mn-lt"/>
              </a:rPr>
              <a:t>: food, beverages, ice and tobacco</a:t>
            </a:r>
            <a:r>
              <a:rPr lang="en-US" sz="1200" spc="0" baseline="30000" dirty="0" smtClean="0">
                <a:solidFill>
                  <a:schemeClr val="tx1"/>
                </a:solidFill>
                <a:effectLst/>
                <a:latin typeface="+mn-lt"/>
              </a:rPr>
              <a:t>3</a:t>
            </a:r>
            <a:r>
              <a:rPr lang="en-US" sz="1200" spc="0" dirty="0" smtClean="0">
                <a:solidFill>
                  <a:schemeClr val="tx1"/>
                </a:solidFill>
                <a:effectLst/>
                <a:latin typeface="+mn-lt"/>
              </a:rPr>
              <a:t>.</a:t>
            </a:r>
            <a:endParaRPr lang="en-US" sz="1200" spc="0" dirty="0">
              <a:solidFill>
                <a:schemeClr val="tx1"/>
              </a:solidFill>
              <a:effectLst/>
              <a:latin typeface="+mn-lt"/>
            </a:endParaRPr>
          </a:p>
        </p:txBody>
      </p:sp>
      <p:pic>
        <p:nvPicPr>
          <p:cNvPr id="21" name="20 Imagen" descr="descarga.png"/>
          <p:cNvPicPr>
            <a:picLocks noChangeAspect="1"/>
          </p:cNvPicPr>
          <p:nvPr/>
        </p:nvPicPr>
        <p:blipFill>
          <a:blip r:embed="rId4" cstate="print"/>
          <a:stretch>
            <a:fillRect/>
          </a:stretch>
        </p:blipFill>
        <p:spPr>
          <a:xfrm>
            <a:off x="1022766" y="4281642"/>
            <a:ext cx="817093" cy="792000"/>
          </a:xfrm>
          <a:prstGeom prst="rect">
            <a:avLst/>
          </a:prstGeom>
        </p:spPr>
      </p:pic>
      <p:sp>
        <p:nvSpPr>
          <p:cNvPr id="25" name="Marcador de número de diapositiva 1">
            <a:extLst>
              <a:ext uri="{FF2B5EF4-FFF2-40B4-BE49-F238E27FC236}">
                <a16:creationId xmlns:a16="http://schemas.microsoft.com/office/drawing/2014/main" xmlns="" id="{4B8BD7B9-281F-4E77-BF1A-1580221BCB03}"/>
              </a:ext>
            </a:extLst>
          </p:cNvPr>
          <p:cNvSpPr txBox="1">
            <a:spLocks/>
          </p:cNvSpPr>
          <p:nvPr/>
        </p:nvSpPr>
        <p:spPr>
          <a:xfrm>
            <a:off x="6711351" y="6055211"/>
            <a:ext cx="4995559" cy="365125"/>
          </a:xfrm>
          <a:prstGeom prst="rect">
            <a:avLst/>
          </a:prstGeom>
        </p:spPr>
        <p:txBody>
          <a:bodyPr vert="horz" lIns="91440" tIns="45720" rIns="91440" bIns="45720" rtlCol="0" anchor="ctr"/>
          <a:lstStyle/>
          <a:p>
            <a:pPr lvl="0"/>
            <a:r>
              <a:rPr kumimoji="0" lang="es-MX" sz="1200" b="0" i="0" u="none" strike="noStrike" kern="1200" cap="none" spc="0" normalizeH="0" baseline="30000" noProof="0" dirty="0" smtClean="0">
                <a:ln>
                  <a:noFill/>
                </a:ln>
                <a:solidFill>
                  <a:schemeClr val="tx1"/>
                </a:solidFill>
                <a:effectLst/>
                <a:uLnTx/>
                <a:uFillTx/>
                <a:latin typeface="+mn-lt"/>
                <a:ea typeface="+mn-ea"/>
                <a:cs typeface="+mn-cs"/>
              </a:rPr>
              <a:t>3 </a:t>
            </a:r>
            <a:r>
              <a:rPr lang="en-US" sz="1200" dirty="0" smtClean="0"/>
              <a:t>INEGI, Economic Censuses 2014</a:t>
            </a:r>
            <a:endParaRPr kumimoji="0" lang="es-MX" sz="1200" b="0" i="0" u="none" strike="noStrike" kern="1200" cap="none" spc="0" normalizeH="0" baseline="30000" noProof="0" dirty="0" smtClean="0">
              <a:ln>
                <a:noFill/>
              </a:ln>
              <a:solidFill>
                <a:schemeClr val="tx1"/>
              </a:solidFill>
              <a:effectLst/>
              <a:uLnTx/>
              <a:uFillTx/>
              <a:latin typeface="+mn-lt"/>
              <a:ea typeface="+mn-ea"/>
              <a:cs typeface="+mn-cs"/>
            </a:endParaRPr>
          </a:p>
          <a:p>
            <a:pPr lvl="0"/>
            <a:r>
              <a:rPr kumimoji="0" lang="es-MX" sz="1200" b="0" i="0" u="none" strike="noStrike" kern="1200" cap="none" spc="0" normalizeH="0" baseline="30000" noProof="0" dirty="0" smtClean="0">
                <a:ln>
                  <a:noFill/>
                </a:ln>
                <a:solidFill>
                  <a:schemeClr val="tx1"/>
                </a:solidFill>
                <a:effectLst/>
                <a:uLnTx/>
                <a:uFillTx/>
                <a:latin typeface="+mn-lt"/>
                <a:ea typeface="+mn-ea"/>
                <a:cs typeface="+mn-cs"/>
              </a:rPr>
              <a:t>4 </a:t>
            </a:r>
            <a:r>
              <a:rPr lang="es-MX" sz="1200" dirty="0" smtClean="0"/>
              <a:t>ISCAM, Perfil del Sector Mayorista Abarrotero, 2018</a:t>
            </a:r>
            <a:endParaRPr kumimoji="0" lang="es-MX" sz="1200" b="0" i="0" u="none" strike="noStrike" kern="1200" cap="none" spc="0" normalizeH="0" baseline="0" noProof="0" dirty="0">
              <a:ln>
                <a:noFill/>
              </a:ln>
              <a:solidFill>
                <a:schemeClr val="tx1"/>
              </a:solidFill>
              <a:effectLst/>
              <a:uLnTx/>
              <a:uFillTx/>
              <a:latin typeface="+mn-lt"/>
              <a:ea typeface="+mn-ea"/>
              <a:cs typeface="+mn-cs"/>
            </a:endParaRPr>
          </a:p>
        </p:txBody>
      </p:sp>
      <p:pic>
        <p:nvPicPr>
          <p:cNvPr id="26" name="25 Imagen"/>
          <p:cNvPicPr/>
          <p:nvPr/>
        </p:nvPicPr>
        <p:blipFill>
          <a:blip r:embed="rId5" cstate="print"/>
          <a:srcRect/>
          <a:stretch>
            <a:fillRect/>
          </a:stretch>
        </p:blipFill>
        <p:spPr bwMode="auto">
          <a:xfrm>
            <a:off x="6668219" y="3057206"/>
            <a:ext cx="4097554" cy="2797202"/>
          </a:xfrm>
          <a:prstGeom prst="rect">
            <a:avLst/>
          </a:prstGeom>
          <a:noFill/>
          <a:ln w="9525">
            <a:noFill/>
            <a:miter lim="800000"/>
            <a:headEnd/>
            <a:tailEnd/>
          </a:ln>
        </p:spPr>
      </p:pic>
      <p:grpSp>
        <p:nvGrpSpPr>
          <p:cNvPr id="27" name="26 Grupo"/>
          <p:cNvGrpSpPr/>
          <p:nvPr/>
        </p:nvGrpSpPr>
        <p:grpSpPr>
          <a:xfrm>
            <a:off x="5737254" y="690915"/>
            <a:ext cx="2733506" cy="1797583"/>
            <a:chOff x="2590799" y="4152409"/>
            <a:chExt cx="2590801" cy="1438766"/>
          </a:xfrm>
        </p:grpSpPr>
        <p:grpSp>
          <p:nvGrpSpPr>
            <p:cNvPr id="28" name="87 Grupo"/>
            <p:cNvGrpSpPr/>
            <p:nvPr/>
          </p:nvGrpSpPr>
          <p:grpSpPr>
            <a:xfrm>
              <a:off x="3208839" y="4152409"/>
              <a:ext cx="1429837" cy="1438766"/>
              <a:chOff x="2503989" y="4342909"/>
              <a:chExt cx="1429837" cy="1438766"/>
            </a:xfrm>
          </p:grpSpPr>
          <p:pic>
            <p:nvPicPr>
              <p:cNvPr id="34" name="Picture 14" descr="Resultado de imagen para venta al mayoreo"/>
              <p:cNvPicPr>
                <a:picLocks noChangeAspect="1" noChangeArrowheads="1"/>
              </p:cNvPicPr>
              <p:nvPr/>
            </p:nvPicPr>
            <p:blipFill>
              <a:blip r:embed="rId6" cstate="print"/>
              <a:srcRect/>
              <a:stretch>
                <a:fillRect/>
              </a:stretch>
            </p:blipFill>
            <p:spPr bwMode="auto">
              <a:xfrm>
                <a:off x="2508249" y="4343400"/>
                <a:ext cx="701676" cy="723090"/>
              </a:xfrm>
              <a:prstGeom prst="rect">
                <a:avLst/>
              </a:prstGeom>
              <a:noFill/>
            </p:spPr>
          </p:pic>
          <p:pic>
            <p:nvPicPr>
              <p:cNvPr id="35" name="Picture 20" descr="Resultado de imagen para club de precios"/>
              <p:cNvPicPr>
                <a:picLocks noChangeAspect="1" noChangeArrowheads="1"/>
              </p:cNvPicPr>
              <p:nvPr/>
            </p:nvPicPr>
            <p:blipFill>
              <a:blip r:embed="rId7" cstate="print"/>
              <a:srcRect/>
              <a:stretch>
                <a:fillRect/>
              </a:stretch>
            </p:blipFill>
            <p:spPr bwMode="auto">
              <a:xfrm>
                <a:off x="3228975" y="4342909"/>
                <a:ext cx="704849" cy="721176"/>
              </a:xfrm>
              <a:prstGeom prst="rect">
                <a:avLst/>
              </a:prstGeom>
              <a:noFill/>
            </p:spPr>
          </p:pic>
          <p:pic>
            <p:nvPicPr>
              <p:cNvPr id="37" name="Picture 22" descr="Resultado de imagen para autoservicio"/>
              <p:cNvPicPr>
                <a:picLocks noChangeAspect="1" noChangeArrowheads="1"/>
              </p:cNvPicPr>
              <p:nvPr/>
            </p:nvPicPr>
            <p:blipFill>
              <a:blip r:embed="rId8" cstate="print"/>
              <a:srcRect l="17708" r="17792" b="18132"/>
              <a:stretch>
                <a:fillRect/>
              </a:stretch>
            </p:blipFill>
            <p:spPr bwMode="auto">
              <a:xfrm>
                <a:off x="2503989" y="5086349"/>
                <a:ext cx="720000" cy="681587"/>
              </a:xfrm>
              <a:prstGeom prst="rect">
                <a:avLst/>
              </a:prstGeom>
              <a:noFill/>
            </p:spPr>
          </p:pic>
          <p:pic>
            <p:nvPicPr>
              <p:cNvPr id="38" name="Picture 24" descr="Imagen relacionada"/>
              <p:cNvPicPr>
                <a:picLocks noChangeAspect="1" noChangeArrowheads="1"/>
              </p:cNvPicPr>
              <p:nvPr/>
            </p:nvPicPr>
            <p:blipFill>
              <a:blip r:embed="rId9" cstate="print"/>
              <a:srcRect l="14121" r="5406" b="5555"/>
              <a:stretch>
                <a:fillRect/>
              </a:stretch>
            </p:blipFill>
            <p:spPr bwMode="auto">
              <a:xfrm>
                <a:off x="3231544" y="5086350"/>
                <a:ext cx="702282" cy="695325"/>
              </a:xfrm>
              <a:prstGeom prst="rect">
                <a:avLst/>
              </a:prstGeom>
              <a:noFill/>
            </p:spPr>
          </p:pic>
        </p:grpSp>
        <p:sp>
          <p:nvSpPr>
            <p:cNvPr id="29" name="28 CuadroTexto"/>
            <p:cNvSpPr txBox="1"/>
            <p:nvPr/>
          </p:nvSpPr>
          <p:spPr>
            <a:xfrm>
              <a:off x="4638675" y="4381499"/>
              <a:ext cx="542925" cy="266915"/>
            </a:xfrm>
            <a:prstGeom prst="rect">
              <a:avLst/>
            </a:prstGeom>
            <a:noFill/>
          </p:spPr>
          <p:txBody>
            <a:bodyPr wrap="square" rtlCol="0">
              <a:spAutoFit/>
            </a:bodyPr>
            <a:lstStyle/>
            <a:p>
              <a:pPr lvl="0" algn="ctr"/>
              <a:r>
                <a:rPr lang="es-MX" sz="1000" b="1" dirty="0" smtClean="0"/>
                <a:t>8.08%</a:t>
              </a:r>
              <a:endParaRPr lang="es-MX" sz="1000" b="1" dirty="0"/>
            </a:p>
          </p:txBody>
        </p:sp>
        <p:sp>
          <p:nvSpPr>
            <p:cNvPr id="31" name="30 CuadroTexto"/>
            <p:cNvSpPr txBox="1"/>
            <p:nvPr/>
          </p:nvSpPr>
          <p:spPr>
            <a:xfrm>
              <a:off x="4638675" y="5105400"/>
              <a:ext cx="542925" cy="266915"/>
            </a:xfrm>
            <a:prstGeom prst="rect">
              <a:avLst/>
            </a:prstGeom>
            <a:noFill/>
          </p:spPr>
          <p:txBody>
            <a:bodyPr wrap="square" rtlCol="0">
              <a:spAutoFit/>
            </a:bodyPr>
            <a:lstStyle/>
            <a:p>
              <a:pPr lvl="0" algn="ctr"/>
              <a:r>
                <a:rPr lang="es-MX" sz="1000" b="1" dirty="0" smtClean="0"/>
                <a:t>0.02%</a:t>
              </a:r>
              <a:endParaRPr lang="es-MX" sz="1000" b="1" dirty="0"/>
            </a:p>
          </p:txBody>
        </p:sp>
        <p:sp>
          <p:nvSpPr>
            <p:cNvPr id="32" name="31 CuadroTexto"/>
            <p:cNvSpPr txBox="1"/>
            <p:nvPr/>
          </p:nvSpPr>
          <p:spPr>
            <a:xfrm>
              <a:off x="2590799" y="4381499"/>
              <a:ext cx="612000" cy="266915"/>
            </a:xfrm>
            <a:prstGeom prst="rect">
              <a:avLst/>
            </a:prstGeom>
            <a:noFill/>
          </p:spPr>
          <p:txBody>
            <a:bodyPr wrap="square" rtlCol="0">
              <a:spAutoFit/>
            </a:bodyPr>
            <a:lstStyle/>
            <a:p>
              <a:pPr lvl="0" algn="ctr"/>
              <a:r>
                <a:rPr lang="es-MX" sz="1000" b="1" dirty="0" smtClean="0"/>
                <a:t>46.94%</a:t>
              </a:r>
              <a:endParaRPr lang="es-MX" sz="1000" b="1" dirty="0"/>
            </a:p>
          </p:txBody>
        </p:sp>
        <p:sp>
          <p:nvSpPr>
            <p:cNvPr id="33" name="32 CuadroTexto"/>
            <p:cNvSpPr txBox="1"/>
            <p:nvPr/>
          </p:nvSpPr>
          <p:spPr>
            <a:xfrm>
              <a:off x="2590799" y="5105400"/>
              <a:ext cx="612000" cy="266915"/>
            </a:xfrm>
            <a:prstGeom prst="rect">
              <a:avLst/>
            </a:prstGeom>
            <a:noFill/>
          </p:spPr>
          <p:txBody>
            <a:bodyPr wrap="square" rtlCol="0">
              <a:spAutoFit/>
            </a:bodyPr>
            <a:lstStyle/>
            <a:p>
              <a:pPr lvl="0" algn="ctr"/>
              <a:r>
                <a:rPr lang="es-MX" sz="1000" b="1" dirty="0" smtClean="0"/>
                <a:t>44.96%</a:t>
              </a:r>
              <a:endParaRPr lang="es-MX" sz="1000" b="1" dirty="0"/>
            </a:p>
          </p:txBody>
        </p:sp>
      </p:grpSp>
      <p:sp>
        <p:nvSpPr>
          <p:cNvPr id="39" name="38 CuadroTexto"/>
          <p:cNvSpPr txBox="1"/>
          <p:nvPr/>
        </p:nvSpPr>
        <p:spPr>
          <a:xfrm>
            <a:off x="7108522" y="2645254"/>
            <a:ext cx="3286308" cy="276999"/>
          </a:xfrm>
          <a:prstGeom prst="rect">
            <a:avLst/>
          </a:prstGeom>
          <a:noFill/>
        </p:spPr>
        <p:txBody>
          <a:bodyPr wrap="square" rtlCol="0">
            <a:spAutoFit/>
          </a:bodyPr>
          <a:lstStyle/>
          <a:p>
            <a:pPr algn="ctr"/>
            <a:r>
              <a:rPr lang="en-US" sz="1200" dirty="0" smtClean="0"/>
              <a:t>Trade and productive sectors </a:t>
            </a:r>
            <a:r>
              <a:rPr lang="en-US" sz="1200" dirty="0" smtClean="0"/>
              <a:t>which </a:t>
            </a:r>
            <a:r>
              <a:rPr lang="en-US" sz="1200" dirty="0" smtClean="0"/>
              <a:t>it benefits</a:t>
            </a:r>
            <a:endParaRPr lang="es-MX" sz="1200" dirty="0"/>
          </a:p>
        </p:txBody>
      </p:sp>
      <p:pic>
        <p:nvPicPr>
          <p:cNvPr id="73729" name="Picture 1" descr="D:\Marisol.gonzalez\Escritorio\Ottawa_2\Presentación\descarga (1).png"/>
          <p:cNvPicPr>
            <a:picLocks noChangeAspect="1" noChangeArrowheads="1"/>
          </p:cNvPicPr>
          <p:nvPr/>
        </p:nvPicPr>
        <p:blipFill>
          <a:blip r:embed="rId10" cstate="print"/>
          <a:srcRect/>
          <a:stretch>
            <a:fillRect/>
          </a:stretch>
        </p:blipFill>
        <p:spPr bwMode="auto">
          <a:xfrm>
            <a:off x="1026543" y="5364192"/>
            <a:ext cx="792000" cy="792000"/>
          </a:xfrm>
          <a:prstGeom prst="rect">
            <a:avLst/>
          </a:prstGeom>
          <a:noFill/>
        </p:spPr>
      </p:pic>
      <p:sp>
        <p:nvSpPr>
          <p:cNvPr id="40" name="Title 1">
            <a:extLst>
              <a:ext uri="{FF2B5EF4-FFF2-40B4-BE49-F238E27FC236}">
                <a16:creationId xmlns:a16="http://schemas.microsoft.com/office/drawing/2014/main" xmlns="" id="{B4B7CAB0-106B-4D2E-827F-42702B4B24DE}"/>
              </a:ext>
            </a:extLst>
          </p:cNvPr>
          <p:cNvSpPr txBox="1">
            <a:spLocks/>
          </p:cNvSpPr>
          <p:nvPr/>
        </p:nvSpPr>
        <p:spPr>
          <a:xfrm>
            <a:off x="8606634" y="1190890"/>
            <a:ext cx="3008835" cy="461665"/>
          </a:xfrm>
          <a:prstGeom prst="rect">
            <a:avLst/>
          </a:prstGeom>
          <a:effectLst>
            <a:outerShdw blurRad="50800" dist="38100" dir="2700000" algn="tl" rotWithShape="0">
              <a:prstClr val="black">
                <a:alpha val="40000"/>
              </a:prstClr>
            </a:outerShdw>
          </a:effectLst>
        </p:spPr>
        <p:txBody>
          <a:bodyPr wrap="square" anchor="t">
            <a:spAutoFit/>
          </a:bodyPr>
          <a:lstStyle>
            <a:lvl1pPr algn="r" defTabSz="914400" rtl="0" eaLnBrk="1" latinLnBrk="0" hangingPunct="1">
              <a:lnSpc>
                <a:spcPct val="90000"/>
              </a:lnSpc>
              <a:spcBef>
                <a:spcPct val="0"/>
              </a:spcBef>
              <a:buNone/>
              <a:defRPr sz="6000" b="0" kern="120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Century Gothic" panose="020B0502020202020204" pitchFamily="34" charset="0"/>
                <a:ea typeface="+mj-ea"/>
                <a:cs typeface="+mj-cs"/>
              </a:defRPr>
            </a:lvl1pPr>
          </a:lstStyle>
          <a:p>
            <a:pPr algn="just">
              <a:lnSpc>
                <a:spcPct val="100000"/>
              </a:lnSpc>
            </a:pPr>
            <a:r>
              <a:rPr lang="en-US" sz="1200" spc="0" dirty="0" smtClean="0">
                <a:solidFill>
                  <a:schemeClr val="tx1"/>
                </a:solidFill>
                <a:effectLst/>
                <a:latin typeface="+mn-lt"/>
              </a:rPr>
              <a:t>Structure of the Wholesale Trade that caters </a:t>
            </a:r>
            <a:r>
              <a:rPr lang="en-US" sz="1200" spc="0" dirty="0" smtClean="0">
                <a:solidFill>
                  <a:schemeClr val="tx1"/>
                </a:solidFill>
                <a:effectLst/>
                <a:latin typeface="+mn-lt"/>
              </a:rPr>
              <a:t>retail </a:t>
            </a:r>
            <a:r>
              <a:rPr lang="en-US" sz="1200" spc="0" dirty="0" smtClean="0">
                <a:solidFill>
                  <a:schemeClr val="tx1"/>
                </a:solidFill>
                <a:effectLst/>
                <a:latin typeface="+mn-lt"/>
              </a:rPr>
              <a:t>stores</a:t>
            </a:r>
            <a:r>
              <a:rPr lang="en-US" sz="1200" spc="0" baseline="30000" dirty="0" smtClean="0">
                <a:solidFill>
                  <a:schemeClr val="tx1"/>
                </a:solidFill>
                <a:effectLst/>
                <a:latin typeface="+mn-lt"/>
              </a:rPr>
              <a:t>4</a:t>
            </a:r>
            <a:r>
              <a:rPr lang="en-US" sz="1200" spc="0" dirty="0" smtClean="0">
                <a:solidFill>
                  <a:schemeClr val="tx1"/>
                </a:solidFill>
                <a:effectLst/>
                <a:latin typeface="+mn-lt"/>
              </a:rPr>
              <a:t>.</a:t>
            </a:r>
            <a:endParaRPr lang="en-US" sz="1200" spc="0" baseline="30000" dirty="0" smtClean="0">
              <a:solidFill>
                <a:schemeClr val="tx1"/>
              </a:solidFill>
              <a:effectLst/>
              <a:latin typeface="+mn-lt"/>
            </a:endParaRPr>
          </a:p>
        </p:txBody>
      </p:sp>
    </p:spTree>
    <p:extLst>
      <p:ext uri="{BB962C8B-B14F-4D97-AF65-F5344CB8AC3E}">
        <p14:creationId xmlns:p14="http://schemas.microsoft.com/office/powerpoint/2010/main" val="1339900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7">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211D7086-FE6C-4036-93C3-440E7D9AFD69}">
  <we:reference id="wa104380594" version="1.0.0.0" store="es-ES" storeType="OMEX"/>
  <we:alternateReferences>
    <we:reference id="WA104380594" version="1.0.0.0" store="WA104380594"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6890</TotalTime>
  <Words>2220</Words>
  <Application>Microsoft Office PowerPoint</Application>
  <PresentationFormat>Panorámica</PresentationFormat>
  <Paragraphs>226</Paragraphs>
  <Slides>20</Slides>
  <Notes>19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20</vt:i4>
      </vt:variant>
    </vt:vector>
  </HeadingPairs>
  <TitlesOfParts>
    <vt:vector size="28" baseType="lpstr">
      <vt:lpstr>Arial</vt:lpstr>
      <vt:lpstr>Arial Narrow</vt:lpstr>
      <vt:lpstr>Calibri</vt:lpstr>
      <vt:lpstr>Calibri Light</vt:lpstr>
      <vt:lpstr>Helvetica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Electronic commerce and the use of information technologies (ICT)</vt:lpstr>
      <vt:lpstr>Presentación de PowerPoint</vt:lpstr>
      <vt:lpstr>Mexico CPI Price quotations</vt:lpstr>
      <vt:lpstr>Presentación de PowerPoint</vt:lpstr>
      <vt:lpstr>Presentación de PowerPoint</vt:lpstr>
      <vt:lpstr>data Extraction  </vt:lpstr>
      <vt:lpstr>Presentación de PowerPoint</vt:lpstr>
      <vt:lpstr>Presentación de PowerPoint</vt:lpstr>
      <vt:lpstr>case study</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ANGELES MENDOZA CARLA XIMENA</dc:creator>
  <cp:lastModifiedBy>POSSE FREGOSO RAFAEL</cp:lastModifiedBy>
  <cp:revision>178</cp:revision>
  <dcterms:created xsi:type="dcterms:W3CDTF">2018-04-09T15:56:08Z</dcterms:created>
  <dcterms:modified xsi:type="dcterms:W3CDTF">2019-05-03T19:08:10Z</dcterms:modified>
</cp:coreProperties>
</file>