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notesSlides/notesSlide12.xml" ContentType="application/vnd.openxmlformats-officedocument.presentationml.notesSlide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notesSlides/notesSlide13.xml" ContentType="application/vnd.openxmlformats-officedocument.presentationml.notesSlide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310" r:id="rId2"/>
    <p:sldId id="309" r:id="rId3"/>
    <p:sldId id="296" r:id="rId4"/>
    <p:sldId id="308" r:id="rId5"/>
    <p:sldId id="311" r:id="rId6"/>
    <p:sldId id="273" r:id="rId7"/>
    <p:sldId id="314" r:id="rId8"/>
    <p:sldId id="312" r:id="rId9"/>
    <p:sldId id="313" r:id="rId10"/>
    <p:sldId id="315" r:id="rId11"/>
    <p:sldId id="320" r:id="rId12"/>
    <p:sldId id="318" r:id="rId13"/>
    <p:sldId id="316" r:id="rId14"/>
    <p:sldId id="321" r:id="rId15"/>
    <p:sldId id="256" r:id="rId16"/>
  </p:sldIdLst>
  <p:sldSz cx="12192000" cy="6858000"/>
  <p:notesSz cx="6811963" cy="9942513"/>
  <p:defaultTextStyle>
    <a:defPPr>
      <a:defRPr lang="en-US"/>
    </a:defPPr>
    <a:lvl1pPr marL="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2286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4572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6858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9144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1430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3716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16002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18288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 inndeling" id="{C658BAF0-89B2-408F-A4CA-A88AD3C08B2C}">
          <p14:sldIdLst>
            <p14:sldId id="310"/>
            <p14:sldId id="309"/>
            <p14:sldId id="296"/>
            <p14:sldId id="308"/>
            <p14:sldId id="311"/>
            <p14:sldId id="273"/>
            <p14:sldId id="314"/>
            <p14:sldId id="312"/>
            <p14:sldId id="313"/>
            <p14:sldId id="315"/>
            <p14:sldId id="320"/>
            <p14:sldId id="318"/>
            <p14:sldId id="316"/>
            <p14:sldId id="321"/>
            <p14:sldId id="25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ohansen, Ingvild" initials="JI" lastIdx="8" clrIdx="0"/>
  <p:cmAuthor id="1" name="Nygaard, Ragnhild" initials="NR" lastIdx="7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7F82"/>
    <a:srgbClr val="2742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–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Ingen stil, tabellrutenett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568" autoAdjust="0"/>
    <p:restoredTop sz="86358" autoAdjust="0"/>
  </p:normalViewPr>
  <p:slideViewPr>
    <p:cSldViewPr snapToGrid="0">
      <p:cViewPr varScale="1">
        <p:scale>
          <a:sx n="103" d="100"/>
          <a:sy n="103" d="100"/>
        </p:scale>
        <p:origin x="114" y="32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489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aw-file01.ssb.no\ssb\Organisasjon\A200\S240\09_Prosjekter_felles\KPI%20modernisering\Ottawa%20paper\Ottawa%20group%202019%20Brazil\Rammeverk_sport_figurer_Ottawa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\\aw-file01.ssb.no\ssb\Organisasjon\A200\S240\09_Prosjekter_felles\KPI%20modernisering\Ottawa%20paper\Ottawa%20group%202019%20Brazil\Ulik_kjeding_sport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\\aw-file01.ssb.no\ssb\Organisasjon\A200\S240\09_Prosjekter_felles\KPI%20modernisering\Ottawa%20paper\Ottawa%20group%202019%20Brazil\Kopi%20av%20Rammeverk_mat_endeligeQUtall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\\aw-file01.ssb.no\ssb\Organisasjon\A200\S240\09_Prosjekter_felles\KPI%20modernisering\Ottawa%20paper\Ottawa%20group%202019%20Brazil\Kopi%20av%20Rammeverk_mat_endeligeQUtall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\\aw-file01.ssb.no\ssb\Organisasjon\A200\S240\09_Prosjekter_felles\KPI%20modernisering\Ottawa%20paper\Ottawa%20group%202019%20Brazil\Kopi%20av%20Rammeverk_mat_endeligeQUtall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\\aw-file01.ssb.no\ssb\Organisasjon\A200\S240\09_Prosjekter_felles\KPI%20modernisering\Ottawa%20paper\Ottawa%20group%202019%20Brazil\Rammeverk_sport_figurer_Ottawa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\\aw-file01.ssb.no\ssb\Organisasjon\A200\S240\09_Prosjekter_felles\KPI%20modernisering\Ottawa%20paper\Ottawa%20group%202019%20Brazil\Rammeverk_sport_figurer_Ottaw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aw-file01.ssb.no\ssb\Organisasjon\A200\S240\09_Prosjekter_felles\KPI%20modernisering\Ottawa%20paper\Ottawa%20group%202019%20Brazil\Rammeverk_sport_figurer_Ottawa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aw-file01.ssb.no\ssb\Organisasjon\A200\S240\09_Prosjekter_felles\KPI%20modernisering\Ottawa%20paper\Ottawa%20group%202019%20Brazil\Rammeverk_sport_figurer_Ottawa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aw-file01.ssb.no\ssb\Organisasjon\A200\S240\09_Prosjekter_felles\KPI%20modernisering\Ottawa%20paper\Ottawa%20group%202019%20Brazil\Rammeverk_sport_figurer_Ottawa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aw-file01.ssb.no\ssb\Organisasjon\A200\S240\09_Prosjekter_felles\KPI%20modernisering\Ottawa%20paper\Ottawa%20group%202019%20Brazil\Rammeverk_sport_figurer_Ottawa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aw-file01.ssb.no\ssb\Organisasjon\A200\S240\09_Prosjekter_felles\KPI%20modernisering\Ottawa%20paper\Ottawa%20group%202019%20Brazil\Rammeverk_sport_figurer_Ottawa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aw-file01.ssb.no\ssb\Organisasjon\A200\S240\09_Prosjekter_felles\KPI%20modernisering\Ottawa%20paper\Ottawa%20group%202019%20Brazil\Rammeverk_sport_figurer_Ottawa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\\aw-file01.ssb.no\ssb\Organisasjon\A200\S240\09_Prosjekter_felles\KPI%20modernisering\Ottawa%20paper\Ottawa%20group%202019%20Brazil\figurer_Ottawa_fig10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\\aw-file01.ssb.no\ssb\Organisasjon\A200\S240\09_Prosjekter_felles\KPI%20modernisering\Ottawa%20paper\Ottawa%20group%202019%20Brazil\Ulik_kjeding_spor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nb-NO"/>
              <a:t>Jackets, men</a:t>
            </a:r>
          </a:p>
        </c:rich>
      </c:tx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Item code MGK</c:v>
          </c:tx>
          <c:spPr>
            <a:ln>
              <a:solidFill>
                <a:sysClr val="windowText" lastClr="000000"/>
              </a:solidFill>
              <a:prstDash val="sysDash"/>
            </a:ln>
          </c:spPr>
          <c:marker>
            <c:symbol val="none"/>
          </c:marker>
          <c:cat>
            <c:strRef>
              <c:f>Prisclus!$C$37:$AA$37</c:f>
              <c:strCache>
                <c:ptCount val="25"/>
                <c:pt idx="0">
                  <c:v>2015_12</c:v>
                </c:pt>
                <c:pt idx="1">
                  <c:v>2016_01</c:v>
                </c:pt>
                <c:pt idx="2">
                  <c:v>2016_02</c:v>
                </c:pt>
                <c:pt idx="3">
                  <c:v>2016_03</c:v>
                </c:pt>
                <c:pt idx="4">
                  <c:v>2016_04</c:v>
                </c:pt>
                <c:pt idx="5">
                  <c:v>2016_05</c:v>
                </c:pt>
                <c:pt idx="6">
                  <c:v>2016_06</c:v>
                </c:pt>
                <c:pt idx="7">
                  <c:v>2016_07</c:v>
                </c:pt>
                <c:pt idx="8">
                  <c:v>2016_08</c:v>
                </c:pt>
                <c:pt idx="9">
                  <c:v>2016_09</c:v>
                </c:pt>
                <c:pt idx="10">
                  <c:v>2016_10</c:v>
                </c:pt>
                <c:pt idx="11">
                  <c:v>2016_11</c:v>
                </c:pt>
                <c:pt idx="12">
                  <c:v>2016_12</c:v>
                </c:pt>
                <c:pt idx="13">
                  <c:v>2017_01</c:v>
                </c:pt>
                <c:pt idx="14">
                  <c:v>2017_02</c:v>
                </c:pt>
                <c:pt idx="15">
                  <c:v>2017_03</c:v>
                </c:pt>
                <c:pt idx="16">
                  <c:v>2017_04</c:v>
                </c:pt>
                <c:pt idx="17">
                  <c:v>2017_05</c:v>
                </c:pt>
                <c:pt idx="18">
                  <c:v>2017_06</c:v>
                </c:pt>
                <c:pt idx="19">
                  <c:v>2017_07</c:v>
                </c:pt>
                <c:pt idx="20">
                  <c:v>2017_08</c:v>
                </c:pt>
                <c:pt idx="21">
                  <c:v>2017_09</c:v>
                </c:pt>
                <c:pt idx="22">
                  <c:v>2017_10</c:v>
                </c:pt>
                <c:pt idx="23">
                  <c:v>2017_11</c:v>
                </c:pt>
                <c:pt idx="24">
                  <c:v>2017_12</c:v>
                </c:pt>
              </c:strCache>
            </c:strRef>
          </c:cat>
          <c:val>
            <c:numRef>
              <c:f>'Figur 1 missing repl '!$D$40:$AB$40</c:f>
              <c:numCache>
                <c:formatCode>General</c:formatCode>
                <c:ptCount val="25"/>
                <c:pt idx="0">
                  <c:v>100</c:v>
                </c:pt>
                <c:pt idx="1">
                  <c:v>96.7</c:v>
                </c:pt>
                <c:pt idx="2">
                  <c:v>82.8</c:v>
                </c:pt>
                <c:pt idx="3">
                  <c:v>77.2</c:v>
                </c:pt>
                <c:pt idx="4">
                  <c:v>82.6</c:v>
                </c:pt>
                <c:pt idx="5">
                  <c:v>88.6</c:v>
                </c:pt>
                <c:pt idx="6">
                  <c:v>87.5</c:v>
                </c:pt>
                <c:pt idx="7">
                  <c:v>93.5</c:v>
                </c:pt>
                <c:pt idx="8">
                  <c:v>89.3</c:v>
                </c:pt>
                <c:pt idx="9">
                  <c:v>75.3</c:v>
                </c:pt>
                <c:pt idx="10">
                  <c:v>76.3</c:v>
                </c:pt>
                <c:pt idx="11">
                  <c:v>79.8</c:v>
                </c:pt>
                <c:pt idx="12">
                  <c:v>90.1</c:v>
                </c:pt>
                <c:pt idx="13">
                  <c:v>84.063299999999984</c:v>
                </c:pt>
                <c:pt idx="14">
                  <c:v>72.98099999999998</c:v>
                </c:pt>
                <c:pt idx="15">
                  <c:v>70.007699999999986</c:v>
                </c:pt>
                <c:pt idx="16">
                  <c:v>69.917599999999979</c:v>
                </c:pt>
                <c:pt idx="17">
                  <c:v>77.756299999999982</c:v>
                </c:pt>
                <c:pt idx="18">
                  <c:v>77.576099999999983</c:v>
                </c:pt>
                <c:pt idx="19">
                  <c:v>80.459299999999999</c:v>
                </c:pt>
                <c:pt idx="20">
                  <c:v>76.585000000000008</c:v>
                </c:pt>
                <c:pt idx="21">
                  <c:v>68.836400000000012</c:v>
                </c:pt>
                <c:pt idx="22">
                  <c:v>71.269099999999995</c:v>
                </c:pt>
                <c:pt idx="23">
                  <c:v>71.449300000000008</c:v>
                </c:pt>
                <c:pt idx="24">
                  <c:v>81.991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77B-4C26-9826-929C3CAF8426}"/>
            </c:ext>
          </c:extLst>
        </c:ser>
        <c:ser>
          <c:idx val="1"/>
          <c:order val="1"/>
          <c:tx>
            <c:v>HP MGK</c:v>
          </c:tx>
          <c:spPr>
            <a:ln>
              <a:solidFill>
                <a:sysClr val="windowText" lastClr="000000"/>
              </a:solidFill>
            </a:ln>
          </c:spPr>
          <c:marker>
            <c:symbol val="none"/>
          </c:marker>
          <c:cat>
            <c:strRef>
              <c:f>Prisclus!$C$37:$AA$37</c:f>
              <c:strCache>
                <c:ptCount val="25"/>
                <c:pt idx="0">
                  <c:v>2015_12</c:v>
                </c:pt>
                <c:pt idx="1">
                  <c:v>2016_01</c:v>
                </c:pt>
                <c:pt idx="2">
                  <c:v>2016_02</c:v>
                </c:pt>
                <c:pt idx="3">
                  <c:v>2016_03</c:v>
                </c:pt>
                <c:pt idx="4">
                  <c:v>2016_04</c:v>
                </c:pt>
                <c:pt idx="5">
                  <c:v>2016_05</c:v>
                </c:pt>
                <c:pt idx="6">
                  <c:v>2016_06</c:v>
                </c:pt>
                <c:pt idx="7">
                  <c:v>2016_07</c:v>
                </c:pt>
                <c:pt idx="8">
                  <c:v>2016_08</c:v>
                </c:pt>
                <c:pt idx="9">
                  <c:v>2016_09</c:v>
                </c:pt>
                <c:pt idx="10">
                  <c:v>2016_10</c:v>
                </c:pt>
                <c:pt idx="11">
                  <c:v>2016_11</c:v>
                </c:pt>
                <c:pt idx="12">
                  <c:v>2016_12</c:v>
                </c:pt>
                <c:pt idx="13">
                  <c:v>2017_01</c:v>
                </c:pt>
                <c:pt idx="14">
                  <c:v>2017_02</c:v>
                </c:pt>
                <c:pt idx="15">
                  <c:v>2017_03</c:v>
                </c:pt>
                <c:pt idx="16">
                  <c:v>2017_04</c:v>
                </c:pt>
                <c:pt idx="17">
                  <c:v>2017_05</c:v>
                </c:pt>
                <c:pt idx="18">
                  <c:v>2017_06</c:v>
                </c:pt>
                <c:pt idx="19">
                  <c:v>2017_07</c:v>
                </c:pt>
                <c:pt idx="20">
                  <c:v>2017_08</c:v>
                </c:pt>
                <c:pt idx="21">
                  <c:v>2017_09</c:v>
                </c:pt>
                <c:pt idx="22">
                  <c:v>2017_10</c:v>
                </c:pt>
                <c:pt idx="23">
                  <c:v>2017_11</c:v>
                </c:pt>
                <c:pt idx="24">
                  <c:v>2017_12</c:v>
                </c:pt>
              </c:strCache>
            </c:strRef>
          </c:cat>
          <c:val>
            <c:numRef>
              <c:f>Prisclus!$C$41:$AA$41</c:f>
              <c:numCache>
                <c:formatCode>General</c:formatCode>
                <c:ptCount val="25"/>
                <c:pt idx="0">
                  <c:v>100</c:v>
                </c:pt>
                <c:pt idx="1">
                  <c:v>99.2</c:v>
                </c:pt>
                <c:pt idx="2">
                  <c:v>86.5</c:v>
                </c:pt>
                <c:pt idx="3">
                  <c:v>82.3</c:v>
                </c:pt>
                <c:pt idx="4">
                  <c:v>88.4</c:v>
                </c:pt>
                <c:pt idx="5">
                  <c:v>90.5</c:v>
                </c:pt>
                <c:pt idx="6">
                  <c:v>88.4</c:v>
                </c:pt>
                <c:pt idx="7">
                  <c:v>95.9</c:v>
                </c:pt>
                <c:pt idx="8">
                  <c:v>90.7</c:v>
                </c:pt>
                <c:pt idx="9">
                  <c:v>82.9</c:v>
                </c:pt>
                <c:pt idx="10">
                  <c:v>92.1</c:v>
                </c:pt>
                <c:pt idx="11">
                  <c:v>91.4</c:v>
                </c:pt>
                <c:pt idx="12">
                  <c:v>100.4</c:v>
                </c:pt>
                <c:pt idx="13">
                  <c:v>95.38</c:v>
                </c:pt>
                <c:pt idx="14">
                  <c:v>82.729600000000005</c:v>
                </c:pt>
                <c:pt idx="15">
                  <c:v>83.934399999999997</c:v>
                </c:pt>
                <c:pt idx="16">
                  <c:v>86.344000000000008</c:v>
                </c:pt>
                <c:pt idx="17">
                  <c:v>92.769600000000011</c:v>
                </c:pt>
                <c:pt idx="18">
                  <c:v>94.07480000000001</c:v>
                </c:pt>
                <c:pt idx="19">
                  <c:v>94.376000000000005</c:v>
                </c:pt>
                <c:pt idx="20">
                  <c:v>90.460399999999993</c:v>
                </c:pt>
                <c:pt idx="21">
                  <c:v>84.536800000000014</c:v>
                </c:pt>
                <c:pt idx="22">
                  <c:v>90.259600000000006</c:v>
                </c:pt>
                <c:pt idx="23">
                  <c:v>91.765600000000006</c:v>
                </c:pt>
                <c:pt idx="24">
                  <c:v>102.408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77B-4C26-9826-929C3CAF84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04290944"/>
        <c:axId val="104292736"/>
      </c:lineChart>
      <c:catAx>
        <c:axId val="1042909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2700000"/>
          <a:lstStyle/>
          <a:p>
            <a:pPr>
              <a:defRPr/>
            </a:pPr>
            <a:endParaRPr lang="nb-NO"/>
          </a:p>
        </c:txPr>
        <c:crossAx val="104292736"/>
        <c:crosses val="autoZero"/>
        <c:auto val="1"/>
        <c:lblAlgn val="ctr"/>
        <c:lblOffset val="100"/>
        <c:noMultiLvlLbl val="0"/>
      </c:catAx>
      <c:valAx>
        <c:axId val="104292736"/>
        <c:scaling>
          <c:orientation val="minMax"/>
          <c:min val="60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crossAx val="104290944"/>
        <c:crosses val="autoZero"/>
        <c:crossBetween val="between"/>
      </c:valAx>
    </c:plotArea>
    <c:legend>
      <c:legendPos val="t"/>
      <c:overlay val="0"/>
    </c:legend>
    <c:plotVisOnly val="1"/>
    <c:dispBlanksAs val="gap"/>
    <c:showDLblsOverMax val="0"/>
  </c:chart>
  <c:txPr>
    <a:bodyPr/>
    <a:lstStyle/>
    <a:p>
      <a:pPr>
        <a:defRPr sz="800"/>
      </a:pPr>
      <a:endParaRPr lang="nb-NO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000"/>
              <a:t>Trousers, men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8.607174103237096E-2"/>
          <c:y val="5.1400554097404488E-2"/>
          <c:w val="0.58221587926509188"/>
          <c:h val="0.73328266258384367"/>
        </c:manualLayout>
      </c:layout>
      <c:lineChart>
        <c:grouping val="standard"/>
        <c:varyColors val="0"/>
        <c:ser>
          <c:idx val="2"/>
          <c:order val="0"/>
          <c:tx>
            <c:v>December splice - T</c:v>
          </c:tx>
          <c:spPr>
            <a:ln>
              <a:solidFill>
                <a:schemeClr val="bg1">
                  <a:lumMod val="65000"/>
                </a:schemeClr>
              </a:solidFill>
            </a:ln>
          </c:spPr>
          <c:marker>
            <c:symbol val="none"/>
          </c:marker>
          <c:cat>
            <c:strRef>
              <c:f>'GEKS HP opt2 opt3 fixed figure '!$C$38:$AA$38</c:f>
              <c:strCache>
                <c:ptCount val="25"/>
                <c:pt idx="0">
                  <c:v>2015_12</c:v>
                </c:pt>
                <c:pt idx="1">
                  <c:v>2016_01</c:v>
                </c:pt>
                <c:pt idx="2">
                  <c:v>2016_02</c:v>
                </c:pt>
                <c:pt idx="3">
                  <c:v>2016_03</c:v>
                </c:pt>
                <c:pt idx="4">
                  <c:v>2016_04</c:v>
                </c:pt>
                <c:pt idx="5">
                  <c:v>2016_05</c:v>
                </c:pt>
                <c:pt idx="6">
                  <c:v>2016_06</c:v>
                </c:pt>
                <c:pt idx="7">
                  <c:v>2016_07</c:v>
                </c:pt>
                <c:pt idx="8">
                  <c:v>2016_08</c:v>
                </c:pt>
                <c:pt idx="9">
                  <c:v>2016_09</c:v>
                </c:pt>
                <c:pt idx="10">
                  <c:v>2016_10</c:v>
                </c:pt>
                <c:pt idx="11">
                  <c:v>2016_11</c:v>
                </c:pt>
                <c:pt idx="12">
                  <c:v>2016_12</c:v>
                </c:pt>
                <c:pt idx="13">
                  <c:v>2017_01</c:v>
                </c:pt>
                <c:pt idx="14">
                  <c:v>2017_02</c:v>
                </c:pt>
                <c:pt idx="15">
                  <c:v>2017_03</c:v>
                </c:pt>
                <c:pt idx="16">
                  <c:v>2017_04</c:v>
                </c:pt>
                <c:pt idx="17">
                  <c:v>2017_05</c:v>
                </c:pt>
                <c:pt idx="18">
                  <c:v>2017_06</c:v>
                </c:pt>
                <c:pt idx="19">
                  <c:v>2017_07</c:v>
                </c:pt>
                <c:pt idx="20">
                  <c:v>2017_08</c:v>
                </c:pt>
                <c:pt idx="21">
                  <c:v>2017_09</c:v>
                </c:pt>
                <c:pt idx="22">
                  <c:v>2017_10</c:v>
                </c:pt>
                <c:pt idx="23">
                  <c:v>2017_11</c:v>
                </c:pt>
                <c:pt idx="24">
                  <c:v>2017_12</c:v>
                </c:pt>
              </c:strCache>
            </c:strRef>
          </c:cat>
          <c:val>
            <c:numRef>
              <c:f>'GEKS HP opt2 opt3'!$C$41:$AA$41</c:f>
              <c:numCache>
                <c:formatCode>General</c:formatCode>
                <c:ptCount val="25"/>
                <c:pt idx="0">
                  <c:v>100</c:v>
                </c:pt>
                <c:pt idx="1">
                  <c:v>96.09</c:v>
                </c:pt>
                <c:pt idx="2">
                  <c:v>93.46</c:v>
                </c:pt>
                <c:pt idx="3">
                  <c:v>92.89</c:v>
                </c:pt>
                <c:pt idx="4">
                  <c:v>94.320000000000007</c:v>
                </c:pt>
                <c:pt idx="5">
                  <c:v>92.28</c:v>
                </c:pt>
                <c:pt idx="6">
                  <c:v>90.62</c:v>
                </c:pt>
                <c:pt idx="7">
                  <c:v>92.589999999999989</c:v>
                </c:pt>
                <c:pt idx="8">
                  <c:v>95.09</c:v>
                </c:pt>
                <c:pt idx="9">
                  <c:v>90.990000000000009</c:v>
                </c:pt>
                <c:pt idx="10">
                  <c:v>93.72</c:v>
                </c:pt>
                <c:pt idx="11">
                  <c:v>93.51</c:v>
                </c:pt>
                <c:pt idx="12">
                  <c:v>104.37</c:v>
                </c:pt>
                <c:pt idx="13">
                  <c:v>97.627697999999995</c:v>
                </c:pt>
                <c:pt idx="14">
                  <c:v>92.450946000000002</c:v>
                </c:pt>
                <c:pt idx="15">
                  <c:v>95.738601000000017</c:v>
                </c:pt>
                <c:pt idx="16">
                  <c:v>97.752942000000004</c:v>
                </c:pt>
                <c:pt idx="17">
                  <c:v>98.921886000000001</c:v>
                </c:pt>
                <c:pt idx="18">
                  <c:v>99.078441000000012</c:v>
                </c:pt>
                <c:pt idx="19">
                  <c:v>96.615309000000011</c:v>
                </c:pt>
                <c:pt idx="20">
                  <c:v>96.072585000000004</c:v>
                </c:pt>
                <c:pt idx="21">
                  <c:v>90.300924000000009</c:v>
                </c:pt>
                <c:pt idx="22">
                  <c:v>92.555316000000005</c:v>
                </c:pt>
                <c:pt idx="23">
                  <c:v>94.705338000000012</c:v>
                </c:pt>
                <c:pt idx="24">
                  <c:v>105.84161700000001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1C3-45B8-A77C-219EC58AE7CF}"/>
            </c:ext>
          </c:extLst>
        </c:ser>
        <c:ser>
          <c:idx val="3"/>
          <c:order val="1"/>
          <c:tx>
            <c:v>Movement splice - T</c:v>
          </c:tx>
          <c:spPr>
            <a:ln>
              <a:solidFill>
                <a:sysClr val="windowText" lastClr="000000"/>
              </a:solidFill>
            </a:ln>
          </c:spPr>
          <c:marker>
            <c:symbol val="none"/>
          </c:marker>
          <c:cat>
            <c:strRef>
              <c:f>'GEKS HP opt2 opt3 fixed figure '!$C$38:$AA$38</c:f>
              <c:strCache>
                <c:ptCount val="25"/>
                <c:pt idx="0">
                  <c:v>2015_12</c:v>
                </c:pt>
                <c:pt idx="1">
                  <c:v>2016_01</c:v>
                </c:pt>
                <c:pt idx="2">
                  <c:v>2016_02</c:v>
                </c:pt>
                <c:pt idx="3">
                  <c:v>2016_03</c:v>
                </c:pt>
                <c:pt idx="4">
                  <c:v>2016_04</c:v>
                </c:pt>
                <c:pt idx="5">
                  <c:v>2016_05</c:v>
                </c:pt>
                <c:pt idx="6">
                  <c:v>2016_06</c:v>
                </c:pt>
                <c:pt idx="7">
                  <c:v>2016_07</c:v>
                </c:pt>
                <c:pt idx="8">
                  <c:v>2016_08</c:v>
                </c:pt>
                <c:pt idx="9">
                  <c:v>2016_09</c:v>
                </c:pt>
                <c:pt idx="10">
                  <c:v>2016_10</c:v>
                </c:pt>
                <c:pt idx="11">
                  <c:v>2016_11</c:v>
                </c:pt>
                <c:pt idx="12">
                  <c:v>2016_12</c:v>
                </c:pt>
                <c:pt idx="13">
                  <c:v>2017_01</c:v>
                </c:pt>
                <c:pt idx="14">
                  <c:v>2017_02</c:v>
                </c:pt>
                <c:pt idx="15">
                  <c:v>2017_03</c:v>
                </c:pt>
                <c:pt idx="16">
                  <c:v>2017_04</c:v>
                </c:pt>
                <c:pt idx="17">
                  <c:v>2017_05</c:v>
                </c:pt>
                <c:pt idx="18">
                  <c:v>2017_06</c:v>
                </c:pt>
                <c:pt idx="19">
                  <c:v>2017_07</c:v>
                </c:pt>
                <c:pt idx="20">
                  <c:v>2017_08</c:v>
                </c:pt>
                <c:pt idx="21">
                  <c:v>2017_09</c:v>
                </c:pt>
                <c:pt idx="22">
                  <c:v>2017_10</c:v>
                </c:pt>
                <c:pt idx="23">
                  <c:v>2017_11</c:v>
                </c:pt>
                <c:pt idx="24">
                  <c:v>2017_12</c:v>
                </c:pt>
              </c:strCache>
            </c:strRef>
          </c:cat>
          <c:val>
            <c:numRef>
              <c:f>'GEKS HP opt2 opt3'!$C$79:$AA$79</c:f>
              <c:numCache>
                <c:formatCode>General</c:formatCode>
                <c:ptCount val="25"/>
                <c:pt idx="0">
                  <c:v>100</c:v>
                </c:pt>
                <c:pt idx="1">
                  <c:v>96.09</c:v>
                </c:pt>
                <c:pt idx="2">
                  <c:v>93.284171999999998</c:v>
                </c:pt>
                <c:pt idx="3">
                  <c:v>92.500584955199997</c:v>
                </c:pt>
                <c:pt idx="4">
                  <c:v>93.703092559617588</c:v>
                </c:pt>
                <c:pt idx="5">
                  <c:v>91.538551121490414</c:v>
                </c:pt>
                <c:pt idx="6">
                  <c:v>89.689472388836307</c:v>
                </c:pt>
                <c:pt idx="7">
                  <c:v>91.680578675868475</c:v>
                </c:pt>
                <c:pt idx="8">
                  <c:v>93.642543059532073</c:v>
                </c:pt>
                <c:pt idx="9">
                  <c:v>89.437992876159072</c:v>
                </c:pt>
                <c:pt idx="10">
                  <c:v>92.004863271704835</c:v>
                </c:pt>
                <c:pt idx="11">
                  <c:v>91.581640900654989</c:v>
                </c:pt>
                <c:pt idx="12">
                  <c:v>102.06773878377999</c:v>
                </c:pt>
                <c:pt idx="13">
                  <c:v>95.514989953861303</c:v>
                </c:pt>
                <c:pt idx="14">
                  <c:v>90.443143987311274</c:v>
                </c:pt>
                <c:pt idx="15">
                  <c:v>93.653875598860822</c:v>
                </c:pt>
                <c:pt idx="16">
                  <c:v>95.555049273517696</c:v>
                </c:pt>
                <c:pt idx="17">
                  <c:v>96.587043805671684</c:v>
                </c:pt>
                <c:pt idx="18">
                  <c:v>96.567726396910544</c:v>
                </c:pt>
                <c:pt idx="19">
                  <c:v>94.211473872825934</c:v>
                </c:pt>
                <c:pt idx="20">
                  <c:v>93.674468471750814</c:v>
                </c:pt>
                <c:pt idx="21">
                  <c:v>88.231981853542095</c:v>
                </c:pt>
                <c:pt idx="22">
                  <c:v>90.455427796251342</c:v>
                </c:pt>
                <c:pt idx="23">
                  <c:v>92.436401664989248</c:v>
                </c:pt>
                <c:pt idx="24">
                  <c:v>103.269947940126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1C3-45B8-A77C-219EC58AE7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035008"/>
        <c:axId val="59044992"/>
      </c:lineChart>
      <c:catAx>
        <c:axId val="590350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2700000"/>
          <a:lstStyle/>
          <a:p>
            <a:pPr>
              <a:defRPr sz="800"/>
            </a:pPr>
            <a:endParaRPr lang="nb-NO"/>
          </a:p>
        </c:txPr>
        <c:crossAx val="59044992"/>
        <c:crosses val="autoZero"/>
        <c:auto val="1"/>
        <c:lblAlgn val="ctr"/>
        <c:lblOffset val="100"/>
        <c:noMultiLvlLbl val="0"/>
      </c:catAx>
      <c:valAx>
        <c:axId val="59044992"/>
        <c:scaling>
          <c:orientation val="minMax"/>
          <c:min val="85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nb-NO"/>
          </a:p>
        </c:txPr>
        <c:crossAx val="590350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987490157480315"/>
          <c:y val="4.0898950131233604E-2"/>
          <c:w val="0.28458431758530184"/>
          <c:h val="0.90894284047827356"/>
        </c:manualLayout>
      </c:layout>
      <c:overlay val="0"/>
      <c:txPr>
        <a:bodyPr/>
        <a:lstStyle/>
        <a:p>
          <a:pPr>
            <a:defRPr sz="800"/>
          </a:pPr>
          <a:endParaRPr lang="nb-NO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835299793133335"/>
          <c:y val="0.18262650255556048"/>
          <c:w val="0.7071945446071578"/>
          <c:h val="0.60212007414669022"/>
        </c:manualLayout>
      </c:layout>
      <c:lineChart>
        <c:grouping val="standard"/>
        <c:varyColors val="0"/>
        <c:ser>
          <c:idx val="0"/>
          <c:order val="0"/>
          <c:tx>
            <c:strRef>
              <c:f>'K01-T'!$AE$1</c:f>
              <c:strCache>
                <c:ptCount val="1"/>
                <c:pt idx="0">
                  <c:v>Movement splice - T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marker>
            <c:symbol val="none"/>
          </c:marker>
          <c:cat>
            <c:strRef>
              <c:f>'K01-T'!$AE$193:$BC$193</c:f>
              <c:strCache>
                <c:ptCount val="25"/>
                <c:pt idx="0">
                  <c:v>2016_12</c:v>
                </c:pt>
                <c:pt idx="1">
                  <c:v>2017_01</c:v>
                </c:pt>
                <c:pt idx="2">
                  <c:v>2017_02</c:v>
                </c:pt>
                <c:pt idx="3">
                  <c:v>2017_03</c:v>
                </c:pt>
                <c:pt idx="4">
                  <c:v>2017_04</c:v>
                </c:pt>
                <c:pt idx="5">
                  <c:v>2017_05</c:v>
                </c:pt>
                <c:pt idx="6">
                  <c:v>2017_06</c:v>
                </c:pt>
                <c:pt idx="7">
                  <c:v>2017_07</c:v>
                </c:pt>
                <c:pt idx="8">
                  <c:v>2017_08</c:v>
                </c:pt>
                <c:pt idx="9">
                  <c:v>2017_09</c:v>
                </c:pt>
                <c:pt idx="10">
                  <c:v>2017_10</c:v>
                </c:pt>
                <c:pt idx="11">
                  <c:v>2017_11</c:v>
                </c:pt>
                <c:pt idx="12">
                  <c:v>2017_12</c:v>
                </c:pt>
                <c:pt idx="13">
                  <c:v>2018_01</c:v>
                </c:pt>
                <c:pt idx="14">
                  <c:v>2018_02</c:v>
                </c:pt>
                <c:pt idx="15">
                  <c:v>2018_03</c:v>
                </c:pt>
                <c:pt idx="16">
                  <c:v>2018_04</c:v>
                </c:pt>
                <c:pt idx="17">
                  <c:v>2018_05</c:v>
                </c:pt>
                <c:pt idx="18">
                  <c:v>2018_06</c:v>
                </c:pt>
                <c:pt idx="19">
                  <c:v>2018_07</c:v>
                </c:pt>
                <c:pt idx="20">
                  <c:v>2018_08</c:v>
                </c:pt>
                <c:pt idx="21">
                  <c:v>2018_09</c:v>
                </c:pt>
                <c:pt idx="22">
                  <c:v>2018_10</c:v>
                </c:pt>
                <c:pt idx="23">
                  <c:v>2018_11</c:v>
                </c:pt>
                <c:pt idx="24">
                  <c:v>2018_12</c:v>
                </c:pt>
              </c:strCache>
            </c:strRef>
          </c:cat>
          <c:val>
            <c:numRef>
              <c:f>'K01-T'!$AE$3:$BC$3</c:f>
              <c:numCache>
                <c:formatCode>General</c:formatCode>
                <c:ptCount val="25"/>
                <c:pt idx="0">
                  <c:v>100</c:v>
                </c:pt>
                <c:pt idx="1">
                  <c:v>100.79</c:v>
                </c:pt>
                <c:pt idx="2">
                  <c:v>102.32200800000001</c:v>
                </c:pt>
                <c:pt idx="3">
                  <c:v>102.12759618480001</c:v>
                </c:pt>
                <c:pt idx="4">
                  <c:v>99.819512511023532</c:v>
                </c:pt>
                <c:pt idx="5">
                  <c:v>103.21337593639834</c:v>
                </c:pt>
                <c:pt idx="6">
                  <c:v>104.69964854988247</c:v>
                </c:pt>
                <c:pt idx="7">
                  <c:v>107.78828818210401</c:v>
                </c:pt>
                <c:pt idx="8">
                  <c:v>103.78934269054795</c:v>
                </c:pt>
                <c:pt idx="9">
                  <c:v>103.49873253101441</c:v>
                </c:pt>
                <c:pt idx="10">
                  <c:v>103.77817910884814</c:v>
                </c:pt>
                <c:pt idx="11">
                  <c:v>102.80266422522497</c:v>
                </c:pt>
                <c:pt idx="12">
                  <c:v>101.88772051362047</c:v>
                </c:pt>
                <c:pt idx="13">
                  <c:v>104.44510229851232</c:v>
                </c:pt>
                <c:pt idx="14">
                  <c:v>106.38778120126464</c:v>
                </c:pt>
                <c:pt idx="15">
                  <c:v>104.30258068971986</c:v>
                </c:pt>
                <c:pt idx="16">
                  <c:v>104.81366333509948</c:v>
                </c:pt>
                <c:pt idx="17">
                  <c:v>105.06521612710371</c:v>
                </c:pt>
                <c:pt idx="18">
                  <c:v>105.80067263999342</c:v>
                </c:pt>
                <c:pt idx="19">
                  <c:v>110.04327961285716</c:v>
                </c:pt>
                <c:pt idx="20">
                  <c:v>108.04049192390316</c:v>
                </c:pt>
                <c:pt idx="21">
                  <c:v>107.64074210378472</c:v>
                </c:pt>
                <c:pt idx="22">
                  <c:v>106.55357060853649</c:v>
                </c:pt>
                <c:pt idx="23">
                  <c:v>107.87483488408233</c:v>
                </c:pt>
                <c:pt idx="24">
                  <c:v>106.03017520756453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A08-4504-85ED-ECC8D2B3E98C}"/>
            </c:ext>
          </c:extLst>
        </c:ser>
        <c:ser>
          <c:idx val="1"/>
          <c:order val="1"/>
          <c:tx>
            <c:v>December splice - T</c:v>
          </c:tx>
          <c:spPr>
            <a:ln>
              <a:solidFill>
                <a:schemeClr val="bg1">
                  <a:lumMod val="65000"/>
                </a:schemeClr>
              </a:solidFill>
            </a:ln>
          </c:spPr>
          <c:marker>
            <c:symbol val="none"/>
          </c:marker>
          <c:cat>
            <c:strRef>
              <c:f>'K01-T'!$AE$193:$BC$193</c:f>
              <c:strCache>
                <c:ptCount val="25"/>
                <c:pt idx="0">
                  <c:v>2016_12</c:v>
                </c:pt>
                <c:pt idx="1">
                  <c:v>2017_01</c:v>
                </c:pt>
                <c:pt idx="2">
                  <c:v>2017_02</c:v>
                </c:pt>
                <c:pt idx="3">
                  <c:v>2017_03</c:v>
                </c:pt>
                <c:pt idx="4">
                  <c:v>2017_04</c:v>
                </c:pt>
                <c:pt idx="5">
                  <c:v>2017_05</c:v>
                </c:pt>
                <c:pt idx="6">
                  <c:v>2017_06</c:v>
                </c:pt>
                <c:pt idx="7">
                  <c:v>2017_07</c:v>
                </c:pt>
                <c:pt idx="8">
                  <c:v>2017_08</c:v>
                </c:pt>
                <c:pt idx="9">
                  <c:v>2017_09</c:v>
                </c:pt>
                <c:pt idx="10">
                  <c:v>2017_10</c:v>
                </c:pt>
                <c:pt idx="11">
                  <c:v>2017_11</c:v>
                </c:pt>
                <c:pt idx="12">
                  <c:v>2017_12</c:v>
                </c:pt>
                <c:pt idx="13">
                  <c:v>2018_01</c:v>
                </c:pt>
                <c:pt idx="14">
                  <c:v>2018_02</c:v>
                </c:pt>
                <c:pt idx="15">
                  <c:v>2018_03</c:v>
                </c:pt>
                <c:pt idx="16">
                  <c:v>2018_04</c:v>
                </c:pt>
                <c:pt idx="17">
                  <c:v>2018_05</c:v>
                </c:pt>
                <c:pt idx="18">
                  <c:v>2018_06</c:v>
                </c:pt>
                <c:pt idx="19">
                  <c:v>2018_07</c:v>
                </c:pt>
                <c:pt idx="20">
                  <c:v>2018_08</c:v>
                </c:pt>
                <c:pt idx="21">
                  <c:v>2018_09</c:v>
                </c:pt>
                <c:pt idx="22">
                  <c:v>2018_10</c:v>
                </c:pt>
                <c:pt idx="23">
                  <c:v>2018_11</c:v>
                </c:pt>
                <c:pt idx="24">
                  <c:v>2018_12</c:v>
                </c:pt>
              </c:strCache>
            </c:strRef>
          </c:cat>
          <c:val>
            <c:numRef>
              <c:f>'K01-T'!$AE$194:$BC$194</c:f>
              <c:numCache>
                <c:formatCode>General</c:formatCode>
                <c:ptCount val="25"/>
                <c:pt idx="0">
                  <c:v>100</c:v>
                </c:pt>
                <c:pt idx="1">
                  <c:v>100.79</c:v>
                </c:pt>
                <c:pt idx="2">
                  <c:v>102.41</c:v>
                </c:pt>
                <c:pt idx="3">
                  <c:v>102.27999999999999</c:v>
                </c:pt>
                <c:pt idx="4">
                  <c:v>99.79</c:v>
                </c:pt>
                <c:pt idx="5">
                  <c:v>103.19</c:v>
                </c:pt>
                <c:pt idx="6">
                  <c:v>104.71999999999998</c:v>
                </c:pt>
                <c:pt idx="7">
                  <c:v>107.94</c:v>
                </c:pt>
                <c:pt idx="8">
                  <c:v>103.86</c:v>
                </c:pt>
                <c:pt idx="9">
                  <c:v>103.47</c:v>
                </c:pt>
                <c:pt idx="10">
                  <c:v>103.82000000000001</c:v>
                </c:pt>
                <c:pt idx="11">
                  <c:v>102.77000000000001</c:v>
                </c:pt>
                <c:pt idx="12">
                  <c:v>101.69</c:v>
                </c:pt>
                <c:pt idx="13">
                  <c:v>104.24241899999998</c:v>
                </c:pt>
                <c:pt idx="14">
                  <c:v>106.194867</c:v>
                </c:pt>
                <c:pt idx="15">
                  <c:v>104.07971500000001</c:v>
                </c:pt>
                <c:pt idx="16">
                  <c:v>104.59833399999999</c:v>
                </c:pt>
                <c:pt idx="17">
                  <c:v>104.87289700000001</c:v>
                </c:pt>
                <c:pt idx="18">
                  <c:v>105.68641699999999</c:v>
                </c:pt>
                <c:pt idx="19">
                  <c:v>109.92689</c:v>
                </c:pt>
                <c:pt idx="20">
                  <c:v>107.832076</c:v>
                </c:pt>
                <c:pt idx="21">
                  <c:v>107.374471</c:v>
                </c:pt>
                <c:pt idx="22">
                  <c:v>106.316895</c:v>
                </c:pt>
                <c:pt idx="23">
                  <c:v>107.608358</c:v>
                </c:pt>
                <c:pt idx="24">
                  <c:v>105.51354400000001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A08-4504-85ED-ECC8D2B3E9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29555072"/>
        <c:axId val="129986944"/>
      </c:lineChart>
      <c:catAx>
        <c:axId val="1295550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2700000"/>
          <a:lstStyle/>
          <a:p>
            <a:pPr>
              <a:defRPr sz="800"/>
            </a:pPr>
            <a:endParaRPr lang="nb-NO"/>
          </a:p>
        </c:txPr>
        <c:crossAx val="129986944"/>
        <c:crosses val="autoZero"/>
        <c:auto val="1"/>
        <c:lblAlgn val="ctr"/>
        <c:lblOffset val="100"/>
        <c:noMultiLvlLbl val="0"/>
      </c:catAx>
      <c:valAx>
        <c:axId val="1299869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nb-NO"/>
          </a:p>
        </c:txPr>
        <c:crossAx val="129555072"/>
        <c:crosses val="autoZero"/>
        <c:crossBetween val="between"/>
      </c:valAx>
    </c:plotArea>
    <c:legend>
      <c:legendPos val="t"/>
      <c:overlay val="0"/>
      <c:txPr>
        <a:bodyPr/>
        <a:lstStyle/>
        <a:p>
          <a:pPr>
            <a:defRPr sz="800"/>
          </a:pPr>
          <a:endParaRPr lang="nb-NO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801649793775778"/>
          <c:y val="0.180732076540225"/>
          <c:w val="0.68746221939648844"/>
          <c:h val="0.6062473726053953"/>
        </c:manualLayout>
      </c:layout>
      <c:lineChart>
        <c:grouping val="standard"/>
        <c:varyColors val="0"/>
        <c:ser>
          <c:idx val="2"/>
          <c:order val="0"/>
          <c:tx>
            <c:strRef>
              <c:f>'K01-C'!$AE$1</c:f>
              <c:strCache>
                <c:ptCount val="1"/>
                <c:pt idx="0">
                  <c:v>Movement splice - C</c:v>
                </c:pt>
              </c:strCache>
            </c:strRef>
          </c:tx>
          <c:spPr>
            <a:ln>
              <a:solidFill>
                <a:sysClr val="windowText" lastClr="000000"/>
              </a:solidFill>
              <a:prstDash val="sysDot"/>
            </a:ln>
          </c:spPr>
          <c:marker>
            <c:symbol val="none"/>
          </c:marker>
          <c:cat>
            <c:strRef>
              <c:f>'K01-T'!$AE$193:$BC$193</c:f>
              <c:strCache>
                <c:ptCount val="25"/>
                <c:pt idx="0">
                  <c:v>2016_12</c:v>
                </c:pt>
                <c:pt idx="1">
                  <c:v>2017_01</c:v>
                </c:pt>
                <c:pt idx="2">
                  <c:v>2017_02</c:v>
                </c:pt>
                <c:pt idx="3">
                  <c:v>2017_03</c:v>
                </c:pt>
                <c:pt idx="4">
                  <c:v>2017_04</c:v>
                </c:pt>
                <c:pt idx="5">
                  <c:v>2017_05</c:v>
                </c:pt>
                <c:pt idx="6">
                  <c:v>2017_06</c:v>
                </c:pt>
                <c:pt idx="7">
                  <c:v>2017_07</c:v>
                </c:pt>
                <c:pt idx="8">
                  <c:v>2017_08</c:v>
                </c:pt>
                <c:pt idx="9">
                  <c:v>2017_09</c:v>
                </c:pt>
                <c:pt idx="10">
                  <c:v>2017_10</c:v>
                </c:pt>
                <c:pt idx="11">
                  <c:v>2017_11</c:v>
                </c:pt>
                <c:pt idx="12">
                  <c:v>2017_12</c:v>
                </c:pt>
                <c:pt idx="13">
                  <c:v>2018_01</c:v>
                </c:pt>
                <c:pt idx="14">
                  <c:v>2018_02</c:v>
                </c:pt>
                <c:pt idx="15">
                  <c:v>2018_03</c:v>
                </c:pt>
                <c:pt idx="16">
                  <c:v>2018_04</c:v>
                </c:pt>
                <c:pt idx="17">
                  <c:v>2018_05</c:v>
                </c:pt>
                <c:pt idx="18">
                  <c:v>2018_06</c:v>
                </c:pt>
                <c:pt idx="19">
                  <c:v>2018_07</c:v>
                </c:pt>
                <c:pt idx="20">
                  <c:v>2018_08</c:v>
                </c:pt>
                <c:pt idx="21">
                  <c:v>2018_09</c:v>
                </c:pt>
                <c:pt idx="22">
                  <c:v>2018_10</c:v>
                </c:pt>
                <c:pt idx="23">
                  <c:v>2018_11</c:v>
                </c:pt>
                <c:pt idx="24">
                  <c:v>2018_12</c:v>
                </c:pt>
              </c:strCache>
            </c:strRef>
          </c:cat>
          <c:val>
            <c:numRef>
              <c:f>'K01-C'!$AE$3:$BC$3</c:f>
              <c:numCache>
                <c:formatCode>General</c:formatCode>
                <c:ptCount val="25"/>
                <c:pt idx="0">
                  <c:v>100</c:v>
                </c:pt>
                <c:pt idx="1">
                  <c:v>101.50999999999999</c:v>
                </c:pt>
                <c:pt idx="2">
                  <c:v>102.890536</c:v>
                </c:pt>
                <c:pt idx="3">
                  <c:v>102.49955196319999</c:v>
                </c:pt>
                <c:pt idx="4">
                  <c:v>100.1523122232427</c:v>
                </c:pt>
                <c:pt idx="5">
                  <c:v>103.62759745738921</c:v>
                </c:pt>
                <c:pt idx="6">
                  <c:v>105.3581783349276</c:v>
                </c:pt>
                <c:pt idx="7">
                  <c:v>108.81392658431322</c:v>
                </c:pt>
                <c:pt idx="8">
                  <c:v>104.34167420169794</c:v>
                </c:pt>
                <c:pt idx="9">
                  <c:v>104.31037169943744</c:v>
                </c:pt>
                <c:pt idx="10">
                  <c:v>104.73804422340513</c:v>
                </c:pt>
                <c:pt idx="11">
                  <c:v>103.09365692909766</c:v>
                </c:pt>
                <c:pt idx="12">
                  <c:v>102.3926200619798</c:v>
                </c:pt>
                <c:pt idx="13">
                  <c:v>105.37224530578339</c:v>
                </c:pt>
                <c:pt idx="14">
                  <c:v>107.34270629300154</c:v>
                </c:pt>
                <c:pt idx="15">
                  <c:v>105.20658643777081</c:v>
                </c:pt>
                <c:pt idx="16">
                  <c:v>105.44856158657768</c:v>
                </c:pt>
                <c:pt idx="17">
                  <c:v>105.57509986048159</c:v>
                </c:pt>
                <c:pt idx="18">
                  <c:v>106.79977101886318</c:v>
                </c:pt>
                <c:pt idx="19">
                  <c:v>111.10380179092337</c:v>
                </c:pt>
                <c:pt idx="20">
                  <c:v>109.0261606974331</c:v>
                </c:pt>
                <c:pt idx="21">
                  <c:v>108.57915343857363</c:v>
                </c:pt>
                <c:pt idx="22">
                  <c:v>107.48250398884403</c:v>
                </c:pt>
                <c:pt idx="23">
                  <c:v>108.51433602713693</c:v>
                </c:pt>
                <c:pt idx="24">
                  <c:v>106.84321525231903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A07-4FC7-B591-267B05A32DE1}"/>
            </c:ext>
          </c:extLst>
        </c:ser>
        <c:ser>
          <c:idx val="3"/>
          <c:order val="1"/>
          <c:tx>
            <c:v>December splice -C</c:v>
          </c:tx>
          <c:spPr>
            <a:ln>
              <a:solidFill>
                <a:schemeClr val="bg1">
                  <a:lumMod val="50000"/>
                </a:schemeClr>
              </a:solidFill>
              <a:prstDash val="solid"/>
            </a:ln>
          </c:spPr>
          <c:marker>
            <c:symbol val="none"/>
          </c:marker>
          <c:cat>
            <c:strRef>
              <c:f>'K01-T'!$AE$193:$BC$193</c:f>
              <c:strCache>
                <c:ptCount val="25"/>
                <c:pt idx="0">
                  <c:v>2016_12</c:v>
                </c:pt>
                <c:pt idx="1">
                  <c:v>2017_01</c:v>
                </c:pt>
                <c:pt idx="2">
                  <c:v>2017_02</c:v>
                </c:pt>
                <c:pt idx="3">
                  <c:v>2017_03</c:v>
                </c:pt>
                <c:pt idx="4">
                  <c:v>2017_04</c:v>
                </c:pt>
                <c:pt idx="5">
                  <c:v>2017_05</c:v>
                </c:pt>
                <c:pt idx="6">
                  <c:v>2017_06</c:v>
                </c:pt>
                <c:pt idx="7">
                  <c:v>2017_07</c:v>
                </c:pt>
                <c:pt idx="8">
                  <c:v>2017_08</c:v>
                </c:pt>
                <c:pt idx="9">
                  <c:v>2017_09</c:v>
                </c:pt>
                <c:pt idx="10">
                  <c:v>2017_10</c:v>
                </c:pt>
                <c:pt idx="11">
                  <c:v>2017_11</c:v>
                </c:pt>
                <c:pt idx="12">
                  <c:v>2017_12</c:v>
                </c:pt>
                <c:pt idx="13">
                  <c:v>2018_01</c:v>
                </c:pt>
                <c:pt idx="14">
                  <c:v>2018_02</c:v>
                </c:pt>
                <c:pt idx="15">
                  <c:v>2018_03</c:v>
                </c:pt>
                <c:pt idx="16">
                  <c:v>2018_04</c:v>
                </c:pt>
                <c:pt idx="17">
                  <c:v>2018_05</c:v>
                </c:pt>
                <c:pt idx="18">
                  <c:v>2018_06</c:v>
                </c:pt>
                <c:pt idx="19">
                  <c:v>2018_07</c:v>
                </c:pt>
                <c:pt idx="20">
                  <c:v>2018_08</c:v>
                </c:pt>
                <c:pt idx="21">
                  <c:v>2018_09</c:v>
                </c:pt>
                <c:pt idx="22">
                  <c:v>2018_10</c:v>
                </c:pt>
                <c:pt idx="23">
                  <c:v>2018_11</c:v>
                </c:pt>
                <c:pt idx="24">
                  <c:v>2018_12</c:v>
                </c:pt>
              </c:strCache>
            </c:strRef>
          </c:cat>
          <c:val>
            <c:numRef>
              <c:f>'K01-C'!$AE$194:$BC$194</c:f>
              <c:numCache>
                <c:formatCode>General</c:formatCode>
                <c:ptCount val="25"/>
                <c:pt idx="0">
                  <c:v>100</c:v>
                </c:pt>
                <c:pt idx="1">
                  <c:v>101.50999999999999</c:v>
                </c:pt>
                <c:pt idx="2">
                  <c:v>102.93</c:v>
                </c:pt>
                <c:pt idx="3">
                  <c:v>102.69999999999999</c:v>
                </c:pt>
                <c:pt idx="4">
                  <c:v>100.13000000000001</c:v>
                </c:pt>
                <c:pt idx="5">
                  <c:v>103.60000000000001</c:v>
                </c:pt>
                <c:pt idx="6">
                  <c:v>105.3</c:v>
                </c:pt>
                <c:pt idx="7">
                  <c:v>108.80000000000001</c:v>
                </c:pt>
                <c:pt idx="8">
                  <c:v>104.2</c:v>
                </c:pt>
                <c:pt idx="9">
                  <c:v>103.94000000000001</c:v>
                </c:pt>
                <c:pt idx="10">
                  <c:v>104.46</c:v>
                </c:pt>
                <c:pt idx="11">
                  <c:v>102.74000000000001</c:v>
                </c:pt>
                <c:pt idx="12">
                  <c:v>101.77000000000001</c:v>
                </c:pt>
                <c:pt idx="13">
                  <c:v>104.73150700000001</c:v>
                </c:pt>
                <c:pt idx="14">
                  <c:v>106.61425200000002</c:v>
                </c:pt>
                <c:pt idx="15">
                  <c:v>104.48725900000001</c:v>
                </c:pt>
                <c:pt idx="16">
                  <c:v>104.690799</c:v>
                </c:pt>
                <c:pt idx="17">
                  <c:v>104.935047</c:v>
                </c:pt>
                <c:pt idx="18">
                  <c:v>106.23770300000001</c:v>
                </c:pt>
                <c:pt idx="19">
                  <c:v>110.54257400000002</c:v>
                </c:pt>
                <c:pt idx="20">
                  <c:v>108.38505000000001</c:v>
                </c:pt>
                <c:pt idx="21">
                  <c:v>107.83549200000002</c:v>
                </c:pt>
                <c:pt idx="22">
                  <c:v>106.81779200000003</c:v>
                </c:pt>
                <c:pt idx="23">
                  <c:v>107.79478400000001</c:v>
                </c:pt>
                <c:pt idx="24">
                  <c:v>105.84080000000002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A07-4FC7-B591-267B05A32D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30126592"/>
        <c:axId val="130128128"/>
      </c:lineChart>
      <c:catAx>
        <c:axId val="1301265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2700000"/>
          <a:lstStyle/>
          <a:p>
            <a:pPr>
              <a:defRPr sz="800"/>
            </a:pPr>
            <a:endParaRPr lang="nb-NO"/>
          </a:p>
        </c:txPr>
        <c:crossAx val="130128128"/>
        <c:crosses val="autoZero"/>
        <c:auto val="1"/>
        <c:lblAlgn val="ctr"/>
        <c:lblOffset val="100"/>
        <c:noMultiLvlLbl val="0"/>
      </c:catAx>
      <c:valAx>
        <c:axId val="1301281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nb-NO"/>
          </a:p>
        </c:txPr>
        <c:crossAx val="130126592"/>
        <c:crosses val="autoZero"/>
        <c:crossBetween val="between"/>
      </c:valAx>
      <c:spPr>
        <a:ln>
          <a:solidFill>
            <a:schemeClr val="bg1">
              <a:lumMod val="65000"/>
            </a:schemeClr>
          </a:solidFill>
          <a:prstDash val="solid"/>
        </a:ln>
      </c:spPr>
    </c:plotArea>
    <c:legend>
      <c:legendPos val="t"/>
      <c:overlay val="0"/>
      <c:txPr>
        <a:bodyPr/>
        <a:lstStyle/>
        <a:p>
          <a:pPr>
            <a:defRPr sz="800"/>
          </a:pPr>
          <a:endParaRPr lang="nb-NO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937519602502517"/>
          <c:y val="0.1837824069459672"/>
          <c:w val="0.70005084270126616"/>
          <c:h val="0.59960175864092935"/>
        </c:manualLayout>
      </c:layout>
      <c:lineChart>
        <c:grouping val="standard"/>
        <c:varyColors val="0"/>
        <c:ser>
          <c:idx val="0"/>
          <c:order val="0"/>
          <c:tx>
            <c:strRef>
              <c:f>'K01-T'!$AE$1</c:f>
              <c:strCache>
                <c:ptCount val="1"/>
                <c:pt idx="0">
                  <c:v>Movement splice - T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marker>
            <c:symbol val="none"/>
          </c:marker>
          <c:cat>
            <c:strRef>
              <c:f>'K01-T'!$AE$193:$BC$193</c:f>
              <c:strCache>
                <c:ptCount val="25"/>
                <c:pt idx="0">
                  <c:v>2016_12</c:v>
                </c:pt>
                <c:pt idx="1">
                  <c:v>2017_01</c:v>
                </c:pt>
                <c:pt idx="2">
                  <c:v>2017_02</c:v>
                </c:pt>
                <c:pt idx="3">
                  <c:v>2017_03</c:v>
                </c:pt>
                <c:pt idx="4">
                  <c:v>2017_04</c:v>
                </c:pt>
                <c:pt idx="5">
                  <c:v>2017_05</c:v>
                </c:pt>
                <c:pt idx="6">
                  <c:v>2017_06</c:v>
                </c:pt>
                <c:pt idx="7">
                  <c:v>2017_07</c:v>
                </c:pt>
                <c:pt idx="8">
                  <c:v>2017_08</c:v>
                </c:pt>
                <c:pt idx="9">
                  <c:v>2017_09</c:v>
                </c:pt>
                <c:pt idx="10">
                  <c:v>2017_10</c:v>
                </c:pt>
                <c:pt idx="11">
                  <c:v>2017_11</c:v>
                </c:pt>
                <c:pt idx="12">
                  <c:v>2017_12</c:v>
                </c:pt>
                <c:pt idx="13">
                  <c:v>2018_01</c:v>
                </c:pt>
                <c:pt idx="14">
                  <c:v>2018_02</c:v>
                </c:pt>
                <c:pt idx="15">
                  <c:v>2018_03</c:v>
                </c:pt>
                <c:pt idx="16">
                  <c:v>2018_04</c:v>
                </c:pt>
                <c:pt idx="17">
                  <c:v>2018_05</c:v>
                </c:pt>
                <c:pt idx="18">
                  <c:v>2018_06</c:v>
                </c:pt>
                <c:pt idx="19">
                  <c:v>2018_07</c:v>
                </c:pt>
                <c:pt idx="20">
                  <c:v>2018_08</c:v>
                </c:pt>
                <c:pt idx="21">
                  <c:v>2018_09</c:v>
                </c:pt>
                <c:pt idx="22">
                  <c:v>2018_10</c:v>
                </c:pt>
                <c:pt idx="23">
                  <c:v>2018_11</c:v>
                </c:pt>
                <c:pt idx="24">
                  <c:v>2018_12</c:v>
                </c:pt>
              </c:strCache>
            </c:strRef>
          </c:cat>
          <c:val>
            <c:numRef>
              <c:f>'K01-T'!$AE$3:$BC$3</c:f>
              <c:numCache>
                <c:formatCode>General</c:formatCode>
                <c:ptCount val="25"/>
                <c:pt idx="0">
                  <c:v>100</c:v>
                </c:pt>
                <c:pt idx="1">
                  <c:v>100.79</c:v>
                </c:pt>
                <c:pt idx="2">
                  <c:v>102.32200800000001</c:v>
                </c:pt>
                <c:pt idx="3">
                  <c:v>102.12759618480001</c:v>
                </c:pt>
                <c:pt idx="4">
                  <c:v>99.819512511023532</c:v>
                </c:pt>
                <c:pt idx="5">
                  <c:v>103.21337593639834</c:v>
                </c:pt>
                <c:pt idx="6">
                  <c:v>104.69964854988247</c:v>
                </c:pt>
                <c:pt idx="7">
                  <c:v>107.78828818210401</c:v>
                </c:pt>
                <c:pt idx="8">
                  <c:v>103.78934269054795</c:v>
                </c:pt>
                <c:pt idx="9">
                  <c:v>103.49873253101441</c:v>
                </c:pt>
                <c:pt idx="10">
                  <c:v>103.77817910884814</c:v>
                </c:pt>
                <c:pt idx="11">
                  <c:v>102.80266422522497</c:v>
                </c:pt>
                <c:pt idx="12">
                  <c:v>101.88772051362047</c:v>
                </c:pt>
                <c:pt idx="13">
                  <c:v>104.44510229851232</c:v>
                </c:pt>
                <c:pt idx="14">
                  <c:v>106.38778120126464</c:v>
                </c:pt>
                <c:pt idx="15">
                  <c:v>104.30258068971986</c:v>
                </c:pt>
                <c:pt idx="16">
                  <c:v>104.81366333509948</c:v>
                </c:pt>
                <c:pt idx="17">
                  <c:v>105.06521612710371</c:v>
                </c:pt>
                <c:pt idx="18">
                  <c:v>105.80067263999342</c:v>
                </c:pt>
                <c:pt idx="19">
                  <c:v>110.04327961285716</c:v>
                </c:pt>
                <c:pt idx="20">
                  <c:v>108.04049192390316</c:v>
                </c:pt>
                <c:pt idx="21">
                  <c:v>107.64074210378472</c:v>
                </c:pt>
                <c:pt idx="22">
                  <c:v>106.55357060853649</c:v>
                </c:pt>
                <c:pt idx="23">
                  <c:v>107.87483488408233</c:v>
                </c:pt>
                <c:pt idx="24">
                  <c:v>106.03017520756453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054-483A-99D0-33B5925AF0A1}"/>
            </c:ext>
          </c:extLst>
        </c:ser>
        <c:ser>
          <c:idx val="2"/>
          <c:order val="1"/>
          <c:tx>
            <c:strRef>
              <c:f>'K01-C'!$AE$1</c:f>
              <c:strCache>
                <c:ptCount val="1"/>
                <c:pt idx="0">
                  <c:v>Movement splice - C</c:v>
                </c:pt>
              </c:strCache>
            </c:strRef>
          </c:tx>
          <c:spPr>
            <a:ln>
              <a:solidFill>
                <a:sysClr val="windowText" lastClr="000000"/>
              </a:solidFill>
              <a:prstDash val="sysDot"/>
            </a:ln>
          </c:spPr>
          <c:marker>
            <c:symbol val="none"/>
          </c:marker>
          <c:cat>
            <c:strRef>
              <c:f>'K01-T'!$AE$193:$BC$193</c:f>
              <c:strCache>
                <c:ptCount val="25"/>
                <c:pt idx="0">
                  <c:v>2016_12</c:v>
                </c:pt>
                <c:pt idx="1">
                  <c:v>2017_01</c:v>
                </c:pt>
                <c:pt idx="2">
                  <c:v>2017_02</c:v>
                </c:pt>
                <c:pt idx="3">
                  <c:v>2017_03</c:v>
                </c:pt>
                <c:pt idx="4">
                  <c:v>2017_04</c:v>
                </c:pt>
                <c:pt idx="5">
                  <c:v>2017_05</c:v>
                </c:pt>
                <c:pt idx="6">
                  <c:v>2017_06</c:v>
                </c:pt>
                <c:pt idx="7">
                  <c:v>2017_07</c:v>
                </c:pt>
                <c:pt idx="8">
                  <c:v>2017_08</c:v>
                </c:pt>
                <c:pt idx="9">
                  <c:v>2017_09</c:v>
                </c:pt>
                <c:pt idx="10">
                  <c:v>2017_10</c:v>
                </c:pt>
                <c:pt idx="11">
                  <c:v>2017_11</c:v>
                </c:pt>
                <c:pt idx="12">
                  <c:v>2017_12</c:v>
                </c:pt>
                <c:pt idx="13">
                  <c:v>2018_01</c:v>
                </c:pt>
                <c:pt idx="14">
                  <c:v>2018_02</c:v>
                </c:pt>
                <c:pt idx="15">
                  <c:v>2018_03</c:v>
                </c:pt>
                <c:pt idx="16">
                  <c:v>2018_04</c:v>
                </c:pt>
                <c:pt idx="17">
                  <c:v>2018_05</c:v>
                </c:pt>
                <c:pt idx="18">
                  <c:v>2018_06</c:v>
                </c:pt>
                <c:pt idx="19">
                  <c:v>2018_07</c:v>
                </c:pt>
                <c:pt idx="20">
                  <c:v>2018_08</c:v>
                </c:pt>
                <c:pt idx="21">
                  <c:v>2018_09</c:v>
                </c:pt>
                <c:pt idx="22">
                  <c:v>2018_10</c:v>
                </c:pt>
                <c:pt idx="23">
                  <c:v>2018_11</c:v>
                </c:pt>
                <c:pt idx="24">
                  <c:v>2018_12</c:v>
                </c:pt>
              </c:strCache>
            </c:strRef>
          </c:cat>
          <c:val>
            <c:numRef>
              <c:f>'K01-C'!$AE$3:$BC$3</c:f>
              <c:numCache>
                <c:formatCode>General</c:formatCode>
                <c:ptCount val="25"/>
                <c:pt idx="0">
                  <c:v>100</c:v>
                </c:pt>
                <c:pt idx="1">
                  <c:v>101.50999999999999</c:v>
                </c:pt>
                <c:pt idx="2">
                  <c:v>102.890536</c:v>
                </c:pt>
                <c:pt idx="3">
                  <c:v>102.49955196319999</c:v>
                </c:pt>
                <c:pt idx="4">
                  <c:v>100.1523122232427</c:v>
                </c:pt>
                <c:pt idx="5">
                  <c:v>103.62759745738921</c:v>
                </c:pt>
                <c:pt idx="6">
                  <c:v>105.3581783349276</c:v>
                </c:pt>
                <c:pt idx="7">
                  <c:v>108.81392658431322</c:v>
                </c:pt>
                <c:pt idx="8">
                  <c:v>104.34167420169794</c:v>
                </c:pt>
                <c:pt idx="9">
                  <c:v>104.31037169943744</c:v>
                </c:pt>
                <c:pt idx="10">
                  <c:v>104.73804422340513</c:v>
                </c:pt>
                <c:pt idx="11">
                  <c:v>103.09365692909766</c:v>
                </c:pt>
                <c:pt idx="12">
                  <c:v>102.3926200619798</c:v>
                </c:pt>
                <c:pt idx="13">
                  <c:v>105.37224530578339</c:v>
                </c:pt>
                <c:pt idx="14">
                  <c:v>107.34270629300154</c:v>
                </c:pt>
                <c:pt idx="15">
                  <c:v>105.20658643777081</c:v>
                </c:pt>
                <c:pt idx="16">
                  <c:v>105.44856158657768</c:v>
                </c:pt>
                <c:pt idx="17">
                  <c:v>105.57509986048159</c:v>
                </c:pt>
                <c:pt idx="18">
                  <c:v>106.79977101886318</c:v>
                </c:pt>
                <c:pt idx="19">
                  <c:v>111.10380179092337</c:v>
                </c:pt>
                <c:pt idx="20">
                  <c:v>109.0261606974331</c:v>
                </c:pt>
                <c:pt idx="21">
                  <c:v>108.57915343857363</c:v>
                </c:pt>
                <c:pt idx="22">
                  <c:v>107.48250398884403</c:v>
                </c:pt>
                <c:pt idx="23">
                  <c:v>108.51433602713693</c:v>
                </c:pt>
                <c:pt idx="24">
                  <c:v>106.84321525231903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054-483A-99D0-33B5925AF0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30007808"/>
        <c:axId val="130009344"/>
      </c:lineChart>
      <c:catAx>
        <c:axId val="1300078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2700000"/>
          <a:lstStyle/>
          <a:p>
            <a:pPr>
              <a:defRPr sz="800"/>
            </a:pPr>
            <a:endParaRPr lang="nb-NO"/>
          </a:p>
        </c:txPr>
        <c:crossAx val="130009344"/>
        <c:crosses val="autoZero"/>
        <c:auto val="1"/>
        <c:lblAlgn val="ctr"/>
        <c:lblOffset val="100"/>
        <c:noMultiLvlLbl val="0"/>
      </c:catAx>
      <c:valAx>
        <c:axId val="1300093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nb-NO"/>
          </a:p>
        </c:txPr>
        <c:crossAx val="130007808"/>
        <c:crosses val="autoZero"/>
        <c:crossBetween val="between"/>
      </c:valAx>
    </c:plotArea>
    <c:legend>
      <c:legendPos val="t"/>
      <c:overlay val="0"/>
      <c:txPr>
        <a:bodyPr/>
        <a:lstStyle/>
        <a:p>
          <a:pPr>
            <a:defRPr sz="800"/>
          </a:pPr>
          <a:endParaRPr lang="nb-NO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960"/>
            </a:pPr>
            <a:r>
              <a:rPr lang="nb-NO" sz="960" dirty="0"/>
              <a:t>Bicycles</a:t>
            </a:r>
          </a:p>
        </c:rich>
      </c:tx>
      <c:overlay val="0"/>
    </c:title>
    <c:autoTitleDeleted val="0"/>
    <c:plotArea>
      <c:layout/>
      <c:lineChart>
        <c:grouping val="standard"/>
        <c:varyColors val="0"/>
        <c:ser>
          <c:idx val="2"/>
          <c:order val="0"/>
          <c:tx>
            <c:v>HP GEKS</c:v>
          </c:tx>
          <c:spPr>
            <a:ln>
              <a:solidFill>
                <a:sysClr val="windowText" lastClr="000000"/>
              </a:solidFill>
            </a:ln>
          </c:spPr>
          <c:marker>
            <c:symbol val="none"/>
          </c:marker>
          <c:cat>
            <c:strRef>
              <c:f>' Fig 12'!$C$36:$AA$36</c:f>
              <c:strCache>
                <c:ptCount val="25"/>
                <c:pt idx="0">
                  <c:v>2015_12</c:v>
                </c:pt>
                <c:pt idx="1">
                  <c:v>2016_01</c:v>
                </c:pt>
                <c:pt idx="2">
                  <c:v>2016_02</c:v>
                </c:pt>
                <c:pt idx="3">
                  <c:v>2016_03</c:v>
                </c:pt>
                <c:pt idx="4">
                  <c:v>2016_04</c:v>
                </c:pt>
                <c:pt idx="5">
                  <c:v>2016_05</c:v>
                </c:pt>
                <c:pt idx="6">
                  <c:v>2016_06</c:v>
                </c:pt>
                <c:pt idx="7">
                  <c:v>2016_07</c:v>
                </c:pt>
                <c:pt idx="8">
                  <c:v>2016_08</c:v>
                </c:pt>
                <c:pt idx="9">
                  <c:v>2016_09</c:v>
                </c:pt>
                <c:pt idx="10">
                  <c:v>2016_10</c:v>
                </c:pt>
                <c:pt idx="11">
                  <c:v>2016_11</c:v>
                </c:pt>
                <c:pt idx="12">
                  <c:v>2016_12</c:v>
                </c:pt>
                <c:pt idx="13">
                  <c:v>2017_01</c:v>
                </c:pt>
                <c:pt idx="14">
                  <c:v>2017_02</c:v>
                </c:pt>
                <c:pt idx="15">
                  <c:v>2017_03</c:v>
                </c:pt>
                <c:pt idx="16">
                  <c:v>2017_04</c:v>
                </c:pt>
                <c:pt idx="17">
                  <c:v>2017_05</c:v>
                </c:pt>
                <c:pt idx="18">
                  <c:v>2017_06</c:v>
                </c:pt>
                <c:pt idx="19">
                  <c:v>2017_07</c:v>
                </c:pt>
                <c:pt idx="20">
                  <c:v>2017_08</c:v>
                </c:pt>
                <c:pt idx="21">
                  <c:v>2017_09</c:v>
                </c:pt>
                <c:pt idx="22">
                  <c:v>2017_10</c:v>
                </c:pt>
                <c:pt idx="23">
                  <c:v>2017_11</c:v>
                </c:pt>
                <c:pt idx="24">
                  <c:v>2017_12</c:v>
                </c:pt>
              </c:strCache>
            </c:strRef>
          </c:cat>
          <c:val>
            <c:numRef>
              <c:f>'GEKS HP'!$C$63:$AA$63</c:f>
              <c:numCache>
                <c:formatCode>General</c:formatCode>
                <c:ptCount val="25"/>
                <c:pt idx="0">
                  <c:v>100</c:v>
                </c:pt>
                <c:pt idx="1">
                  <c:v>106.4</c:v>
                </c:pt>
                <c:pt idx="2">
                  <c:v>102.4</c:v>
                </c:pt>
                <c:pt idx="3">
                  <c:v>99.8</c:v>
                </c:pt>
                <c:pt idx="4">
                  <c:v>109.5</c:v>
                </c:pt>
                <c:pt idx="5">
                  <c:v>112.9</c:v>
                </c:pt>
                <c:pt idx="6">
                  <c:v>110.7</c:v>
                </c:pt>
                <c:pt idx="7">
                  <c:v>104.4</c:v>
                </c:pt>
                <c:pt idx="8">
                  <c:v>97.5</c:v>
                </c:pt>
                <c:pt idx="9">
                  <c:v>91</c:v>
                </c:pt>
                <c:pt idx="10">
                  <c:v>86.5</c:v>
                </c:pt>
                <c:pt idx="11">
                  <c:v>82.5</c:v>
                </c:pt>
                <c:pt idx="12">
                  <c:v>89</c:v>
                </c:pt>
                <c:pt idx="13">
                  <c:v>88.911000000000016</c:v>
                </c:pt>
                <c:pt idx="14">
                  <c:v>87.131000000000014</c:v>
                </c:pt>
                <c:pt idx="15">
                  <c:v>97.632999999999996</c:v>
                </c:pt>
                <c:pt idx="16">
                  <c:v>107.95700000000001</c:v>
                </c:pt>
                <c:pt idx="17">
                  <c:v>111.873</c:v>
                </c:pt>
                <c:pt idx="18">
                  <c:v>103.41799999999999</c:v>
                </c:pt>
                <c:pt idx="19">
                  <c:v>101.46</c:v>
                </c:pt>
                <c:pt idx="20">
                  <c:v>92.648999999999987</c:v>
                </c:pt>
                <c:pt idx="21">
                  <c:v>76.807000000000002</c:v>
                </c:pt>
                <c:pt idx="22">
                  <c:v>76.896000000000015</c:v>
                </c:pt>
                <c:pt idx="23">
                  <c:v>84.461000000000013</c:v>
                </c:pt>
                <c:pt idx="24">
                  <c:v>90.245999999999995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608-46C5-9F8E-F391397E3683}"/>
            </c:ext>
          </c:extLst>
        </c:ser>
        <c:ser>
          <c:idx val="3"/>
          <c:order val="1"/>
          <c:tx>
            <c:strRef>
              <c:f>' Fig 12'!$A$110</c:f>
              <c:strCache>
                <c:ptCount val="1"/>
                <c:pt idx="0">
                  <c:v>HP TÖRNQVIST</c:v>
                </c:pt>
              </c:strCache>
            </c:strRef>
          </c:tx>
          <c:spPr>
            <a:ln>
              <a:solidFill>
                <a:schemeClr val="bg1">
                  <a:lumMod val="75000"/>
                </a:schemeClr>
              </a:solidFill>
              <a:prstDash val="sysDot"/>
            </a:ln>
          </c:spPr>
          <c:marker>
            <c:symbol val="none"/>
          </c:marker>
          <c:cat>
            <c:strRef>
              <c:f>' Fig 12'!$C$36:$AA$36</c:f>
              <c:strCache>
                <c:ptCount val="25"/>
                <c:pt idx="0">
                  <c:v>2015_12</c:v>
                </c:pt>
                <c:pt idx="1">
                  <c:v>2016_01</c:v>
                </c:pt>
                <c:pt idx="2">
                  <c:v>2016_02</c:v>
                </c:pt>
                <c:pt idx="3">
                  <c:v>2016_03</c:v>
                </c:pt>
                <c:pt idx="4">
                  <c:v>2016_04</c:v>
                </c:pt>
                <c:pt idx="5">
                  <c:v>2016_05</c:v>
                </c:pt>
                <c:pt idx="6">
                  <c:v>2016_06</c:v>
                </c:pt>
                <c:pt idx="7">
                  <c:v>2016_07</c:v>
                </c:pt>
                <c:pt idx="8">
                  <c:v>2016_08</c:v>
                </c:pt>
                <c:pt idx="9">
                  <c:v>2016_09</c:v>
                </c:pt>
                <c:pt idx="10">
                  <c:v>2016_10</c:v>
                </c:pt>
                <c:pt idx="11">
                  <c:v>2016_11</c:v>
                </c:pt>
                <c:pt idx="12">
                  <c:v>2016_12</c:v>
                </c:pt>
                <c:pt idx="13">
                  <c:v>2017_01</c:v>
                </c:pt>
                <c:pt idx="14">
                  <c:v>2017_02</c:v>
                </c:pt>
                <c:pt idx="15">
                  <c:v>2017_03</c:v>
                </c:pt>
                <c:pt idx="16">
                  <c:v>2017_04</c:v>
                </c:pt>
                <c:pt idx="17">
                  <c:v>2017_05</c:v>
                </c:pt>
                <c:pt idx="18">
                  <c:v>2017_06</c:v>
                </c:pt>
                <c:pt idx="19">
                  <c:v>2017_07</c:v>
                </c:pt>
                <c:pt idx="20">
                  <c:v>2017_08</c:v>
                </c:pt>
                <c:pt idx="21">
                  <c:v>2017_09</c:v>
                </c:pt>
                <c:pt idx="22">
                  <c:v>2017_10</c:v>
                </c:pt>
                <c:pt idx="23">
                  <c:v>2017_11</c:v>
                </c:pt>
                <c:pt idx="24">
                  <c:v>2017_12</c:v>
                </c:pt>
              </c:strCache>
            </c:strRef>
          </c:cat>
          <c:val>
            <c:numRef>
              <c:f>' Fig 12'!$C$59:$AA$59</c:f>
              <c:numCache>
                <c:formatCode>General</c:formatCode>
                <c:ptCount val="25"/>
                <c:pt idx="0">
                  <c:v>100</c:v>
                </c:pt>
                <c:pt idx="1">
                  <c:v>105.099</c:v>
                </c:pt>
                <c:pt idx="2">
                  <c:v>103.3</c:v>
                </c:pt>
                <c:pt idx="3">
                  <c:v>101.411</c:v>
                </c:pt>
                <c:pt idx="4">
                  <c:v>109.952</c:v>
                </c:pt>
                <c:pt idx="5">
                  <c:v>112.715</c:v>
                </c:pt>
                <c:pt idx="6">
                  <c:v>110.404</c:v>
                </c:pt>
                <c:pt idx="7">
                  <c:v>109.5</c:v>
                </c:pt>
                <c:pt idx="8">
                  <c:v>97.25</c:v>
                </c:pt>
                <c:pt idx="9">
                  <c:v>92.525999999999996</c:v>
                </c:pt>
                <c:pt idx="10">
                  <c:v>90.361000000000004</c:v>
                </c:pt>
                <c:pt idx="11">
                  <c:v>87.081000000000003</c:v>
                </c:pt>
                <c:pt idx="12">
                  <c:v>93.781000000000006</c:v>
                </c:pt>
                <c:pt idx="13">
                  <c:v>93.509972910000016</c:v>
                </c:pt>
                <c:pt idx="14">
                  <c:v>89.779364730000012</c:v>
                </c:pt>
                <c:pt idx="15">
                  <c:v>100.19468259</c:v>
                </c:pt>
                <c:pt idx="16">
                  <c:v>107.82658037</c:v>
                </c:pt>
                <c:pt idx="17">
                  <c:v>112.20052621000001</c:v>
                </c:pt>
                <c:pt idx="18">
                  <c:v>103.2341248</c:v>
                </c:pt>
                <c:pt idx="19">
                  <c:v>102.86650328000002</c:v>
                </c:pt>
                <c:pt idx="20">
                  <c:v>96.225870670000006</c:v>
                </c:pt>
                <c:pt idx="21">
                  <c:v>82.417556230000002</c:v>
                </c:pt>
                <c:pt idx="22">
                  <c:v>84.587648570000013</c:v>
                </c:pt>
                <c:pt idx="23">
                  <c:v>92.041362450000008</c:v>
                </c:pt>
                <c:pt idx="24">
                  <c:v>95.003904239999997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608-46C5-9F8E-F391397E3683}"/>
            </c:ext>
          </c:extLst>
        </c:ser>
        <c:ser>
          <c:idx val="4"/>
          <c:order val="2"/>
          <c:tx>
            <c:v>HP QU</c:v>
          </c:tx>
          <c:spPr>
            <a:ln>
              <a:solidFill>
                <a:schemeClr val="bg1">
                  <a:lumMod val="75000"/>
                </a:schemeClr>
              </a:solidFill>
            </a:ln>
          </c:spPr>
          <c:marker>
            <c:symbol val="none"/>
          </c:marker>
          <c:cat>
            <c:strRef>
              <c:f>' Fig 12'!$C$36:$AA$36</c:f>
              <c:strCache>
                <c:ptCount val="25"/>
                <c:pt idx="0">
                  <c:v>2015_12</c:v>
                </c:pt>
                <c:pt idx="1">
                  <c:v>2016_01</c:v>
                </c:pt>
                <c:pt idx="2">
                  <c:v>2016_02</c:v>
                </c:pt>
                <c:pt idx="3">
                  <c:v>2016_03</c:v>
                </c:pt>
                <c:pt idx="4">
                  <c:v>2016_04</c:v>
                </c:pt>
                <c:pt idx="5">
                  <c:v>2016_05</c:v>
                </c:pt>
                <c:pt idx="6">
                  <c:v>2016_06</c:v>
                </c:pt>
                <c:pt idx="7">
                  <c:v>2016_07</c:v>
                </c:pt>
                <c:pt idx="8">
                  <c:v>2016_08</c:v>
                </c:pt>
                <c:pt idx="9">
                  <c:v>2016_09</c:v>
                </c:pt>
                <c:pt idx="10">
                  <c:v>2016_10</c:v>
                </c:pt>
                <c:pt idx="11">
                  <c:v>2016_11</c:v>
                </c:pt>
                <c:pt idx="12">
                  <c:v>2016_12</c:v>
                </c:pt>
                <c:pt idx="13">
                  <c:v>2017_01</c:v>
                </c:pt>
                <c:pt idx="14">
                  <c:v>2017_02</c:v>
                </c:pt>
                <c:pt idx="15">
                  <c:v>2017_03</c:v>
                </c:pt>
                <c:pt idx="16">
                  <c:v>2017_04</c:v>
                </c:pt>
                <c:pt idx="17">
                  <c:v>2017_05</c:v>
                </c:pt>
                <c:pt idx="18">
                  <c:v>2017_06</c:v>
                </c:pt>
                <c:pt idx="19">
                  <c:v>2017_07</c:v>
                </c:pt>
                <c:pt idx="20">
                  <c:v>2017_08</c:v>
                </c:pt>
                <c:pt idx="21">
                  <c:v>2017_09</c:v>
                </c:pt>
                <c:pt idx="22">
                  <c:v>2017_10</c:v>
                </c:pt>
                <c:pt idx="23">
                  <c:v>2017_11</c:v>
                </c:pt>
                <c:pt idx="24">
                  <c:v>2017_12</c:v>
                </c:pt>
              </c:strCache>
            </c:strRef>
          </c:cat>
          <c:val>
            <c:numRef>
              <c:f>'QU HP'!$C$40:$AA$40</c:f>
              <c:numCache>
                <c:formatCode>General</c:formatCode>
                <c:ptCount val="25"/>
                <c:pt idx="0">
                  <c:v>100</c:v>
                </c:pt>
                <c:pt idx="1">
                  <c:v>105.175</c:v>
                </c:pt>
                <c:pt idx="2">
                  <c:v>102.40899999999999</c:v>
                </c:pt>
                <c:pt idx="3">
                  <c:v>100.21199999999999</c:v>
                </c:pt>
                <c:pt idx="4">
                  <c:v>109.12299999999999</c:v>
                </c:pt>
                <c:pt idx="5">
                  <c:v>112.998</c:v>
                </c:pt>
                <c:pt idx="6">
                  <c:v>110.554</c:v>
                </c:pt>
                <c:pt idx="7">
                  <c:v>109.17399999999999</c:v>
                </c:pt>
                <c:pt idx="8">
                  <c:v>97.328000000000003</c:v>
                </c:pt>
                <c:pt idx="9">
                  <c:v>90.093000000000004</c:v>
                </c:pt>
                <c:pt idx="10">
                  <c:v>87.646999999999991</c:v>
                </c:pt>
                <c:pt idx="11">
                  <c:v>83.218000000000004</c:v>
                </c:pt>
                <c:pt idx="12">
                  <c:v>93.12700000000001</c:v>
                </c:pt>
                <c:pt idx="13">
                  <c:v>92.495598940000008</c:v>
                </c:pt>
                <c:pt idx="14">
                  <c:v>87.820623540000014</c:v>
                </c:pt>
                <c:pt idx="15">
                  <c:v>98.876660979999997</c:v>
                </c:pt>
                <c:pt idx="16">
                  <c:v>106.04185236000001</c:v>
                </c:pt>
                <c:pt idx="17">
                  <c:v>110.75966618000001</c:v>
                </c:pt>
                <c:pt idx="18">
                  <c:v>99.390722020000027</c:v>
                </c:pt>
                <c:pt idx="19">
                  <c:v>99.037770689999988</c:v>
                </c:pt>
                <c:pt idx="20">
                  <c:v>88.278808380000015</c:v>
                </c:pt>
                <c:pt idx="21">
                  <c:v>73.634587629999999</c:v>
                </c:pt>
                <c:pt idx="22">
                  <c:v>77.479801460000004</c:v>
                </c:pt>
                <c:pt idx="23">
                  <c:v>86.163894210000009</c:v>
                </c:pt>
                <c:pt idx="24">
                  <c:v>91.322198740000019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608-46C5-9F8E-F391397E3683}"/>
            </c:ext>
          </c:extLst>
        </c:ser>
        <c:ser>
          <c:idx val="0"/>
          <c:order val="3"/>
          <c:tx>
            <c:v>HP MGK</c:v>
          </c:tx>
          <c:spPr>
            <a:ln>
              <a:solidFill>
                <a:sysClr val="windowText" lastClr="000000"/>
              </a:solidFill>
              <a:prstDash val="sysDot"/>
            </a:ln>
          </c:spPr>
          <c:marker>
            <c:symbol val="none"/>
          </c:marker>
          <c:val>
            <c:numRef>
              <c:f>Prisclus!$C$60:$AA$60</c:f>
              <c:numCache>
                <c:formatCode>General</c:formatCode>
                <c:ptCount val="25"/>
                <c:pt idx="0">
                  <c:v>100</c:v>
                </c:pt>
                <c:pt idx="1">
                  <c:v>104.5</c:v>
                </c:pt>
                <c:pt idx="2">
                  <c:v>102</c:v>
                </c:pt>
                <c:pt idx="3">
                  <c:v>100.2</c:v>
                </c:pt>
                <c:pt idx="4">
                  <c:v>108.5</c:v>
                </c:pt>
                <c:pt idx="5">
                  <c:v>112.1</c:v>
                </c:pt>
                <c:pt idx="6">
                  <c:v>109.59999999999998</c:v>
                </c:pt>
                <c:pt idx="7">
                  <c:v>108.4</c:v>
                </c:pt>
                <c:pt idx="8">
                  <c:v>97.4</c:v>
                </c:pt>
                <c:pt idx="9">
                  <c:v>90.3</c:v>
                </c:pt>
                <c:pt idx="10">
                  <c:v>87.9</c:v>
                </c:pt>
                <c:pt idx="11">
                  <c:v>85.6</c:v>
                </c:pt>
                <c:pt idx="12">
                  <c:v>92.3</c:v>
                </c:pt>
                <c:pt idx="13">
                  <c:v>91.746200000000002</c:v>
                </c:pt>
                <c:pt idx="14">
                  <c:v>87.408100000000005</c:v>
                </c:pt>
                <c:pt idx="15">
                  <c:v>97.19189999999999</c:v>
                </c:pt>
                <c:pt idx="16">
                  <c:v>103.376</c:v>
                </c:pt>
                <c:pt idx="17">
                  <c:v>107.89870000000001</c:v>
                </c:pt>
                <c:pt idx="18">
                  <c:v>97.653400000000005</c:v>
                </c:pt>
                <c:pt idx="19">
                  <c:v>97.838000000000008</c:v>
                </c:pt>
                <c:pt idx="20">
                  <c:v>88.884899999999988</c:v>
                </c:pt>
                <c:pt idx="21">
                  <c:v>75.224499999999992</c:v>
                </c:pt>
                <c:pt idx="22">
                  <c:v>79.470299999999995</c:v>
                </c:pt>
                <c:pt idx="23">
                  <c:v>88.884899999999988</c:v>
                </c:pt>
                <c:pt idx="24">
                  <c:v>91.561599999999999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A608-46C5-9F8E-F391397E3683}"/>
            </c:ext>
          </c:extLst>
        </c:ser>
        <c:ser>
          <c:idx val="1"/>
          <c:order val="4"/>
          <c:tx>
            <c:v>HP JEVONS</c:v>
          </c:tx>
          <c:spPr>
            <a:ln>
              <a:solidFill>
                <a:schemeClr val="bg1">
                  <a:lumMod val="50000"/>
                </a:schemeClr>
              </a:solidFill>
            </a:ln>
          </c:spPr>
          <c:marker>
            <c:symbol val="none"/>
          </c:marker>
          <c:val>
            <c:numRef>
              <c:f>'Jevons HP'!$D$24:$AB$24</c:f>
              <c:numCache>
                <c:formatCode>General</c:formatCode>
                <c:ptCount val="25"/>
                <c:pt idx="0">
                  <c:v>100</c:v>
                </c:pt>
                <c:pt idx="1">
                  <c:v>103.5</c:v>
                </c:pt>
                <c:pt idx="2">
                  <c:v>102.7</c:v>
                </c:pt>
                <c:pt idx="3">
                  <c:v>105.2</c:v>
                </c:pt>
                <c:pt idx="4">
                  <c:v>109.7</c:v>
                </c:pt>
                <c:pt idx="5">
                  <c:v>112.8</c:v>
                </c:pt>
                <c:pt idx="6">
                  <c:v>109.8</c:v>
                </c:pt>
                <c:pt idx="7">
                  <c:v>110.5</c:v>
                </c:pt>
                <c:pt idx="8">
                  <c:v>95.8</c:v>
                </c:pt>
                <c:pt idx="9">
                  <c:v>89.5</c:v>
                </c:pt>
                <c:pt idx="10">
                  <c:v>87.8</c:v>
                </c:pt>
                <c:pt idx="11">
                  <c:v>82.9</c:v>
                </c:pt>
                <c:pt idx="12">
                  <c:v>89</c:v>
                </c:pt>
                <c:pt idx="13">
                  <c:v>91.224999999999994</c:v>
                </c:pt>
                <c:pt idx="14">
                  <c:v>86.241</c:v>
                </c:pt>
                <c:pt idx="15">
                  <c:v>95.318999999999988</c:v>
                </c:pt>
                <c:pt idx="16">
                  <c:v>102.17199999999998</c:v>
                </c:pt>
                <c:pt idx="17">
                  <c:v>108.49099999999999</c:v>
                </c:pt>
                <c:pt idx="18">
                  <c:v>99.590999999999994</c:v>
                </c:pt>
                <c:pt idx="19">
                  <c:v>103.23999999999998</c:v>
                </c:pt>
                <c:pt idx="20">
                  <c:v>94.428999999999974</c:v>
                </c:pt>
                <c:pt idx="21">
                  <c:v>79.832999999999984</c:v>
                </c:pt>
                <c:pt idx="22">
                  <c:v>82.502999999999986</c:v>
                </c:pt>
                <c:pt idx="23">
                  <c:v>90.690999999999988</c:v>
                </c:pt>
                <c:pt idx="24">
                  <c:v>91.936999999999969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A608-46C5-9F8E-F391397E36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81183616"/>
        <c:axId val="181185152"/>
      </c:lineChart>
      <c:catAx>
        <c:axId val="1811836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2700000"/>
          <a:lstStyle/>
          <a:p>
            <a:pPr>
              <a:defRPr sz="800"/>
            </a:pPr>
            <a:endParaRPr lang="nb-NO"/>
          </a:p>
        </c:txPr>
        <c:crossAx val="181185152"/>
        <c:crosses val="autoZero"/>
        <c:auto val="1"/>
        <c:lblAlgn val="ctr"/>
        <c:lblOffset val="100"/>
        <c:noMultiLvlLbl val="0"/>
      </c:catAx>
      <c:valAx>
        <c:axId val="181185152"/>
        <c:scaling>
          <c:orientation val="minMax"/>
          <c:min val="60"/>
        </c:scaling>
        <c:delete val="0"/>
        <c:axPos val="l"/>
        <c:majorGridlines/>
        <c:numFmt formatCode="#,##0.0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nb-NO"/>
          </a:p>
        </c:txPr>
        <c:crossAx val="181183616"/>
        <c:crosses val="autoZero"/>
        <c:crossBetween val="between"/>
      </c:valAx>
    </c:plotArea>
    <c:legend>
      <c:legendPos val="t"/>
      <c:overlay val="0"/>
      <c:txPr>
        <a:bodyPr/>
        <a:lstStyle/>
        <a:p>
          <a:pPr>
            <a:defRPr sz="800"/>
          </a:pPr>
          <a:endParaRPr lang="nb-NO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960"/>
            </a:pPr>
            <a:r>
              <a:rPr lang="nb-NO" sz="960" dirty="0"/>
              <a:t>Jackets, men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1343496225985338"/>
          <c:y val="0.29057312751160341"/>
          <c:w val="0.79931785952502399"/>
          <c:h val="0.55180301614840521"/>
        </c:manualLayout>
      </c:layout>
      <c:lineChart>
        <c:grouping val="standard"/>
        <c:varyColors val="0"/>
        <c:ser>
          <c:idx val="2"/>
          <c:order val="0"/>
          <c:tx>
            <c:v>HP GEKS</c:v>
          </c:tx>
          <c:spPr>
            <a:ln>
              <a:solidFill>
                <a:sysClr val="windowText" lastClr="000000"/>
              </a:solidFill>
            </a:ln>
          </c:spPr>
          <c:marker>
            <c:symbol val="none"/>
          </c:marker>
          <c:cat>
            <c:strRef>
              <c:f>' Fig 12'!$C$36:$AA$36</c:f>
              <c:strCache>
                <c:ptCount val="25"/>
                <c:pt idx="0">
                  <c:v>2015_12</c:v>
                </c:pt>
                <c:pt idx="1">
                  <c:v>2016_01</c:v>
                </c:pt>
                <c:pt idx="2">
                  <c:v>2016_02</c:v>
                </c:pt>
                <c:pt idx="3">
                  <c:v>2016_03</c:v>
                </c:pt>
                <c:pt idx="4">
                  <c:v>2016_04</c:v>
                </c:pt>
                <c:pt idx="5">
                  <c:v>2016_05</c:v>
                </c:pt>
                <c:pt idx="6">
                  <c:v>2016_06</c:v>
                </c:pt>
                <c:pt idx="7">
                  <c:v>2016_07</c:v>
                </c:pt>
                <c:pt idx="8">
                  <c:v>2016_08</c:v>
                </c:pt>
                <c:pt idx="9">
                  <c:v>2016_09</c:v>
                </c:pt>
                <c:pt idx="10">
                  <c:v>2016_10</c:v>
                </c:pt>
                <c:pt idx="11">
                  <c:v>2016_11</c:v>
                </c:pt>
                <c:pt idx="12">
                  <c:v>2016_12</c:v>
                </c:pt>
                <c:pt idx="13">
                  <c:v>2017_01</c:v>
                </c:pt>
                <c:pt idx="14">
                  <c:v>2017_02</c:v>
                </c:pt>
                <c:pt idx="15">
                  <c:v>2017_03</c:v>
                </c:pt>
                <c:pt idx="16">
                  <c:v>2017_04</c:v>
                </c:pt>
                <c:pt idx="17">
                  <c:v>2017_05</c:v>
                </c:pt>
                <c:pt idx="18">
                  <c:v>2017_06</c:v>
                </c:pt>
                <c:pt idx="19">
                  <c:v>2017_07</c:v>
                </c:pt>
                <c:pt idx="20">
                  <c:v>2017_08</c:v>
                </c:pt>
                <c:pt idx="21">
                  <c:v>2017_09</c:v>
                </c:pt>
                <c:pt idx="22">
                  <c:v>2017_10</c:v>
                </c:pt>
                <c:pt idx="23">
                  <c:v>2017_11</c:v>
                </c:pt>
                <c:pt idx="24">
                  <c:v>2017_12</c:v>
                </c:pt>
              </c:strCache>
            </c:strRef>
          </c:cat>
          <c:val>
            <c:numRef>
              <c:f>'GEKS HP'!$C$42:$AA$42</c:f>
              <c:numCache>
                <c:formatCode>General</c:formatCode>
                <c:ptCount val="25"/>
                <c:pt idx="0">
                  <c:v>100</c:v>
                </c:pt>
                <c:pt idx="1">
                  <c:v>97.1</c:v>
                </c:pt>
                <c:pt idx="2">
                  <c:v>84.2</c:v>
                </c:pt>
                <c:pt idx="3">
                  <c:v>80.900000000000006</c:v>
                </c:pt>
                <c:pt idx="4">
                  <c:v>84</c:v>
                </c:pt>
                <c:pt idx="5">
                  <c:v>84.3</c:v>
                </c:pt>
                <c:pt idx="6">
                  <c:v>81.900000000000006</c:v>
                </c:pt>
                <c:pt idx="7">
                  <c:v>86.9</c:v>
                </c:pt>
                <c:pt idx="8">
                  <c:v>85.7</c:v>
                </c:pt>
                <c:pt idx="9">
                  <c:v>81.3</c:v>
                </c:pt>
                <c:pt idx="10">
                  <c:v>85.2</c:v>
                </c:pt>
                <c:pt idx="11">
                  <c:v>88.9</c:v>
                </c:pt>
                <c:pt idx="12">
                  <c:v>95.9</c:v>
                </c:pt>
                <c:pt idx="13">
                  <c:v>88.70750000000001</c:v>
                </c:pt>
                <c:pt idx="14">
                  <c:v>80.268300000000011</c:v>
                </c:pt>
                <c:pt idx="15">
                  <c:v>81.994500000000002</c:v>
                </c:pt>
                <c:pt idx="16">
                  <c:v>83.528900000000007</c:v>
                </c:pt>
                <c:pt idx="17">
                  <c:v>88.803399999999996</c:v>
                </c:pt>
                <c:pt idx="18">
                  <c:v>89.187000000000012</c:v>
                </c:pt>
                <c:pt idx="19">
                  <c:v>88.323899999999995</c:v>
                </c:pt>
                <c:pt idx="20">
                  <c:v>86.31</c:v>
                </c:pt>
                <c:pt idx="21">
                  <c:v>81.035499999999999</c:v>
                </c:pt>
                <c:pt idx="22">
                  <c:v>85.446899999999999</c:v>
                </c:pt>
                <c:pt idx="23">
                  <c:v>88.70750000000001</c:v>
                </c:pt>
                <c:pt idx="24">
                  <c:v>100.11960000000001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CAE-4249-9AB7-32F5A56A7D51}"/>
            </c:ext>
          </c:extLst>
        </c:ser>
        <c:ser>
          <c:idx val="3"/>
          <c:order val="1"/>
          <c:tx>
            <c:strRef>
              <c:f>' Fig 12'!$A$110</c:f>
              <c:strCache>
                <c:ptCount val="1"/>
                <c:pt idx="0">
                  <c:v>HP TÖRNQVIST</c:v>
                </c:pt>
              </c:strCache>
            </c:strRef>
          </c:tx>
          <c:spPr>
            <a:ln>
              <a:solidFill>
                <a:schemeClr val="bg1">
                  <a:lumMod val="75000"/>
                </a:schemeClr>
              </a:solidFill>
              <a:prstDash val="sysDot"/>
            </a:ln>
          </c:spPr>
          <c:marker>
            <c:symbol val="none"/>
          </c:marker>
          <c:cat>
            <c:strRef>
              <c:f>' Fig 12'!$C$36:$AA$36</c:f>
              <c:strCache>
                <c:ptCount val="25"/>
                <c:pt idx="0">
                  <c:v>2015_12</c:v>
                </c:pt>
                <c:pt idx="1">
                  <c:v>2016_01</c:v>
                </c:pt>
                <c:pt idx="2">
                  <c:v>2016_02</c:v>
                </c:pt>
                <c:pt idx="3">
                  <c:v>2016_03</c:v>
                </c:pt>
                <c:pt idx="4">
                  <c:v>2016_04</c:v>
                </c:pt>
                <c:pt idx="5">
                  <c:v>2016_05</c:v>
                </c:pt>
                <c:pt idx="6">
                  <c:v>2016_06</c:v>
                </c:pt>
                <c:pt idx="7">
                  <c:v>2016_07</c:v>
                </c:pt>
                <c:pt idx="8">
                  <c:v>2016_08</c:v>
                </c:pt>
                <c:pt idx="9">
                  <c:v>2016_09</c:v>
                </c:pt>
                <c:pt idx="10">
                  <c:v>2016_10</c:v>
                </c:pt>
                <c:pt idx="11">
                  <c:v>2016_11</c:v>
                </c:pt>
                <c:pt idx="12">
                  <c:v>2016_12</c:v>
                </c:pt>
                <c:pt idx="13">
                  <c:v>2017_01</c:v>
                </c:pt>
                <c:pt idx="14">
                  <c:v>2017_02</c:v>
                </c:pt>
                <c:pt idx="15">
                  <c:v>2017_03</c:v>
                </c:pt>
                <c:pt idx="16">
                  <c:v>2017_04</c:v>
                </c:pt>
                <c:pt idx="17">
                  <c:v>2017_05</c:v>
                </c:pt>
                <c:pt idx="18">
                  <c:v>2017_06</c:v>
                </c:pt>
                <c:pt idx="19">
                  <c:v>2017_07</c:v>
                </c:pt>
                <c:pt idx="20">
                  <c:v>2017_08</c:v>
                </c:pt>
                <c:pt idx="21">
                  <c:v>2017_09</c:v>
                </c:pt>
                <c:pt idx="22">
                  <c:v>2017_10</c:v>
                </c:pt>
                <c:pt idx="23">
                  <c:v>2017_11</c:v>
                </c:pt>
                <c:pt idx="24">
                  <c:v>2017_12</c:v>
                </c:pt>
              </c:strCache>
            </c:strRef>
          </c:cat>
          <c:val>
            <c:numRef>
              <c:f>' Fig 12'!$C$40:$AA$40</c:f>
              <c:numCache>
                <c:formatCode>General</c:formatCode>
                <c:ptCount val="25"/>
                <c:pt idx="0">
                  <c:v>100</c:v>
                </c:pt>
                <c:pt idx="1">
                  <c:v>99.408000000000001</c:v>
                </c:pt>
                <c:pt idx="2">
                  <c:v>86.042000000000002</c:v>
                </c:pt>
                <c:pt idx="3">
                  <c:v>81.72399999999999</c:v>
                </c:pt>
                <c:pt idx="4">
                  <c:v>87.712000000000003</c:v>
                </c:pt>
                <c:pt idx="5">
                  <c:v>91.218999999999994</c:v>
                </c:pt>
                <c:pt idx="6">
                  <c:v>87.372</c:v>
                </c:pt>
                <c:pt idx="7">
                  <c:v>93.388000000000005</c:v>
                </c:pt>
                <c:pt idx="8">
                  <c:v>91.628</c:v>
                </c:pt>
                <c:pt idx="9">
                  <c:v>83.25</c:v>
                </c:pt>
                <c:pt idx="10">
                  <c:v>91.407000000000011</c:v>
                </c:pt>
                <c:pt idx="11">
                  <c:v>92.962999999999994</c:v>
                </c:pt>
                <c:pt idx="12">
                  <c:v>101.685</c:v>
                </c:pt>
                <c:pt idx="13">
                  <c:v>96.515334600000003</c:v>
                </c:pt>
                <c:pt idx="14">
                  <c:v>83.524059000000008</c:v>
                </c:pt>
                <c:pt idx="15">
                  <c:v>84.612088499999999</c:v>
                </c:pt>
                <c:pt idx="16">
                  <c:v>86.438351100000006</c:v>
                </c:pt>
                <c:pt idx="17">
                  <c:v>93.805429350000011</c:v>
                </c:pt>
                <c:pt idx="18">
                  <c:v>96.498048150000002</c:v>
                </c:pt>
                <c:pt idx="19">
                  <c:v>96.328234200000011</c:v>
                </c:pt>
                <c:pt idx="20">
                  <c:v>95.317485300000001</c:v>
                </c:pt>
                <c:pt idx="21">
                  <c:v>87.017955599999993</c:v>
                </c:pt>
                <c:pt idx="22">
                  <c:v>92.94212370000001</c:v>
                </c:pt>
                <c:pt idx="23">
                  <c:v>94.6138251</c:v>
                </c:pt>
                <c:pt idx="24">
                  <c:v>104.57590455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CAE-4249-9AB7-32F5A56A7D51}"/>
            </c:ext>
          </c:extLst>
        </c:ser>
        <c:ser>
          <c:idx val="4"/>
          <c:order val="2"/>
          <c:tx>
            <c:v>HP QU</c:v>
          </c:tx>
          <c:spPr>
            <a:ln>
              <a:solidFill>
                <a:schemeClr val="bg1">
                  <a:lumMod val="75000"/>
                </a:schemeClr>
              </a:solidFill>
            </a:ln>
          </c:spPr>
          <c:marker>
            <c:symbol val="none"/>
          </c:marker>
          <c:cat>
            <c:strRef>
              <c:f>' Fig 12'!$C$36:$AA$36</c:f>
              <c:strCache>
                <c:ptCount val="25"/>
                <c:pt idx="0">
                  <c:v>2015_12</c:v>
                </c:pt>
                <c:pt idx="1">
                  <c:v>2016_01</c:v>
                </c:pt>
                <c:pt idx="2">
                  <c:v>2016_02</c:v>
                </c:pt>
                <c:pt idx="3">
                  <c:v>2016_03</c:v>
                </c:pt>
                <c:pt idx="4">
                  <c:v>2016_04</c:v>
                </c:pt>
                <c:pt idx="5">
                  <c:v>2016_05</c:v>
                </c:pt>
                <c:pt idx="6">
                  <c:v>2016_06</c:v>
                </c:pt>
                <c:pt idx="7">
                  <c:v>2016_07</c:v>
                </c:pt>
                <c:pt idx="8">
                  <c:v>2016_08</c:v>
                </c:pt>
                <c:pt idx="9">
                  <c:v>2016_09</c:v>
                </c:pt>
                <c:pt idx="10">
                  <c:v>2016_10</c:v>
                </c:pt>
                <c:pt idx="11">
                  <c:v>2016_11</c:v>
                </c:pt>
                <c:pt idx="12">
                  <c:v>2016_12</c:v>
                </c:pt>
                <c:pt idx="13">
                  <c:v>2017_01</c:v>
                </c:pt>
                <c:pt idx="14">
                  <c:v>2017_02</c:v>
                </c:pt>
                <c:pt idx="15">
                  <c:v>2017_03</c:v>
                </c:pt>
                <c:pt idx="16">
                  <c:v>2017_04</c:v>
                </c:pt>
                <c:pt idx="17">
                  <c:v>2017_05</c:v>
                </c:pt>
                <c:pt idx="18">
                  <c:v>2017_06</c:v>
                </c:pt>
                <c:pt idx="19">
                  <c:v>2017_07</c:v>
                </c:pt>
                <c:pt idx="20">
                  <c:v>2017_08</c:v>
                </c:pt>
                <c:pt idx="21">
                  <c:v>2017_09</c:v>
                </c:pt>
                <c:pt idx="22">
                  <c:v>2017_10</c:v>
                </c:pt>
                <c:pt idx="23">
                  <c:v>2017_11</c:v>
                </c:pt>
                <c:pt idx="24">
                  <c:v>2017_12</c:v>
                </c:pt>
              </c:strCache>
            </c:strRef>
          </c:cat>
          <c:val>
            <c:numRef>
              <c:f>'QU HP'!$C$38:$AA$38</c:f>
              <c:numCache>
                <c:formatCode>General</c:formatCode>
                <c:ptCount val="25"/>
                <c:pt idx="0">
                  <c:v>100</c:v>
                </c:pt>
                <c:pt idx="1">
                  <c:v>99.116</c:v>
                </c:pt>
                <c:pt idx="2">
                  <c:v>85.167000000000002</c:v>
                </c:pt>
                <c:pt idx="3">
                  <c:v>80.832000000000008</c:v>
                </c:pt>
                <c:pt idx="4">
                  <c:v>85.980999999999995</c:v>
                </c:pt>
                <c:pt idx="5">
                  <c:v>87.356999999999999</c:v>
                </c:pt>
                <c:pt idx="6">
                  <c:v>85.25500000000001</c:v>
                </c:pt>
                <c:pt idx="7">
                  <c:v>93.323999999999998</c:v>
                </c:pt>
                <c:pt idx="8">
                  <c:v>87.78</c:v>
                </c:pt>
                <c:pt idx="9">
                  <c:v>80.052999999999997</c:v>
                </c:pt>
                <c:pt idx="10">
                  <c:v>90.168999999999997</c:v>
                </c:pt>
                <c:pt idx="11">
                  <c:v>90.658000000000001</c:v>
                </c:pt>
                <c:pt idx="12">
                  <c:v>99.795000000000002</c:v>
                </c:pt>
                <c:pt idx="13">
                  <c:v>94.344197100000002</c:v>
                </c:pt>
                <c:pt idx="14">
                  <c:v>81.375836849999999</c:v>
                </c:pt>
                <c:pt idx="15">
                  <c:v>82.227088199999997</c:v>
                </c:pt>
                <c:pt idx="16">
                  <c:v>84.337752449999996</c:v>
                </c:pt>
                <c:pt idx="17">
                  <c:v>90.382335600000005</c:v>
                </c:pt>
                <c:pt idx="18">
                  <c:v>91.81239794999999</c:v>
                </c:pt>
                <c:pt idx="19">
                  <c:v>92.64868005000001</c:v>
                </c:pt>
                <c:pt idx="20">
                  <c:v>88.767652500000011</c:v>
                </c:pt>
                <c:pt idx="21">
                  <c:v>82.822864349999989</c:v>
                </c:pt>
                <c:pt idx="22">
                  <c:v>89.326504499999999</c:v>
                </c:pt>
                <c:pt idx="23">
                  <c:v>91.346355299999999</c:v>
                </c:pt>
                <c:pt idx="24">
                  <c:v>101.25699675000001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CAE-4249-9AB7-32F5A56A7D51}"/>
            </c:ext>
          </c:extLst>
        </c:ser>
        <c:ser>
          <c:idx val="0"/>
          <c:order val="3"/>
          <c:tx>
            <c:v>HP MGK</c:v>
          </c:tx>
          <c:spPr>
            <a:ln>
              <a:solidFill>
                <a:schemeClr val="tx1"/>
              </a:solidFill>
              <a:prstDash val="sysDot"/>
            </a:ln>
          </c:spPr>
          <c:marker>
            <c:symbol val="none"/>
          </c:marker>
          <c:val>
            <c:numRef>
              <c:f>Prisclus!$C$41:$AA$41</c:f>
              <c:numCache>
                <c:formatCode>General</c:formatCode>
                <c:ptCount val="25"/>
                <c:pt idx="0">
                  <c:v>100</c:v>
                </c:pt>
                <c:pt idx="1">
                  <c:v>99.2</c:v>
                </c:pt>
                <c:pt idx="2">
                  <c:v>86.5</c:v>
                </c:pt>
                <c:pt idx="3">
                  <c:v>82.3</c:v>
                </c:pt>
                <c:pt idx="4">
                  <c:v>88.4</c:v>
                </c:pt>
                <c:pt idx="5">
                  <c:v>90.5</c:v>
                </c:pt>
                <c:pt idx="6">
                  <c:v>88.4</c:v>
                </c:pt>
                <c:pt idx="7">
                  <c:v>95.9</c:v>
                </c:pt>
                <c:pt idx="8">
                  <c:v>90.7</c:v>
                </c:pt>
                <c:pt idx="9">
                  <c:v>82.9</c:v>
                </c:pt>
                <c:pt idx="10">
                  <c:v>92.1</c:v>
                </c:pt>
                <c:pt idx="11">
                  <c:v>91.4</c:v>
                </c:pt>
                <c:pt idx="12">
                  <c:v>100.4</c:v>
                </c:pt>
                <c:pt idx="13">
                  <c:v>95.38</c:v>
                </c:pt>
                <c:pt idx="14">
                  <c:v>82.729600000000005</c:v>
                </c:pt>
                <c:pt idx="15">
                  <c:v>83.934399999999997</c:v>
                </c:pt>
                <c:pt idx="16">
                  <c:v>86.344000000000008</c:v>
                </c:pt>
                <c:pt idx="17">
                  <c:v>92.769600000000011</c:v>
                </c:pt>
                <c:pt idx="18">
                  <c:v>94.07480000000001</c:v>
                </c:pt>
                <c:pt idx="19">
                  <c:v>94.376000000000005</c:v>
                </c:pt>
                <c:pt idx="20">
                  <c:v>90.460399999999993</c:v>
                </c:pt>
                <c:pt idx="21">
                  <c:v>84.536800000000014</c:v>
                </c:pt>
                <c:pt idx="22">
                  <c:v>90.259600000000006</c:v>
                </c:pt>
                <c:pt idx="23">
                  <c:v>91.765600000000006</c:v>
                </c:pt>
                <c:pt idx="24">
                  <c:v>102.408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FCAE-4249-9AB7-32F5A56A7D51}"/>
            </c:ext>
          </c:extLst>
        </c:ser>
        <c:ser>
          <c:idx val="1"/>
          <c:order val="4"/>
          <c:tx>
            <c:v>HP JEVONS</c:v>
          </c:tx>
          <c:spPr>
            <a:ln>
              <a:solidFill>
                <a:schemeClr val="bg1">
                  <a:lumMod val="50000"/>
                </a:schemeClr>
              </a:solidFill>
            </a:ln>
          </c:spPr>
          <c:marker>
            <c:symbol val="none"/>
          </c:marker>
          <c:val>
            <c:numRef>
              <c:f>'Jevons HP'!$D$5:$AB$5</c:f>
              <c:numCache>
                <c:formatCode>General</c:formatCode>
                <c:ptCount val="25"/>
                <c:pt idx="0">
                  <c:v>100</c:v>
                </c:pt>
                <c:pt idx="1">
                  <c:v>98.8</c:v>
                </c:pt>
                <c:pt idx="2">
                  <c:v>90.4</c:v>
                </c:pt>
                <c:pt idx="3">
                  <c:v>82.6</c:v>
                </c:pt>
                <c:pt idx="4">
                  <c:v>84.6</c:v>
                </c:pt>
                <c:pt idx="5">
                  <c:v>86.7</c:v>
                </c:pt>
                <c:pt idx="6">
                  <c:v>80.7</c:v>
                </c:pt>
                <c:pt idx="7">
                  <c:v>86.9</c:v>
                </c:pt>
                <c:pt idx="8">
                  <c:v>81.8</c:v>
                </c:pt>
                <c:pt idx="9">
                  <c:v>77.8</c:v>
                </c:pt>
                <c:pt idx="10">
                  <c:v>87.2</c:v>
                </c:pt>
                <c:pt idx="11">
                  <c:v>86.6</c:v>
                </c:pt>
                <c:pt idx="12">
                  <c:v>96.8</c:v>
                </c:pt>
                <c:pt idx="13">
                  <c:v>92.734399999999994</c:v>
                </c:pt>
                <c:pt idx="14">
                  <c:v>82.860799999999998</c:v>
                </c:pt>
                <c:pt idx="15">
                  <c:v>83.248000000000005</c:v>
                </c:pt>
                <c:pt idx="16">
                  <c:v>80.924800000000005</c:v>
                </c:pt>
                <c:pt idx="17">
                  <c:v>83.344800000000006</c:v>
                </c:pt>
                <c:pt idx="18">
                  <c:v>83.925600000000017</c:v>
                </c:pt>
                <c:pt idx="19">
                  <c:v>86.63600000000001</c:v>
                </c:pt>
                <c:pt idx="20">
                  <c:v>86.248800000000003</c:v>
                </c:pt>
                <c:pt idx="21">
                  <c:v>80.053600000000017</c:v>
                </c:pt>
                <c:pt idx="22">
                  <c:v>85.184000000000012</c:v>
                </c:pt>
                <c:pt idx="23">
                  <c:v>91.08880000000002</c:v>
                </c:pt>
                <c:pt idx="24">
                  <c:v>98.639200000000045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FCAE-4249-9AB7-32F5A56A7D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80540160"/>
        <c:axId val="180541696"/>
      </c:lineChart>
      <c:catAx>
        <c:axId val="1805401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2700000" vert="horz"/>
          <a:lstStyle/>
          <a:p>
            <a:pPr>
              <a:defRPr sz="800"/>
            </a:pPr>
            <a:endParaRPr lang="nb-NO"/>
          </a:p>
        </c:txPr>
        <c:crossAx val="180541696"/>
        <c:crosses val="autoZero"/>
        <c:auto val="1"/>
        <c:lblAlgn val="ctr"/>
        <c:lblOffset val="100"/>
        <c:noMultiLvlLbl val="0"/>
      </c:catAx>
      <c:valAx>
        <c:axId val="180541696"/>
        <c:scaling>
          <c:orientation val="minMax"/>
          <c:min val="60"/>
        </c:scaling>
        <c:delete val="0"/>
        <c:axPos val="l"/>
        <c:majorGridlines/>
        <c:numFmt formatCode="#,##0.0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nb-NO"/>
          </a:p>
        </c:txPr>
        <c:crossAx val="18054016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3.4446421751460635E-2"/>
          <c:y val="0.13205537806176784"/>
          <c:w val="0.90633894387054825"/>
          <c:h val="0.13606536471076708"/>
        </c:manualLayout>
      </c:layout>
      <c:overlay val="0"/>
      <c:txPr>
        <a:bodyPr/>
        <a:lstStyle/>
        <a:p>
          <a:pPr>
            <a:defRPr sz="800"/>
          </a:pPr>
          <a:endParaRPr lang="nb-NO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nb-NO"/>
              <a:t>Sweaters</a:t>
            </a:r>
            <a:r>
              <a:rPr lang="nb-NO" baseline="0"/>
              <a:t> and blouses, women</a:t>
            </a:r>
            <a:endParaRPr lang="nb-NO"/>
          </a:p>
        </c:rich>
      </c:tx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Item code MGK</c:v>
          </c:tx>
          <c:spPr>
            <a:ln>
              <a:solidFill>
                <a:sysClr val="windowText" lastClr="000000"/>
              </a:solidFill>
              <a:prstDash val="sysDash"/>
            </a:ln>
          </c:spPr>
          <c:marker>
            <c:symbol val="none"/>
          </c:marker>
          <c:cat>
            <c:strRef>
              <c:f>Prisclus!$C$37:$AA$37</c:f>
              <c:strCache>
                <c:ptCount val="25"/>
                <c:pt idx="0">
                  <c:v>2015_12</c:v>
                </c:pt>
                <c:pt idx="1">
                  <c:v>2016_01</c:v>
                </c:pt>
                <c:pt idx="2">
                  <c:v>2016_02</c:v>
                </c:pt>
                <c:pt idx="3">
                  <c:v>2016_03</c:v>
                </c:pt>
                <c:pt idx="4">
                  <c:v>2016_04</c:v>
                </c:pt>
                <c:pt idx="5">
                  <c:v>2016_05</c:v>
                </c:pt>
                <c:pt idx="6">
                  <c:v>2016_06</c:v>
                </c:pt>
                <c:pt idx="7">
                  <c:v>2016_07</c:v>
                </c:pt>
                <c:pt idx="8">
                  <c:v>2016_08</c:v>
                </c:pt>
                <c:pt idx="9">
                  <c:v>2016_09</c:v>
                </c:pt>
                <c:pt idx="10">
                  <c:v>2016_10</c:v>
                </c:pt>
                <c:pt idx="11">
                  <c:v>2016_11</c:v>
                </c:pt>
                <c:pt idx="12">
                  <c:v>2016_12</c:v>
                </c:pt>
                <c:pt idx="13">
                  <c:v>2017_01</c:v>
                </c:pt>
                <c:pt idx="14">
                  <c:v>2017_02</c:v>
                </c:pt>
                <c:pt idx="15">
                  <c:v>2017_03</c:v>
                </c:pt>
                <c:pt idx="16">
                  <c:v>2017_04</c:v>
                </c:pt>
                <c:pt idx="17">
                  <c:v>2017_05</c:v>
                </c:pt>
                <c:pt idx="18">
                  <c:v>2017_06</c:v>
                </c:pt>
                <c:pt idx="19">
                  <c:v>2017_07</c:v>
                </c:pt>
                <c:pt idx="20">
                  <c:v>2017_08</c:v>
                </c:pt>
                <c:pt idx="21">
                  <c:v>2017_09</c:v>
                </c:pt>
                <c:pt idx="22">
                  <c:v>2017_10</c:v>
                </c:pt>
                <c:pt idx="23">
                  <c:v>2017_11</c:v>
                </c:pt>
                <c:pt idx="24">
                  <c:v>2017_12</c:v>
                </c:pt>
              </c:strCache>
            </c:strRef>
          </c:cat>
          <c:val>
            <c:numRef>
              <c:f>'Figur 1 missing repl '!$D$43:$AB$43</c:f>
              <c:numCache>
                <c:formatCode>General</c:formatCode>
                <c:ptCount val="25"/>
                <c:pt idx="0">
                  <c:v>100</c:v>
                </c:pt>
                <c:pt idx="1">
                  <c:v>83.9</c:v>
                </c:pt>
                <c:pt idx="2">
                  <c:v>89</c:v>
                </c:pt>
                <c:pt idx="3">
                  <c:v>90.4</c:v>
                </c:pt>
                <c:pt idx="4">
                  <c:v>84</c:v>
                </c:pt>
                <c:pt idx="5">
                  <c:v>88.4</c:v>
                </c:pt>
                <c:pt idx="6">
                  <c:v>79.7</c:v>
                </c:pt>
                <c:pt idx="7">
                  <c:v>88</c:v>
                </c:pt>
                <c:pt idx="8">
                  <c:v>83.3</c:v>
                </c:pt>
                <c:pt idx="9">
                  <c:v>76.900000000000006</c:v>
                </c:pt>
                <c:pt idx="10">
                  <c:v>87.1</c:v>
                </c:pt>
                <c:pt idx="11">
                  <c:v>77.900000000000006</c:v>
                </c:pt>
                <c:pt idx="12">
                  <c:v>94.4</c:v>
                </c:pt>
                <c:pt idx="13">
                  <c:v>83.166399999999996</c:v>
                </c:pt>
                <c:pt idx="14">
                  <c:v>74.103999999999999</c:v>
                </c:pt>
                <c:pt idx="15">
                  <c:v>76.747199999999992</c:v>
                </c:pt>
                <c:pt idx="16">
                  <c:v>76.841600000000014</c:v>
                </c:pt>
                <c:pt idx="17">
                  <c:v>77.408000000000015</c:v>
                </c:pt>
                <c:pt idx="18">
                  <c:v>75.048000000000016</c:v>
                </c:pt>
                <c:pt idx="19">
                  <c:v>76.747200000000021</c:v>
                </c:pt>
                <c:pt idx="20">
                  <c:v>74.576000000000022</c:v>
                </c:pt>
                <c:pt idx="21">
                  <c:v>69.289600000000021</c:v>
                </c:pt>
                <c:pt idx="22">
                  <c:v>71.177600000000012</c:v>
                </c:pt>
                <c:pt idx="23">
                  <c:v>69.289600000000007</c:v>
                </c:pt>
                <c:pt idx="24">
                  <c:v>88.830399999999997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4B0-44AB-B53D-68A773A6B247}"/>
            </c:ext>
          </c:extLst>
        </c:ser>
        <c:ser>
          <c:idx val="1"/>
          <c:order val="1"/>
          <c:tx>
            <c:v>HP MGK</c:v>
          </c:tx>
          <c:spPr>
            <a:ln>
              <a:solidFill>
                <a:sysClr val="windowText" lastClr="000000"/>
              </a:solidFill>
            </a:ln>
          </c:spPr>
          <c:marker>
            <c:symbol val="none"/>
          </c:marker>
          <c:cat>
            <c:strRef>
              <c:f>Prisclus!$C$37:$AA$37</c:f>
              <c:strCache>
                <c:ptCount val="25"/>
                <c:pt idx="0">
                  <c:v>2015_12</c:v>
                </c:pt>
                <c:pt idx="1">
                  <c:v>2016_01</c:v>
                </c:pt>
                <c:pt idx="2">
                  <c:v>2016_02</c:v>
                </c:pt>
                <c:pt idx="3">
                  <c:v>2016_03</c:v>
                </c:pt>
                <c:pt idx="4">
                  <c:v>2016_04</c:v>
                </c:pt>
                <c:pt idx="5">
                  <c:v>2016_05</c:v>
                </c:pt>
                <c:pt idx="6">
                  <c:v>2016_06</c:v>
                </c:pt>
                <c:pt idx="7">
                  <c:v>2016_07</c:v>
                </c:pt>
                <c:pt idx="8">
                  <c:v>2016_08</c:v>
                </c:pt>
                <c:pt idx="9">
                  <c:v>2016_09</c:v>
                </c:pt>
                <c:pt idx="10">
                  <c:v>2016_10</c:v>
                </c:pt>
                <c:pt idx="11">
                  <c:v>2016_11</c:v>
                </c:pt>
                <c:pt idx="12">
                  <c:v>2016_12</c:v>
                </c:pt>
                <c:pt idx="13">
                  <c:v>2017_01</c:v>
                </c:pt>
                <c:pt idx="14">
                  <c:v>2017_02</c:v>
                </c:pt>
                <c:pt idx="15">
                  <c:v>2017_03</c:v>
                </c:pt>
                <c:pt idx="16">
                  <c:v>2017_04</c:v>
                </c:pt>
                <c:pt idx="17">
                  <c:v>2017_05</c:v>
                </c:pt>
                <c:pt idx="18">
                  <c:v>2017_06</c:v>
                </c:pt>
                <c:pt idx="19">
                  <c:v>2017_07</c:v>
                </c:pt>
                <c:pt idx="20">
                  <c:v>2017_08</c:v>
                </c:pt>
                <c:pt idx="21">
                  <c:v>2017_09</c:v>
                </c:pt>
                <c:pt idx="22">
                  <c:v>2017_10</c:v>
                </c:pt>
                <c:pt idx="23">
                  <c:v>2017_11</c:v>
                </c:pt>
                <c:pt idx="24">
                  <c:v>2017_12</c:v>
                </c:pt>
              </c:strCache>
            </c:strRef>
          </c:cat>
          <c:val>
            <c:numRef>
              <c:f>Prisclus!$C$44:$AA$44</c:f>
              <c:numCache>
                <c:formatCode>General</c:formatCode>
                <c:ptCount val="25"/>
                <c:pt idx="0">
                  <c:v>100</c:v>
                </c:pt>
                <c:pt idx="1">
                  <c:v>83.6</c:v>
                </c:pt>
                <c:pt idx="2">
                  <c:v>91.5</c:v>
                </c:pt>
                <c:pt idx="3">
                  <c:v>91.6</c:v>
                </c:pt>
                <c:pt idx="4">
                  <c:v>87.9</c:v>
                </c:pt>
                <c:pt idx="5">
                  <c:v>93.4</c:v>
                </c:pt>
                <c:pt idx="6">
                  <c:v>84.6</c:v>
                </c:pt>
                <c:pt idx="7">
                  <c:v>90.4</c:v>
                </c:pt>
                <c:pt idx="8">
                  <c:v>86.3</c:v>
                </c:pt>
                <c:pt idx="9">
                  <c:v>80.5</c:v>
                </c:pt>
                <c:pt idx="10">
                  <c:v>91.8</c:v>
                </c:pt>
                <c:pt idx="11">
                  <c:v>83.7</c:v>
                </c:pt>
                <c:pt idx="12">
                  <c:v>96.4</c:v>
                </c:pt>
                <c:pt idx="13">
                  <c:v>85.121200000000002</c:v>
                </c:pt>
                <c:pt idx="14">
                  <c:v>79.819199999999995</c:v>
                </c:pt>
                <c:pt idx="15">
                  <c:v>85.024799999999999</c:v>
                </c:pt>
                <c:pt idx="16">
                  <c:v>81.747200000000007</c:v>
                </c:pt>
                <c:pt idx="17">
                  <c:v>88.013199999999998</c:v>
                </c:pt>
                <c:pt idx="18">
                  <c:v>84.350000000000009</c:v>
                </c:pt>
                <c:pt idx="19">
                  <c:v>83.289600000000021</c:v>
                </c:pt>
                <c:pt idx="20">
                  <c:v>85.988800000000012</c:v>
                </c:pt>
                <c:pt idx="21">
                  <c:v>77.794800000000009</c:v>
                </c:pt>
                <c:pt idx="22">
                  <c:v>86.278000000000006</c:v>
                </c:pt>
                <c:pt idx="23">
                  <c:v>85.892399999999995</c:v>
                </c:pt>
                <c:pt idx="24">
                  <c:v>98.713600000000014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4B0-44AB-B53D-68A773A6B2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04329984"/>
        <c:axId val="104331520"/>
      </c:lineChart>
      <c:catAx>
        <c:axId val="1043299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2700000"/>
          <a:lstStyle/>
          <a:p>
            <a:pPr>
              <a:defRPr/>
            </a:pPr>
            <a:endParaRPr lang="nb-NO"/>
          </a:p>
        </c:txPr>
        <c:crossAx val="104331520"/>
        <c:crosses val="autoZero"/>
        <c:auto val="1"/>
        <c:lblAlgn val="ctr"/>
        <c:lblOffset val="100"/>
        <c:noMultiLvlLbl val="0"/>
      </c:catAx>
      <c:valAx>
        <c:axId val="104331520"/>
        <c:scaling>
          <c:orientation val="minMax"/>
          <c:min val="60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crossAx val="104329984"/>
        <c:crosses val="autoZero"/>
        <c:crossBetween val="between"/>
      </c:valAx>
    </c:plotArea>
    <c:legend>
      <c:legendPos val="t"/>
      <c:overlay val="0"/>
    </c:legend>
    <c:plotVisOnly val="1"/>
    <c:dispBlanksAs val="gap"/>
    <c:showDLblsOverMax val="0"/>
  </c:chart>
  <c:txPr>
    <a:bodyPr/>
    <a:lstStyle/>
    <a:p>
      <a:pPr>
        <a:defRPr sz="800"/>
      </a:pPr>
      <a:endParaRPr lang="nb-NO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960"/>
              <a:t>Socks, men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3400426509186353"/>
          <c:y val="0.42701382915370872"/>
          <c:w val="0.75590452755905513"/>
          <c:h val="0.35728048699794879"/>
        </c:manualLayout>
      </c:layout>
      <c:lineChart>
        <c:grouping val="standard"/>
        <c:varyColors val="0"/>
        <c:ser>
          <c:idx val="3"/>
          <c:order val="0"/>
          <c:tx>
            <c:v>Item code MGK multilateral</c:v>
          </c:tx>
          <c:spPr>
            <a:ln>
              <a:solidFill>
                <a:schemeClr val="bg1">
                  <a:lumMod val="50000"/>
                </a:schemeClr>
              </a:solidFill>
            </a:ln>
          </c:spPr>
          <c:marker>
            <c:symbol val="none"/>
          </c:marker>
          <c:cat>
            <c:strRef>
              <c:f>'Figur 7 Expanding window'!$C$36:$AA$36</c:f>
              <c:strCache>
                <c:ptCount val="25"/>
                <c:pt idx="0">
                  <c:v>2015_12</c:v>
                </c:pt>
                <c:pt idx="1">
                  <c:v>2016_01</c:v>
                </c:pt>
                <c:pt idx="2">
                  <c:v>2016_02</c:v>
                </c:pt>
                <c:pt idx="3">
                  <c:v>2016_03</c:v>
                </c:pt>
                <c:pt idx="4">
                  <c:v>2016_04</c:v>
                </c:pt>
                <c:pt idx="5">
                  <c:v>2016_05</c:v>
                </c:pt>
                <c:pt idx="6">
                  <c:v>2016_06</c:v>
                </c:pt>
                <c:pt idx="7">
                  <c:v>2016_07</c:v>
                </c:pt>
                <c:pt idx="8">
                  <c:v>2016_08</c:v>
                </c:pt>
                <c:pt idx="9">
                  <c:v>2016_09</c:v>
                </c:pt>
                <c:pt idx="10">
                  <c:v>2016_10</c:v>
                </c:pt>
                <c:pt idx="11">
                  <c:v>2016_11</c:v>
                </c:pt>
                <c:pt idx="12">
                  <c:v>2016_12</c:v>
                </c:pt>
                <c:pt idx="13">
                  <c:v>2017_01</c:v>
                </c:pt>
                <c:pt idx="14">
                  <c:v>2017_02</c:v>
                </c:pt>
                <c:pt idx="15">
                  <c:v>2017_03</c:v>
                </c:pt>
                <c:pt idx="16">
                  <c:v>2017_04</c:v>
                </c:pt>
                <c:pt idx="17">
                  <c:v>2017_05</c:v>
                </c:pt>
                <c:pt idx="18">
                  <c:v>2017_06</c:v>
                </c:pt>
                <c:pt idx="19">
                  <c:v>2017_07</c:v>
                </c:pt>
                <c:pt idx="20">
                  <c:v>2017_08</c:v>
                </c:pt>
                <c:pt idx="21">
                  <c:v>2017_09</c:v>
                </c:pt>
                <c:pt idx="22">
                  <c:v>2017_10</c:v>
                </c:pt>
                <c:pt idx="23">
                  <c:v>2017_11</c:v>
                </c:pt>
                <c:pt idx="24">
                  <c:v>2017_12</c:v>
                </c:pt>
              </c:strCache>
            </c:strRef>
          </c:cat>
          <c:val>
            <c:numRef>
              <c:f>artikkelkode!$D$37:$AB$37</c:f>
              <c:numCache>
                <c:formatCode>General</c:formatCode>
                <c:ptCount val="25"/>
                <c:pt idx="0">
                  <c:v>100</c:v>
                </c:pt>
                <c:pt idx="1">
                  <c:v>95.2</c:v>
                </c:pt>
                <c:pt idx="2">
                  <c:v>94.7</c:v>
                </c:pt>
                <c:pt idx="3">
                  <c:v>89.4</c:v>
                </c:pt>
                <c:pt idx="4">
                  <c:v>92.2</c:v>
                </c:pt>
                <c:pt idx="5">
                  <c:v>91.7</c:v>
                </c:pt>
                <c:pt idx="6">
                  <c:v>94.7</c:v>
                </c:pt>
                <c:pt idx="7">
                  <c:v>99.2</c:v>
                </c:pt>
                <c:pt idx="8">
                  <c:v>92.1</c:v>
                </c:pt>
                <c:pt idx="9">
                  <c:v>87.9</c:v>
                </c:pt>
                <c:pt idx="10">
                  <c:v>89.8</c:v>
                </c:pt>
                <c:pt idx="11">
                  <c:v>87.2</c:v>
                </c:pt>
                <c:pt idx="12">
                  <c:v>93.6</c:v>
                </c:pt>
                <c:pt idx="13">
                  <c:v>91.915199999999999</c:v>
                </c:pt>
                <c:pt idx="14">
                  <c:v>88.264799999999994</c:v>
                </c:pt>
                <c:pt idx="15">
                  <c:v>87.983999999999995</c:v>
                </c:pt>
                <c:pt idx="16">
                  <c:v>90.043199999999999</c:v>
                </c:pt>
                <c:pt idx="17">
                  <c:v>92.570399999999992</c:v>
                </c:pt>
                <c:pt idx="18">
                  <c:v>89.855999999999995</c:v>
                </c:pt>
                <c:pt idx="19">
                  <c:v>93.506399999999999</c:v>
                </c:pt>
                <c:pt idx="20">
                  <c:v>91.634399999999999</c:v>
                </c:pt>
                <c:pt idx="21">
                  <c:v>85.737599999999986</c:v>
                </c:pt>
                <c:pt idx="22">
                  <c:v>82.367999999999995</c:v>
                </c:pt>
                <c:pt idx="23">
                  <c:v>81.057599999999994</c:v>
                </c:pt>
                <c:pt idx="24">
                  <c:v>90.979200000000006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5FB-4DEA-9C9E-5EC8A9B0953E}"/>
            </c:ext>
          </c:extLst>
        </c:ser>
        <c:ser>
          <c:idx val="0"/>
          <c:order val="1"/>
          <c:tx>
            <c:v>Item code Törnqvist</c:v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cat>
            <c:strRef>
              <c:f>'Figur 7 Expanding window'!$C$36:$AA$36</c:f>
              <c:strCache>
                <c:ptCount val="25"/>
                <c:pt idx="0">
                  <c:v>2015_12</c:v>
                </c:pt>
                <c:pt idx="1">
                  <c:v>2016_01</c:v>
                </c:pt>
                <c:pt idx="2">
                  <c:v>2016_02</c:v>
                </c:pt>
                <c:pt idx="3">
                  <c:v>2016_03</c:v>
                </c:pt>
                <c:pt idx="4">
                  <c:v>2016_04</c:v>
                </c:pt>
                <c:pt idx="5">
                  <c:v>2016_05</c:v>
                </c:pt>
                <c:pt idx="6">
                  <c:v>2016_06</c:v>
                </c:pt>
                <c:pt idx="7">
                  <c:v>2016_07</c:v>
                </c:pt>
                <c:pt idx="8">
                  <c:v>2016_08</c:v>
                </c:pt>
                <c:pt idx="9">
                  <c:v>2016_09</c:v>
                </c:pt>
                <c:pt idx="10">
                  <c:v>2016_10</c:v>
                </c:pt>
                <c:pt idx="11">
                  <c:v>2016_11</c:v>
                </c:pt>
                <c:pt idx="12">
                  <c:v>2016_12</c:v>
                </c:pt>
                <c:pt idx="13">
                  <c:v>2017_01</c:v>
                </c:pt>
                <c:pt idx="14">
                  <c:v>2017_02</c:v>
                </c:pt>
                <c:pt idx="15">
                  <c:v>2017_03</c:v>
                </c:pt>
                <c:pt idx="16">
                  <c:v>2017_04</c:v>
                </c:pt>
                <c:pt idx="17">
                  <c:v>2017_05</c:v>
                </c:pt>
                <c:pt idx="18">
                  <c:v>2017_06</c:v>
                </c:pt>
                <c:pt idx="19">
                  <c:v>2017_07</c:v>
                </c:pt>
                <c:pt idx="20">
                  <c:v>2017_08</c:v>
                </c:pt>
                <c:pt idx="21">
                  <c:v>2017_09</c:v>
                </c:pt>
                <c:pt idx="22">
                  <c:v>2017_10</c:v>
                </c:pt>
                <c:pt idx="23">
                  <c:v>2017_11</c:v>
                </c:pt>
                <c:pt idx="24">
                  <c:v>2017_12</c:v>
                </c:pt>
              </c:strCache>
            </c:strRef>
          </c:cat>
          <c:val>
            <c:numRef>
              <c:f>'Figur 7 Expanding window'!$C$37:$AA$37</c:f>
              <c:numCache>
                <c:formatCode>General</c:formatCode>
                <c:ptCount val="25"/>
                <c:pt idx="0">
                  <c:v>100</c:v>
                </c:pt>
                <c:pt idx="1">
                  <c:v>95.509999999999991</c:v>
                </c:pt>
                <c:pt idx="2">
                  <c:v>95.22</c:v>
                </c:pt>
                <c:pt idx="3">
                  <c:v>89.710000000000008</c:v>
                </c:pt>
                <c:pt idx="4">
                  <c:v>92.47</c:v>
                </c:pt>
                <c:pt idx="5">
                  <c:v>92.31</c:v>
                </c:pt>
                <c:pt idx="6">
                  <c:v>96.240000000000009</c:v>
                </c:pt>
                <c:pt idx="7">
                  <c:v>101.23</c:v>
                </c:pt>
                <c:pt idx="8">
                  <c:v>95.240000000000009</c:v>
                </c:pt>
                <c:pt idx="9">
                  <c:v>88.81</c:v>
                </c:pt>
                <c:pt idx="10">
                  <c:v>91.61</c:v>
                </c:pt>
                <c:pt idx="11">
                  <c:v>88.570000000000007</c:v>
                </c:pt>
                <c:pt idx="12">
                  <c:v>94.67</c:v>
                </c:pt>
                <c:pt idx="13">
                  <c:v>93.43929</c:v>
                </c:pt>
                <c:pt idx="14">
                  <c:v>90.523454000000001</c:v>
                </c:pt>
                <c:pt idx="15">
                  <c:v>90.409849999999992</c:v>
                </c:pt>
                <c:pt idx="16">
                  <c:v>92.776600000000002</c:v>
                </c:pt>
                <c:pt idx="17">
                  <c:v>94.262919000000011</c:v>
                </c:pt>
                <c:pt idx="18">
                  <c:v>91.261880000000005</c:v>
                </c:pt>
                <c:pt idx="19">
                  <c:v>95.332689999999985</c:v>
                </c:pt>
                <c:pt idx="20">
                  <c:v>94.793071000000012</c:v>
                </c:pt>
                <c:pt idx="21">
                  <c:v>88.213505999999995</c:v>
                </c:pt>
                <c:pt idx="22">
                  <c:v>86.679851999999997</c:v>
                </c:pt>
                <c:pt idx="23">
                  <c:v>82.751047</c:v>
                </c:pt>
                <c:pt idx="24">
                  <c:v>90.078505000000007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5FB-4DEA-9C9E-5EC8A9B0953E}"/>
            </c:ext>
          </c:extLst>
        </c:ser>
        <c:ser>
          <c:idx val="1"/>
          <c:order val="2"/>
          <c:tx>
            <c:v>Item code MGK - bilateral</c:v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val>
            <c:numRef>
              <c:f>'GTIN bilateral -C'!$D$37:$AB$37</c:f>
              <c:numCache>
                <c:formatCode>General</c:formatCode>
                <c:ptCount val="25"/>
                <c:pt idx="0">
                  <c:v>100</c:v>
                </c:pt>
                <c:pt idx="1">
                  <c:v>95.2</c:v>
                </c:pt>
                <c:pt idx="2">
                  <c:v>94.4</c:v>
                </c:pt>
                <c:pt idx="3">
                  <c:v>89.5</c:v>
                </c:pt>
                <c:pt idx="4">
                  <c:v>92.7</c:v>
                </c:pt>
                <c:pt idx="5">
                  <c:v>92.6</c:v>
                </c:pt>
                <c:pt idx="6">
                  <c:v>95.9</c:v>
                </c:pt>
                <c:pt idx="7">
                  <c:v>98.9</c:v>
                </c:pt>
                <c:pt idx="8">
                  <c:v>93.1</c:v>
                </c:pt>
                <c:pt idx="9">
                  <c:v>89.2</c:v>
                </c:pt>
                <c:pt idx="10">
                  <c:v>90.6</c:v>
                </c:pt>
                <c:pt idx="11">
                  <c:v>88.5</c:v>
                </c:pt>
                <c:pt idx="12">
                  <c:v>94.7</c:v>
                </c:pt>
                <c:pt idx="13">
                  <c:v>92.995400000000004</c:v>
                </c:pt>
                <c:pt idx="14">
                  <c:v>89.396800000000013</c:v>
                </c:pt>
                <c:pt idx="15">
                  <c:v>89.207400000000007</c:v>
                </c:pt>
                <c:pt idx="16">
                  <c:v>91.385499999999993</c:v>
                </c:pt>
                <c:pt idx="17">
                  <c:v>94.699999999999989</c:v>
                </c:pt>
                <c:pt idx="18">
                  <c:v>92.995399999999989</c:v>
                </c:pt>
                <c:pt idx="19">
                  <c:v>95.17349999999999</c:v>
                </c:pt>
                <c:pt idx="20">
                  <c:v>93.563599999999994</c:v>
                </c:pt>
                <c:pt idx="21">
                  <c:v>88.544499999999999</c:v>
                </c:pt>
                <c:pt idx="22">
                  <c:v>84.851199999999992</c:v>
                </c:pt>
                <c:pt idx="23">
                  <c:v>84.472400000000007</c:v>
                </c:pt>
                <c:pt idx="24">
                  <c:v>92.616600000000005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85FB-4DEA-9C9E-5EC8A9B095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33186688"/>
        <c:axId val="133188224"/>
      </c:lineChart>
      <c:catAx>
        <c:axId val="1331866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2700000"/>
          <a:lstStyle/>
          <a:p>
            <a:pPr>
              <a:defRPr sz="800"/>
            </a:pPr>
            <a:endParaRPr lang="nb-NO"/>
          </a:p>
        </c:txPr>
        <c:crossAx val="133188224"/>
        <c:crosses val="autoZero"/>
        <c:auto val="1"/>
        <c:lblAlgn val="ctr"/>
        <c:lblOffset val="100"/>
        <c:noMultiLvlLbl val="0"/>
      </c:catAx>
      <c:valAx>
        <c:axId val="133188224"/>
        <c:scaling>
          <c:orientation val="minMax"/>
          <c:min val="7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nb-NO"/>
          </a:p>
        </c:txPr>
        <c:crossAx val="133186688"/>
        <c:crosses val="autoZero"/>
        <c:crossBetween val="between"/>
      </c:valAx>
    </c:plotArea>
    <c:legend>
      <c:legendPos val="t"/>
      <c:overlay val="0"/>
      <c:txPr>
        <a:bodyPr/>
        <a:lstStyle/>
        <a:p>
          <a:pPr>
            <a:defRPr sz="800"/>
          </a:pPr>
          <a:endParaRPr lang="nb-NO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960"/>
            </a:pPr>
            <a:r>
              <a:rPr lang="nb-NO" sz="960"/>
              <a:t>Trousers, men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3442434115798221"/>
          <c:y val="0.43456649168853895"/>
          <c:w val="0.75507647750927687"/>
          <c:h val="0.35152537182852139"/>
        </c:manualLayout>
      </c:layout>
      <c:lineChart>
        <c:grouping val="standard"/>
        <c:varyColors val="0"/>
        <c:ser>
          <c:idx val="3"/>
          <c:order val="0"/>
          <c:tx>
            <c:v>Item code MGK - multilateral</c:v>
          </c:tx>
          <c:spPr>
            <a:ln>
              <a:solidFill>
                <a:schemeClr val="bg1">
                  <a:lumMod val="50000"/>
                </a:schemeClr>
              </a:solidFill>
            </a:ln>
          </c:spPr>
          <c:marker>
            <c:symbol val="none"/>
          </c:marker>
          <c:cat>
            <c:strRef>
              <c:f>'Figur 7 Expanding window'!$C$36:$AA$36</c:f>
              <c:strCache>
                <c:ptCount val="25"/>
                <c:pt idx="0">
                  <c:v>2015_12</c:v>
                </c:pt>
                <c:pt idx="1">
                  <c:v>2016_01</c:v>
                </c:pt>
                <c:pt idx="2">
                  <c:v>2016_02</c:v>
                </c:pt>
                <c:pt idx="3">
                  <c:v>2016_03</c:v>
                </c:pt>
                <c:pt idx="4">
                  <c:v>2016_04</c:v>
                </c:pt>
                <c:pt idx="5">
                  <c:v>2016_05</c:v>
                </c:pt>
                <c:pt idx="6">
                  <c:v>2016_06</c:v>
                </c:pt>
                <c:pt idx="7">
                  <c:v>2016_07</c:v>
                </c:pt>
                <c:pt idx="8">
                  <c:v>2016_08</c:v>
                </c:pt>
                <c:pt idx="9">
                  <c:v>2016_09</c:v>
                </c:pt>
                <c:pt idx="10">
                  <c:v>2016_10</c:v>
                </c:pt>
                <c:pt idx="11">
                  <c:v>2016_11</c:v>
                </c:pt>
                <c:pt idx="12">
                  <c:v>2016_12</c:v>
                </c:pt>
                <c:pt idx="13">
                  <c:v>2017_01</c:v>
                </c:pt>
                <c:pt idx="14">
                  <c:v>2017_02</c:v>
                </c:pt>
                <c:pt idx="15">
                  <c:v>2017_03</c:v>
                </c:pt>
                <c:pt idx="16">
                  <c:v>2017_04</c:v>
                </c:pt>
                <c:pt idx="17">
                  <c:v>2017_05</c:v>
                </c:pt>
                <c:pt idx="18">
                  <c:v>2017_06</c:v>
                </c:pt>
                <c:pt idx="19">
                  <c:v>2017_07</c:v>
                </c:pt>
                <c:pt idx="20">
                  <c:v>2017_08</c:v>
                </c:pt>
                <c:pt idx="21">
                  <c:v>2017_09</c:v>
                </c:pt>
                <c:pt idx="22">
                  <c:v>2017_10</c:v>
                </c:pt>
                <c:pt idx="23">
                  <c:v>2017_11</c:v>
                </c:pt>
                <c:pt idx="24">
                  <c:v>2017_12</c:v>
                </c:pt>
              </c:strCache>
            </c:strRef>
          </c:cat>
          <c:val>
            <c:numRef>
              <c:f>artikkelkode!$D$38:$AB$38</c:f>
              <c:numCache>
                <c:formatCode>General</c:formatCode>
                <c:ptCount val="25"/>
                <c:pt idx="0">
                  <c:v>100</c:v>
                </c:pt>
                <c:pt idx="1">
                  <c:v>96</c:v>
                </c:pt>
                <c:pt idx="2">
                  <c:v>92.3</c:v>
                </c:pt>
                <c:pt idx="3">
                  <c:v>89.9</c:v>
                </c:pt>
                <c:pt idx="4">
                  <c:v>94.6</c:v>
                </c:pt>
                <c:pt idx="5">
                  <c:v>93.6</c:v>
                </c:pt>
                <c:pt idx="6">
                  <c:v>93</c:v>
                </c:pt>
                <c:pt idx="7">
                  <c:v>96.3</c:v>
                </c:pt>
                <c:pt idx="8">
                  <c:v>94.5</c:v>
                </c:pt>
                <c:pt idx="9">
                  <c:v>90.4</c:v>
                </c:pt>
                <c:pt idx="10">
                  <c:v>93.2</c:v>
                </c:pt>
                <c:pt idx="11">
                  <c:v>89.1</c:v>
                </c:pt>
                <c:pt idx="12">
                  <c:v>101.3</c:v>
                </c:pt>
                <c:pt idx="13">
                  <c:v>96.640200000000007</c:v>
                </c:pt>
                <c:pt idx="14">
                  <c:v>86.611499999999992</c:v>
                </c:pt>
                <c:pt idx="15">
                  <c:v>89.549199999999999</c:v>
                </c:pt>
                <c:pt idx="16">
                  <c:v>90.663499999999999</c:v>
                </c:pt>
                <c:pt idx="17">
                  <c:v>92.284300000000002</c:v>
                </c:pt>
                <c:pt idx="18">
                  <c:v>93.094700000000017</c:v>
                </c:pt>
                <c:pt idx="19">
                  <c:v>94.614200000000025</c:v>
                </c:pt>
                <c:pt idx="20">
                  <c:v>94.107700000000023</c:v>
                </c:pt>
                <c:pt idx="21">
                  <c:v>84.382900000000006</c:v>
                </c:pt>
                <c:pt idx="22">
                  <c:v>87.421900000000008</c:v>
                </c:pt>
                <c:pt idx="23">
                  <c:v>83.6738</c:v>
                </c:pt>
                <c:pt idx="24">
                  <c:v>96.133700000000005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7FF-4013-A94E-F28E00990899}"/>
            </c:ext>
          </c:extLst>
        </c:ser>
        <c:ser>
          <c:idx val="0"/>
          <c:order val="1"/>
          <c:tx>
            <c:v>Item code Törnqvist</c:v>
          </c:tx>
          <c:spPr>
            <a:ln>
              <a:solidFill>
                <a:sysClr val="windowText" lastClr="000000"/>
              </a:solidFill>
            </a:ln>
          </c:spPr>
          <c:marker>
            <c:symbol val="none"/>
          </c:marker>
          <c:cat>
            <c:strRef>
              <c:f>'Figur 7 Expanding window'!$C$36:$AA$36</c:f>
              <c:strCache>
                <c:ptCount val="25"/>
                <c:pt idx="0">
                  <c:v>2015_12</c:v>
                </c:pt>
                <c:pt idx="1">
                  <c:v>2016_01</c:v>
                </c:pt>
                <c:pt idx="2">
                  <c:v>2016_02</c:v>
                </c:pt>
                <c:pt idx="3">
                  <c:v>2016_03</c:v>
                </c:pt>
                <c:pt idx="4">
                  <c:v>2016_04</c:v>
                </c:pt>
                <c:pt idx="5">
                  <c:v>2016_05</c:v>
                </c:pt>
                <c:pt idx="6">
                  <c:v>2016_06</c:v>
                </c:pt>
                <c:pt idx="7">
                  <c:v>2016_07</c:v>
                </c:pt>
                <c:pt idx="8">
                  <c:v>2016_08</c:v>
                </c:pt>
                <c:pt idx="9">
                  <c:v>2016_09</c:v>
                </c:pt>
                <c:pt idx="10">
                  <c:v>2016_10</c:v>
                </c:pt>
                <c:pt idx="11">
                  <c:v>2016_11</c:v>
                </c:pt>
                <c:pt idx="12">
                  <c:v>2016_12</c:v>
                </c:pt>
                <c:pt idx="13">
                  <c:v>2017_01</c:v>
                </c:pt>
                <c:pt idx="14">
                  <c:v>2017_02</c:v>
                </c:pt>
                <c:pt idx="15">
                  <c:v>2017_03</c:v>
                </c:pt>
                <c:pt idx="16">
                  <c:v>2017_04</c:v>
                </c:pt>
                <c:pt idx="17">
                  <c:v>2017_05</c:v>
                </c:pt>
                <c:pt idx="18">
                  <c:v>2017_06</c:v>
                </c:pt>
                <c:pt idx="19">
                  <c:v>2017_07</c:v>
                </c:pt>
                <c:pt idx="20">
                  <c:v>2017_08</c:v>
                </c:pt>
                <c:pt idx="21">
                  <c:v>2017_09</c:v>
                </c:pt>
                <c:pt idx="22">
                  <c:v>2017_10</c:v>
                </c:pt>
                <c:pt idx="23">
                  <c:v>2017_11</c:v>
                </c:pt>
                <c:pt idx="24">
                  <c:v>2017_12</c:v>
                </c:pt>
              </c:strCache>
            </c:strRef>
          </c:cat>
          <c:val>
            <c:numRef>
              <c:f>'Figur 7 Expanding window'!$C$38:$AA$38</c:f>
              <c:numCache>
                <c:formatCode>General</c:formatCode>
                <c:ptCount val="25"/>
                <c:pt idx="0">
                  <c:v>100</c:v>
                </c:pt>
                <c:pt idx="1">
                  <c:v>98.09</c:v>
                </c:pt>
                <c:pt idx="2">
                  <c:v>99.550000000000011</c:v>
                </c:pt>
                <c:pt idx="3">
                  <c:v>98.49</c:v>
                </c:pt>
                <c:pt idx="4">
                  <c:v>98.15</c:v>
                </c:pt>
                <c:pt idx="5">
                  <c:v>95.19</c:v>
                </c:pt>
                <c:pt idx="6">
                  <c:v>97</c:v>
                </c:pt>
                <c:pt idx="7">
                  <c:v>99.89</c:v>
                </c:pt>
                <c:pt idx="8">
                  <c:v>97.330000000000013</c:v>
                </c:pt>
                <c:pt idx="9">
                  <c:v>93.06</c:v>
                </c:pt>
                <c:pt idx="10">
                  <c:v>98.42</c:v>
                </c:pt>
                <c:pt idx="11">
                  <c:v>93.45</c:v>
                </c:pt>
                <c:pt idx="12">
                  <c:v>105.39</c:v>
                </c:pt>
                <c:pt idx="13">
                  <c:v>103.629987</c:v>
                </c:pt>
                <c:pt idx="14">
                  <c:v>97.327664999999996</c:v>
                </c:pt>
                <c:pt idx="15">
                  <c:v>101.553804</c:v>
                </c:pt>
                <c:pt idx="16">
                  <c:v>103.471902</c:v>
                </c:pt>
                <c:pt idx="17">
                  <c:v>101.14278299999999</c:v>
                </c:pt>
                <c:pt idx="18">
                  <c:v>98.750430000000009</c:v>
                </c:pt>
                <c:pt idx="19">
                  <c:v>100.099422</c:v>
                </c:pt>
                <c:pt idx="20">
                  <c:v>102.133449</c:v>
                </c:pt>
                <c:pt idx="21">
                  <c:v>91.583910000000003</c:v>
                </c:pt>
                <c:pt idx="22">
                  <c:v>96.020829000000006</c:v>
                </c:pt>
                <c:pt idx="23">
                  <c:v>93.607398000000003</c:v>
                </c:pt>
                <c:pt idx="24">
                  <c:v>102.681477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7FF-4013-A94E-F28E00990899}"/>
            </c:ext>
          </c:extLst>
        </c:ser>
        <c:ser>
          <c:idx val="1"/>
          <c:order val="2"/>
          <c:tx>
            <c:v>Item code MGK - bilateral</c:v>
          </c:tx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val>
            <c:numRef>
              <c:f>'GTIN bilateral -C'!$D$38:$AB$38</c:f>
              <c:numCache>
                <c:formatCode>General</c:formatCode>
                <c:ptCount val="25"/>
                <c:pt idx="0">
                  <c:v>100</c:v>
                </c:pt>
                <c:pt idx="1">
                  <c:v>96</c:v>
                </c:pt>
                <c:pt idx="2">
                  <c:v>92.8</c:v>
                </c:pt>
                <c:pt idx="3">
                  <c:v>90.9</c:v>
                </c:pt>
                <c:pt idx="4">
                  <c:v>96.1</c:v>
                </c:pt>
                <c:pt idx="5">
                  <c:v>95</c:v>
                </c:pt>
                <c:pt idx="6">
                  <c:v>94.9</c:v>
                </c:pt>
                <c:pt idx="7">
                  <c:v>97.8</c:v>
                </c:pt>
                <c:pt idx="8">
                  <c:v>96.5</c:v>
                </c:pt>
                <c:pt idx="9">
                  <c:v>92.3</c:v>
                </c:pt>
                <c:pt idx="10">
                  <c:v>95.1</c:v>
                </c:pt>
                <c:pt idx="11">
                  <c:v>91.5</c:v>
                </c:pt>
                <c:pt idx="12">
                  <c:v>102.4</c:v>
                </c:pt>
                <c:pt idx="13">
                  <c:v>97.689600000000013</c:v>
                </c:pt>
                <c:pt idx="14">
                  <c:v>88.064000000000007</c:v>
                </c:pt>
                <c:pt idx="15">
                  <c:v>91.443200000000004</c:v>
                </c:pt>
                <c:pt idx="16">
                  <c:v>92.979200000000006</c:v>
                </c:pt>
                <c:pt idx="17">
                  <c:v>95.232000000000014</c:v>
                </c:pt>
                <c:pt idx="18">
                  <c:v>95.846400000000003</c:v>
                </c:pt>
                <c:pt idx="19">
                  <c:v>96.972800000000021</c:v>
                </c:pt>
                <c:pt idx="20">
                  <c:v>97.075200000000009</c:v>
                </c:pt>
                <c:pt idx="21">
                  <c:v>89.907200000000003</c:v>
                </c:pt>
                <c:pt idx="22">
                  <c:v>92.364800000000002</c:v>
                </c:pt>
                <c:pt idx="23">
                  <c:v>87.961600000000004</c:v>
                </c:pt>
                <c:pt idx="24">
                  <c:v>99.328000000000003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7FF-4013-A94E-F28E009908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33226496"/>
        <c:axId val="133228032"/>
      </c:lineChart>
      <c:catAx>
        <c:axId val="1332264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2700000"/>
          <a:lstStyle/>
          <a:p>
            <a:pPr>
              <a:defRPr sz="800"/>
            </a:pPr>
            <a:endParaRPr lang="nb-NO"/>
          </a:p>
        </c:txPr>
        <c:crossAx val="133228032"/>
        <c:crosses val="autoZero"/>
        <c:auto val="1"/>
        <c:lblAlgn val="ctr"/>
        <c:lblOffset val="100"/>
        <c:noMultiLvlLbl val="0"/>
      </c:catAx>
      <c:valAx>
        <c:axId val="133228032"/>
        <c:scaling>
          <c:orientation val="minMax"/>
          <c:min val="7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nb-NO"/>
          </a:p>
        </c:txPr>
        <c:crossAx val="133226496"/>
        <c:crosses val="autoZero"/>
        <c:crossBetween val="between"/>
      </c:valAx>
    </c:plotArea>
    <c:legend>
      <c:legendPos val="t"/>
      <c:overlay val="0"/>
      <c:txPr>
        <a:bodyPr/>
        <a:lstStyle/>
        <a:p>
          <a:pPr>
            <a:defRPr sz="800"/>
          </a:pPr>
          <a:endParaRPr lang="nb-NO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902067877353482"/>
          <c:y val="6.5270544885593001E-2"/>
          <c:w val="0.51545036639206232"/>
          <c:h val="0.78745342017433007"/>
        </c:manualLayout>
      </c:layout>
      <c:scatterChart>
        <c:scatterStyle val="lineMarker"/>
        <c:varyColors val="0"/>
        <c:ser>
          <c:idx val="0"/>
          <c:order val="0"/>
          <c:tx>
            <c:strRef>
              <c:f>'[2]varierende vindu'!$B$3</c:f>
              <c:strCache>
                <c:ptCount val="1"/>
                <c:pt idx="0">
                  <c:v>Socks, men</c:v>
                </c:pt>
              </c:strCache>
            </c:strRef>
          </c:tx>
          <c:spPr>
            <a:ln w="28575">
              <a:noFill/>
            </a:ln>
          </c:spPr>
          <c:marker>
            <c:spPr>
              <a:solidFill>
                <a:schemeClr val="tx1"/>
              </a:solidFill>
              <a:ln>
                <a:noFill/>
              </a:ln>
            </c:spPr>
          </c:marker>
          <c:xVal>
            <c:numRef>
              <c:f>'[2]varierende vindu'!$C$2:$O$2</c:f>
              <c:numCache>
                <c:formatCode>General</c:formatCode>
                <c:ptCount val="13"/>
                <c:pt idx="0">
                  <c:v>13</c:v>
                </c:pt>
                <c:pt idx="1">
                  <c:v>12</c:v>
                </c:pt>
                <c:pt idx="2">
                  <c:v>11</c:v>
                </c:pt>
                <c:pt idx="3">
                  <c:v>10</c:v>
                </c:pt>
                <c:pt idx="4">
                  <c:v>9</c:v>
                </c:pt>
                <c:pt idx="5">
                  <c:v>8</c:v>
                </c:pt>
                <c:pt idx="6">
                  <c:v>7</c:v>
                </c:pt>
                <c:pt idx="7">
                  <c:v>6</c:v>
                </c:pt>
                <c:pt idx="8">
                  <c:v>5</c:v>
                </c:pt>
                <c:pt idx="9">
                  <c:v>4</c:v>
                </c:pt>
                <c:pt idx="10">
                  <c:v>3</c:v>
                </c:pt>
                <c:pt idx="11">
                  <c:v>2</c:v>
                </c:pt>
                <c:pt idx="12">
                  <c:v>1</c:v>
                </c:pt>
              </c:numCache>
            </c:numRef>
          </c:xVal>
          <c:yVal>
            <c:numRef>
              <c:f>'[2]varierende vindu'!$C$3:$N$3</c:f>
              <c:numCache>
                <c:formatCode>General</c:formatCode>
                <c:ptCount val="12"/>
                <c:pt idx="0">
                  <c:v>1.0735680357999999</c:v>
                </c:pt>
                <c:pt idx="1">
                  <c:v>1.0738735564999999</c:v>
                </c:pt>
                <c:pt idx="2">
                  <c:v>1.0738294889</c:v>
                </c:pt>
                <c:pt idx="3">
                  <c:v>1.0730823018</c:v>
                </c:pt>
                <c:pt idx="4">
                  <c:v>1.072043904</c:v>
                </c:pt>
                <c:pt idx="5">
                  <c:v>1.070280524</c:v>
                </c:pt>
                <c:pt idx="6">
                  <c:v>1.0678313510999999</c:v>
                </c:pt>
                <c:pt idx="7">
                  <c:v>1.0647243819000001</c:v>
                </c:pt>
                <c:pt idx="8">
                  <c:v>1.0610304994999999</c:v>
                </c:pt>
                <c:pt idx="9">
                  <c:v>1.0572529562999999</c:v>
                </c:pt>
                <c:pt idx="10">
                  <c:v>1.0538203160999999</c:v>
                </c:pt>
                <c:pt idx="11">
                  <c:v>1.0528011427999999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707-4578-B413-1FA80E9A7739}"/>
            </c:ext>
          </c:extLst>
        </c:ser>
        <c:ser>
          <c:idx val="1"/>
          <c:order val="1"/>
          <c:tx>
            <c:strRef>
              <c:f>'[2]varierende vindu'!$B$4</c:f>
              <c:strCache>
                <c:ptCount val="1"/>
                <c:pt idx="0">
                  <c:v>Trousers, men</c:v>
                </c:pt>
              </c:strCache>
            </c:strRef>
          </c:tx>
          <c:spPr>
            <a:ln w="28575">
              <a:noFill/>
            </a:ln>
          </c:spPr>
          <c:marker>
            <c:spPr>
              <a:solidFill>
                <a:schemeClr val="bg1">
                  <a:lumMod val="50000"/>
                </a:schemeClr>
              </a:solidFill>
              <a:ln>
                <a:noFill/>
              </a:ln>
            </c:spPr>
          </c:marker>
          <c:xVal>
            <c:numRef>
              <c:f>'[2]varierende vindu'!$C$2:$O$2</c:f>
              <c:numCache>
                <c:formatCode>General</c:formatCode>
                <c:ptCount val="13"/>
                <c:pt idx="0">
                  <c:v>13</c:v>
                </c:pt>
                <c:pt idx="1">
                  <c:v>12</c:v>
                </c:pt>
                <c:pt idx="2">
                  <c:v>11</c:v>
                </c:pt>
                <c:pt idx="3">
                  <c:v>10</c:v>
                </c:pt>
                <c:pt idx="4">
                  <c:v>9</c:v>
                </c:pt>
                <c:pt idx="5">
                  <c:v>8</c:v>
                </c:pt>
                <c:pt idx="6">
                  <c:v>7</c:v>
                </c:pt>
                <c:pt idx="7">
                  <c:v>6</c:v>
                </c:pt>
                <c:pt idx="8">
                  <c:v>5</c:v>
                </c:pt>
                <c:pt idx="9">
                  <c:v>4</c:v>
                </c:pt>
                <c:pt idx="10">
                  <c:v>3</c:v>
                </c:pt>
                <c:pt idx="11">
                  <c:v>2</c:v>
                </c:pt>
                <c:pt idx="12">
                  <c:v>1</c:v>
                </c:pt>
              </c:numCache>
            </c:numRef>
          </c:xVal>
          <c:yVal>
            <c:numRef>
              <c:f>'[2]varierende vindu'!$C$4:$N$4</c:f>
              <c:numCache>
                <c:formatCode>General</c:formatCode>
                <c:ptCount val="12"/>
                <c:pt idx="0">
                  <c:v>1.1031139976</c:v>
                </c:pt>
                <c:pt idx="1">
                  <c:v>1.1007967344</c:v>
                </c:pt>
                <c:pt idx="2">
                  <c:v>1.0981034876</c:v>
                </c:pt>
                <c:pt idx="3">
                  <c:v>1.0954178885000001</c:v>
                </c:pt>
                <c:pt idx="4">
                  <c:v>1.0928533108</c:v>
                </c:pt>
                <c:pt idx="5">
                  <c:v>1.090613066</c:v>
                </c:pt>
                <c:pt idx="6">
                  <c:v>1.0890887724</c:v>
                </c:pt>
                <c:pt idx="7">
                  <c:v>1.0871808091999999</c:v>
                </c:pt>
                <c:pt idx="8">
                  <c:v>1.0837540653</c:v>
                </c:pt>
                <c:pt idx="9">
                  <c:v>1.0779369123</c:v>
                </c:pt>
                <c:pt idx="10">
                  <c:v>1.0750974298</c:v>
                </c:pt>
                <c:pt idx="11">
                  <c:v>1.0716742764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707-4578-B413-1FA80E9A7739}"/>
            </c:ext>
          </c:extLst>
        </c:ser>
        <c:ser>
          <c:idx val="2"/>
          <c:order val="2"/>
          <c:tx>
            <c:strRef>
              <c:f>'[2]varierende vindu'!$B$5</c:f>
              <c:strCache>
                <c:ptCount val="1"/>
                <c:pt idx="0">
                  <c:v>Sweaters, men</c:v>
                </c:pt>
              </c:strCache>
            </c:strRef>
          </c:tx>
          <c:spPr>
            <a:ln w="28575">
              <a:noFill/>
            </a:ln>
          </c:spPr>
          <c:marker>
            <c:spPr>
              <a:solidFill>
                <a:schemeClr val="bg1">
                  <a:lumMod val="85000"/>
                </a:schemeClr>
              </a:solidFill>
              <a:ln>
                <a:noFill/>
              </a:ln>
            </c:spPr>
          </c:marker>
          <c:xVal>
            <c:numRef>
              <c:f>'[2]varierende vindu'!$C$2:$O$2</c:f>
              <c:numCache>
                <c:formatCode>General</c:formatCode>
                <c:ptCount val="13"/>
                <c:pt idx="0">
                  <c:v>13</c:v>
                </c:pt>
                <c:pt idx="1">
                  <c:v>12</c:v>
                </c:pt>
                <c:pt idx="2">
                  <c:v>11</c:v>
                </c:pt>
                <c:pt idx="3">
                  <c:v>10</c:v>
                </c:pt>
                <c:pt idx="4">
                  <c:v>9</c:v>
                </c:pt>
                <c:pt idx="5">
                  <c:v>8</c:v>
                </c:pt>
                <c:pt idx="6">
                  <c:v>7</c:v>
                </c:pt>
                <c:pt idx="7">
                  <c:v>6</c:v>
                </c:pt>
                <c:pt idx="8">
                  <c:v>5</c:v>
                </c:pt>
                <c:pt idx="9">
                  <c:v>4</c:v>
                </c:pt>
                <c:pt idx="10">
                  <c:v>3</c:v>
                </c:pt>
                <c:pt idx="11">
                  <c:v>2</c:v>
                </c:pt>
                <c:pt idx="12">
                  <c:v>1</c:v>
                </c:pt>
              </c:numCache>
            </c:numRef>
          </c:xVal>
          <c:yVal>
            <c:numRef>
              <c:f>'[2]varierende vindu'!$C$5:$N$5</c:f>
              <c:numCache>
                <c:formatCode>General</c:formatCode>
                <c:ptCount val="12"/>
                <c:pt idx="0">
                  <c:v>1.1524208214</c:v>
                </c:pt>
                <c:pt idx="1">
                  <c:v>1.1455892049</c:v>
                </c:pt>
                <c:pt idx="2">
                  <c:v>1.1380380131000001</c:v>
                </c:pt>
                <c:pt idx="3">
                  <c:v>1.1305293877</c:v>
                </c:pt>
                <c:pt idx="4">
                  <c:v>1.1264530961999999</c:v>
                </c:pt>
                <c:pt idx="5">
                  <c:v>1.1216718011</c:v>
                </c:pt>
                <c:pt idx="6">
                  <c:v>1.1198193750000001</c:v>
                </c:pt>
                <c:pt idx="7">
                  <c:v>1.1148456121000001</c:v>
                </c:pt>
                <c:pt idx="8">
                  <c:v>1.1075299891999999</c:v>
                </c:pt>
                <c:pt idx="9">
                  <c:v>1.0999013337000001</c:v>
                </c:pt>
                <c:pt idx="10">
                  <c:v>1.1003055442</c:v>
                </c:pt>
                <c:pt idx="11">
                  <c:v>1.097593211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8707-4578-B413-1FA80E9A7739}"/>
            </c:ext>
          </c:extLst>
        </c:ser>
        <c:ser>
          <c:idx val="3"/>
          <c:order val="3"/>
          <c:tx>
            <c:strRef>
              <c:f>'[2]varierende vindu'!$B$6</c:f>
              <c:strCache>
                <c:ptCount val="1"/>
                <c:pt idx="0">
                  <c:v>Jackets, men</c:v>
                </c:pt>
              </c:strCache>
            </c:strRef>
          </c:tx>
          <c:spPr>
            <a:ln w="28575">
              <a:noFill/>
            </a:ln>
          </c:spPr>
          <c:marker>
            <c:spPr>
              <a:solidFill>
                <a:schemeClr val="bg1">
                  <a:lumMod val="75000"/>
                </a:schemeClr>
              </a:solidFill>
              <a:ln>
                <a:noFill/>
              </a:ln>
            </c:spPr>
          </c:marker>
          <c:xVal>
            <c:numRef>
              <c:f>'[2]varierende vindu'!$C$2:$O$2</c:f>
              <c:numCache>
                <c:formatCode>General</c:formatCode>
                <c:ptCount val="13"/>
                <c:pt idx="0">
                  <c:v>13</c:v>
                </c:pt>
                <c:pt idx="1">
                  <c:v>12</c:v>
                </c:pt>
                <c:pt idx="2">
                  <c:v>11</c:v>
                </c:pt>
                <c:pt idx="3">
                  <c:v>10</c:v>
                </c:pt>
                <c:pt idx="4">
                  <c:v>9</c:v>
                </c:pt>
                <c:pt idx="5">
                  <c:v>8</c:v>
                </c:pt>
                <c:pt idx="6">
                  <c:v>7</c:v>
                </c:pt>
                <c:pt idx="7">
                  <c:v>6</c:v>
                </c:pt>
                <c:pt idx="8">
                  <c:v>5</c:v>
                </c:pt>
                <c:pt idx="9">
                  <c:v>4</c:v>
                </c:pt>
                <c:pt idx="10">
                  <c:v>3</c:v>
                </c:pt>
                <c:pt idx="11">
                  <c:v>2</c:v>
                </c:pt>
                <c:pt idx="12">
                  <c:v>1</c:v>
                </c:pt>
              </c:numCache>
            </c:numRef>
          </c:xVal>
          <c:yVal>
            <c:numRef>
              <c:f>'[2]varierende vindu'!$C$6:$N$6</c:f>
              <c:numCache>
                <c:formatCode>General</c:formatCode>
                <c:ptCount val="12"/>
                <c:pt idx="0">
                  <c:v>1.1182542757</c:v>
                </c:pt>
                <c:pt idx="1">
                  <c:v>1.1149978926999999</c:v>
                </c:pt>
                <c:pt idx="2">
                  <c:v>1.1100903226000001</c:v>
                </c:pt>
                <c:pt idx="3">
                  <c:v>1.1043412458999999</c:v>
                </c:pt>
                <c:pt idx="4">
                  <c:v>1.0984711281999999</c:v>
                </c:pt>
                <c:pt idx="5">
                  <c:v>1.0932349025000001</c:v>
                </c:pt>
                <c:pt idx="6">
                  <c:v>1.0908404666</c:v>
                </c:pt>
                <c:pt idx="7">
                  <c:v>1.0890560917000001</c:v>
                </c:pt>
                <c:pt idx="8">
                  <c:v>1.0852313808</c:v>
                </c:pt>
                <c:pt idx="9">
                  <c:v>1.0762733229000001</c:v>
                </c:pt>
                <c:pt idx="10">
                  <c:v>1.0741968263999999</c:v>
                </c:pt>
                <c:pt idx="11">
                  <c:v>1.0763092313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8707-4578-B413-1FA80E9A77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4370432"/>
        <c:axId val="419166080"/>
      </c:scatterChart>
      <c:valAx>
        <c:axId val="414370432"/>
        <c:scaling>
          <c:orientation val="minMax"/>
          <c:max val="13"/>
          <c:min val="1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nb-NO"/>
          </a:p>
        </c:txPr>
        <c:crossAx val="419166080"/>
        <c:crosses val="autoZero"/>
        <c:crossBetween val="midCat"/>
        <c:majorUnit val="1"/>
      </c:valAx>
      <c:valAx>
        <c:axId val="4191660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nb-NO"/>
          </a:p>
        </c:txPr>
        <c:crossAx val="414370432"/>
        <c:crosses val="autoZero"/>
        <c:crossBetween val="midCat"/>
      </c:valAx>
    </c:plotArea>
    <c:legend>
      <c:legendPos val="r"/>
      <c:overlay val="0"/>
      <c:txPr>
        <a:bodyPr/>
        <a:lstStyle/>
        <a:p>
          <a:pPr>
            <a:defRPr sz="800"/>
          </a:pPr>
          <a:endParaRPr lang="nb-NO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609194715826525"/>
          <c:y val="4.926241928152654E-2"/>
          <c:w val="0.51392946828530928"/>
          <c:h val="0.83958217676013702"/>
        </c:manualLayout>
      </c:layout>
      <c:scatterChart>
        <c:scatterStyle val="lineMarker"/>
        <c:varyColors val="0"/>
        <c:ser>
          <c:idx val="0"/>
          <c:order val="0"/>
          <c:tx>
            <c:strRef>
              <c:f>'[2]varierende vindu'!$B$13</c:f>
              <c:strCache>
                <c:ptCount val="1"/>
                <c:pt idx="0">
                  <c:v>Trousers, kids</c:v>
                </c:pt>
              </c:strCache>
            </c:strRef>
          </c:tx>
          <c:spPr>
            <a:ln w="28575">
              <a:noFill/>
            </a:ln>
          </c:spPr>
          <c:marker>
            <c:spPr>
              <a:solidFill>
                <a:schemeClr val="tx1"/>
              </a:solidFill>
              <a:ln>
                <a:noFill/>
              </a:ln>
            </c:spPr>
          </c:marker>
          <c:xVal>
            <c:numRef>
              <c:f>'[2]varierende vindu'!$C$2:$O$2</c:f>
              <c:numCache>
                <c:formatCode>General</c:formatCode>
                <c:ptCount val="13"/>
                <c:pt idx="0">
                  <c:v>13</c:v>
                </c:pt>
                <c:pt idx="1">
                  <c:v>12</c:v>
                </c:pt>
                <c:pt idx="2">
                  <c:v>11</c:v>
                </c:pt>
                <c:pt idx="3">
                  <c:v>10</c:v>
                </c:pt>
                <c:pt idx="4">
                  <c:v>9</c:v>
                </c:pt>
                <c:pt idx="5">
                  <c:v>8</c:v>
                </c:pt>
                <c:pt idx="6">
                  <c:v>7</c:v>
                </c:pt>
                <c:pt idx="7">
                  <c:v>6</c:v>
                </c:pt>
                <c:pt idx="8">
                  <c:v>5</c:v>
                </c:pt>
                <c:pt idx="9">
                  <c:v>4</c:v>
                </c:pt>
                <c:pt idx="10">
                  <c:v>3</c:v>
                </c:pt>
                <c:pt idx="11">
                  <c:v>2</c:v>
                </c:pt>
                <c:pt idx="12">
                  <c:v>1</c:v>
                </c:pt>
              </c:numCache>
            </c:numRef>
          </c:xVal>
          <c:yVal>
            <c:numRef>
              <c:f>'[2]varierende vindu'!$C$13:$N$13</c:f>
              <c:numCache>
                <c:formatCode>General</c:formatCode>
                <c:ptCount val="12"/>
                <c:pt idx="0">
                  <c:v>1.0763830410999999</c:v>
                </c:pt>
                <c:pt idx="1">
                  <c:v>1.0757153624</c:v>
                </c:pt>
                <c:pt idx="2">
                  <c:v>1.0754722498</c:v>
                </c:pt>
                <c:pt idx="3">
                  <c:v>1.0741934056</c:v>
                </c:pt>
                <c:pt idx="4">
                  <c:v>1.07226215</c:v>
                </c:pt>
                <c:pt idx="5">
                  <c:v>1.0689695052999999</c:v>
                </c:pt>
                <c:pt idx="6">
                  <c:v>1.0656487428999999</c:v>
                </c:pt>
                <c:pt idx="7">
                  <c:v>1.0630474272999999</c:v>
                </c:pt>
                <c:pt idx="8">
                  <c:v>1.0542629061</c:v>
                </c:pt>
                <c:pt idx="9">
                  <c:v>1.045504022</c:v>
                </c:pt>
                <c:pt idx="10">
                  <c:v>1.0398103744</c:v>
                </c:pt>
                <c:pt idx="11">
                  <c:v>1.0358846711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972-473D-B9DF-683D31BBD821}"/>
            </c:ext>
          </c:extLst>
        </c:ser>
        <c:ser>
          <c:idx val="1"/>
          <c:order val="1"/>
          <c:tx>
            <c:strRef>
              <c:f>'[2]varierende vindu'!$B$14</c:f>
              <c:strCache>
                <c:ptCount val="1"/>
                <c:pt idx="0">
                  <c:v>Jackets, kids</c:v>
                </c:pt>
              </c:strCache>
            </c:strRef>
          </c:tx>
          <c:spPr>
            <a:ln w="28575">
              <a:noFill/>
            </a:ln>
          </c:spPr>
          <c:marker>
            <c:spPr>
              <a:solidFill>
                <a:schemeClr val="bg1">
                  <a:lumMod val="50000"/>
                </a:schemeClr>
              </a:solidFill>
              <a:ln>
                <a:noFill/>
              </a:ln>
            </c:spPr>
          </c:marker>
          <c:xVal>
            <c:numRef>
              <c:f>'[2]varierende vindu'!$C$2:$O$2</c:f>
              <c:numCache>
                <c:formatCode>General</c:formatCode>
                <c:ptCount val="13"/>
                <c:pt idx="0">
                  <c:v>13</c:v>
                </c:pt>
                <c:pt idx="1">
                  <c:v>12</c:v>
                </c:pt>
                <c:pt idx="2">
                  <c:v>11</c:v>
                </c:pt>
                <c:pt idx="3">
                  <c:v>10</c:v>
                </c:pt>
                <c:pt idx="4">
                  <c:v>9</c:v>
                </c:pt>
                <c:pt idx="5">
                  <c:v>8</c:v>
                </c:pt>
                <c:pt idx="6">
                  <c:v>7</c:v>
                </c:pt>
                <c:pt idx="7">
                  <c:v>6</c:v>
                </c:pt>
                <c:pt idx="8">
                  <c:v>5</c:v>
                </c:pt>
                <c:pt idx="9">
                  <c:v>4</c:v>
                </c:pt>
                <c:pt idx="10">
                  <c:v>3</c:v>
                </c:pt>
                <c:pt idx="11">
                  <c:v>2</c:v>
                </c:pt>
                <c:pt idx="12">
                  <c:v>1</c:v>
                </c:pt>
              </c:numCache>
            </c:numRef>
          </c:xVal>
          <c:yVal>
            <c:numRef>
              <c:f>'[2]varierende vindu'!$C$14:$N$14</c:f>
              <c:numCache>
                <c:formatCode>General</c:formatCode>
                <c:ptCount val="12"/>
                <c:pt idx="0">
                  <c:v>1.0685856674</c:v>
                </c:pt>
                <c:pt idx="1">
                  <c:v>1.0697651002999999</c:v>
                </c:pt>
                <c:pt idx="2">
                  <c:v>1.0711010123</c:v>
                </c:pt>
                <c:pt idx="3">
                  <c:v>1.0734984639</c:v>
                </c:pt>
                <c:pt idx="4">
                  <c:v>1.0732142576999999</c:v>
                </c:pt>
                <c:pt idx="5">
                  <c:v>1.0694846122999999</c:v>
                </c:pt>
                <c:pt idx="6">
                  <c:v>1.0682068139000001</c:v>
                </c:pt>
                <c:pt idx="7">
                  <c:v>1.0627641386</c:v>
                </c:pt>
                <c:pt idx="8">
                  <c:v>1.0544086636000001</c:v>
                </c:pt>
                <c:pt idx="9">
                  <c:v>1.0461409678</c:v>
                </c:pt>
                <c:pt idx="10">
                  <c:v>1.0406429297999999</c:v>
                </c:pt>
                <c:pt idx="11">
                  <c:v>1.0416397580000001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972-473D-B9DF-683D31BBD821}"/>
            </c:ext>
          </c:extLst>
        </c:ser>
        <c:ser>
          <c:idx val="2"/>
          <c:order val="2"/>
          <c:tx>
            <c:strRef>
              <c:f>'[2]varierende vindu'!$B$15</c:f>
              <c:strCache>
                <c:ptCount val="1"/>
                <c:pt idx="0">
                  <c:v>Sweaters, kids</c:v>
                </c:pt>
              </c:strCache>
            </c:strRef>
          </c:tx>
          <c:spPr>
            <a:ln w="28575">
              <a:noFill/>
            </a:ln>
          </c:spPr>
          <c:marker>
            <c:spPr>
              <a:solidFill>
                <a:schemeClr val="bg1">
                  <a:lumMod val="85000"/>
                </a:schemeClr>
              </a:solidFill>
              <a:ln>
                <a:noFill/>
              </a:ln>
            </c:spPr>
          </c:marker>
          <c:xVal>
            <c:numRef>
              <c:f>'[2]varierende vindu'!$C$2:$O$2</c:f>
              <c:numCache>
                <c:formatCode>General</c:formatCode>
                <c:ptCount val="13"/>
                <c:pt idx="0">
                  <c:v>13</c:v>
                </c:pt>
                <c:pt idx="1">
                  <c:v>12</c:v>
                </c:pt>
                <c:pt idx="2">
                  <c:v>11</c:v>
                </c:pt>
                <c:pt idx="3">
                  <c:v>10</c:v>
                </c:pt>
                <c:pt idx="4">
                  <c:v>9</c:v>
                </c:pt>
                <c:pt idx="5">
                  <c:v>8</c:v>
                </c:pt>
                <c:pt idx="6">
                  <c:v>7</c:v>
                </c:pt>
                <c:pt idx="7">
                  <c:v>6</c:v>
                </c:pt>
                <c:pt idx="8">
                  <c:v>5</c:v>
                </c:pt>
                <c:pt idx="9">
                  <c:v>4</c:v>
                </c:pt>
                <c:pt idx="10">
                  <c:v>3</c:v>
                </c:pt>
                <c:pt idx="11">
                  <c:v>2</c:v>
                </c:pt>
                <c:pt idx="12">
                  <c:v>1</c:v>
                </c:pt>
              </c:numCache>
            </c:numRef>
          </c:xVal>
          <c:yVal>
            <c:numRef>
              <c:f>'[2]varierende vindu'!$C$15:$N$15</c:f>
              <c:numCache>
                <c:formatCode>General</c:formatCode>
                <c:ptCount val="12"/>
                <c:pt idx="0">
                  <c:v>1.079870825</c:v>
                </c:pt>
                <c:pt idx="1">
                  <c:v>1.0731910731000001</c:v>
                </c:pt>
                <c:pt idx="2">
                  <c:v>1.0684500431999999</c:v>
                </c:pt>
                <c:pt idx="3">
                  <c:v>1.0636975926000001</c:v>
                </c:pt>
                <c:pt idx="4">
                  <c:v>1.0611183688000001</c:v>
                </c:pt>
                <c:pt idx="5">
                  <c:v>1.0581208798999999</c:v>
                </c:pt>
                <c:pt idx="6">
                  <c:v>1.0579764491999999</c:v>
                </c:pt>
                <c:pt idx="7">
                  <c:v>1.0546637044</c:v>
                </c:pt>
                <c:pt idx="8">
                  <c:v>1.0473226306000001</c:v>
                </c:pt>
                <c:pt idx="9">
                  <c:v>1.0391548050999999</c:v>
                </c:pt>
                <c:pt idx="10">
                  <c:v>1.0327150275999999</c:v>
                </c:pt>
                <c:pt idx="11">
                  <c:v>1.0285056364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C972-473D-B9DF-683D31BBD8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1295616"/>
        <c:axId val="421297152"/>
      </c:scatterChart>
      <c:valAx>
        <c:axId val="421295616"/>
        <c:scaling>
          <c:orientation val="minMax"/>
          <c:max val="13"/>
          <c:min val="1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nb-NO"/>
          </a:p>
        </c:txPr>
        <c:crossAx val="421297152"/>
        <c:crosses val="autoZero"/>
        <c:crossBetween val="midCat"/>
        <c:majorUnit val="1"/>
      </c:valAx>
      <c:valAx>
        <c:axId val="4212971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nb-NO"/>
          </a:p>
        </c:txPr>
        <c:crossAx val="421295616"/>
        <c:crosses val="autoZero"/>
        <c:crossBetween val="midCat"/>
      </c:valAx>
    </c:plotArea>
    <c:legend>
      <c:legendPos val="r"/>
      <c:overlay val="0"/>
      <c:txPr>
        <a:bodyPr/>
        <a:lstStyle/>
        <a:p>
          <a:pPr>
            <a:defRPr sz="800"/>
          </a:pPr>
          <a:endParaRPr lang="nb-NO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00"/>
            </a:pPr>
            <a:r>
              <a:rPr lang="en-US" sz="1000"/>
              <a:t>Jackets, men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Matched HPs month-to-month</c:v>
          </c:tx>
          <c:spPr>
            <a:solidFill>
              <a:schemeClr val="tx1"/>
            </a:solidFill>
          </c:spPr>
          <c:invertIfNegative val="0"/>
          <c:cat>
            <c:strRef>
              <c:f>'Figur 10 Flow dynamics'!$C$3:$N$3</c:f>
              <c:strCache>
                <c:ptCount val="12"/>
                <c:pt idx="0">
                  <c:v>2017_01</c:v>
                </c:pt>
                <c:pt idx="1">
                  <c:v>2017_02</c:v>
                </c:pt>
                <c:pt idx="2">
                  <c:v>2017_03</c:v>
                </c:pt>
                <c:pt idx="3">
                  <c:v>2017_04</c:v>
                </c:pt>
                <c:pt idx="4">
                  <c:v>2017_05</c:v>
                </c:pt>
                <c:pt idx="5">
                  <c:v>2017_06</c:v>
                </c:pt>
                <c:pt idx="6">
                  <c:v>2017_07</c:v>
                </c:pt>
                <c:pt idx="7">
                  <c:v>2017_08</c:v>
                </c:pt>
                <c:pt idx="8">
                  <c:v>2017_09</c:v>
                </c:pt>
                <c:pt idx="9">
                  <c:v>2017_10</c:v>
                </c:pt>
                <c:pt idx="10">
                  <c:v>2017_11</c:v>
                </c:pt>
                <c:pt idx="11">
                  <c:v>2017_12</c:v>
                </c:pt>
              </c:strCache>
            </c:strRef>
          </c:cat>
          <c:val>
            <c:numRef>
              <c:f>'Figur 10 Flow dynamics'!$C$81:$N$81</c:f>
              <c:numCache>
                <c:formatCode>0.00</c:formatCode>
                <c:ptCount val="12"/>
                <c:pt idx="0">
                  <c:v>0.97942794135536537</c:v>
                </c:pt>
                <c:pt idx="1">
                  <c:v>0.95052143976631853</c:v>
                </c:pt>
                <c:pt idx="2">
                  <c:v>0.96325230365415904</c:v>
                </c:pt>
                <c:pt idx="3">
                  <c:v>0.97422997869325401</c:v>
                </c:pt>
                <c:pt idx="4">
                  <c:v>0.95739426993937549</c:v>
                </c:pt>
                <c:pt idx="5">
                  <c:v>0.95001647721735305</c:v>
                </c:pt>
                <c:pt idx="6">
                  <c:v>0.96596686981890945</c:v>
                </c:pt>
                <c:pt idx="7">
                  <c:v>0.9727895506096309</c:v>
                </c:pt>
                <c:pt idx="8">
                  <c:v>0.94438107655608228</c:v>
                </c:pt>
                <c:pt idx="9">
                  <c:v>0.96248996056870839</c:v>
                </c:pt>
                <c:pt idx="10">
                  <c:v>0.97341138899581792</c:v>
                </c:pt>
                <c:pt idx="11">
                  <c:v>0.98170507169458832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595-45AA-841C-6C860B8341CD}"/>
            </c:ext>
          </c:extLst>
        </c:ser>
        <c:ser>
          <c:idx val="1"/>
          <c:order val="1"/>
          <c:tx>
            <c:v>Matched HPs fixed base</c:v>
          </c:tx>
          <c:spPr>
            <a:solidFill>
              <a:schemeClr val="bg1">
                <a:lumMod val="75000"/>
              </a:schemeClr>
            </a:solidFill>
          </c:spPr>
          <c:invertIfNegative val="0"/>
          <c:cat>
            <c:strRef>
              <c:f>'Figur 10 Flow dynamics'!$C$3:$N$3</c:f>
              <c:strCache>
                <c:ptCount val="12"/>
                <c:pt idx="0">
                  <c:v>2017_01</c:v>
                </c:pt>
                <c:pt idx="1">
                  <c:v>2017_02</c:v>
                </c:pt>
                <c:pt idx="2">
                  <c:v>2017_03</c:v>
                </c:pt>
                <c:pt idx="3">
                  <c:v>2017_04</c:v>
                </c:pt>
                <c:pt idx="4">
                  <c:v>2017_05</c:v>
                </c:pt>
                <c:pt idx="5">
                  <c:v>2017_06</c:v>
                </c:pt>
                <c:pt idx="6">
                  <c:v>2017_07</c:v>
                </c:pt>
                <c:pt idx="7">
                  <c:v>2017_08</c:v>
                </c:pt>
                <c:pt idx="8">
                  <c:v>2017_09</c:v>
                </c:pt>
                <c:pt idx="9">
                  <c:v>2017_10</c:v>
                </c:pt>
                <c:pt idx="10">
                  <c:v>2017_11</c:v>
                </c:pt>
                <c:pt idx="11">
                  <c:v>2017_12</c:v>
                </c:pt>
              </c:strCache>
            </c:strRef>
          </c:cat>
          <c:val>
            <c:numRef>
              <c:f>'Figur 10 Flow dynamics'!$C$118:$N$118</c:f>
              <c:numCache>
                <c:formatCode>0.00</c:formatCode>
                <c:ptCount val="12"/>
                <c:pt idx="0">
                  <c:v>0.97942794135536537</c:v>
                </c:pt>
                <c:pt idx="1">
                  <c:v>0.95568777700110197</c:v>
                </c:pt>
                <c:pt idx="2">
                  <c:v>0.95573043931870805</c:v>
                </c:pt>
                <c:pt idx="3">
                  <c:v>0.95372778055766638</c:v>
                </c:pt>
                <c:pt idx="4">
                  <c:v>0.92605822776301416</c:v>
                </c:pt>
                <c:pt idx="5">
                  <c:v>0.91735956534903984</c:v>
                </c:pt>
                <c:pt idx="6">
                  <c:v>0.91373917178108355</c:v>
                </c:pt>
                <c:pt idx="7">
                  <c:v>0.90760263966527432</c:v>
                </c:pt>
                <c:pt idx="8">
                  <c:v>0.88506121360034518</c:v>
                </c:pt>
                <c:pt idx="9">
                  <c:v>0.77173251655249042</c:v>
                </c:pt>
                <c:pt idx="10">
                  <c:v>0.75331923297430592</c:v>
                </c:pt>
                <c:pt idx="11">
                  <c:v>0.78571812421363751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595-45AA-841C-6C860B8341CD}"/>
            </c:ext>
          </c:extLst>
        </c:ser>
        <c:ser>
          <c:idx val="2"/>
          <c:order val="2"/>
          <c:tx>
            <c:v>Matched HPs year-to-year</c:v>
          </c:tx>
          <c:spPr>
            <a:solidFill>
              <a:schemeClr val="bg1">
                <a:lumMod val="50000"/>
              </a:schemeClr>
            </a:solidFill>
          </c:spPr>
          <c:invertIfNegative val="0"/>
          <c:cat>
            <c:strRef>
              <c:f>'Figur 10 Flow dynamics'!$C$3:$N$3</c:f>
              <c:strCache>
                <c:ptCount val="12"/>
                <c:pt idx="0">
                  <c:v>2017_01</c:v>
                </c:pt>
                <c:pt idx="1">
                  <c:v>2017_02</c:v>
                </c:pt>
                <c:pt idx="2">
                  <c:v>2017_03</c:v>
                </c:pt>
                <c:pt idx="3">
                  <c:v>2017_04</c:v>
                </c:pt>
                <c:pt idx="4">
                  <c:v>2017_05</c:v>
                </c:pt>
                <c:pt idx="5">
                  <c:v>2017_06</c:v>
                </c:pt>
                <c:pt idx="6">
                  <c:v>2017_07</c:v>
                </c:pt>
                <c:pt idx="7">
                  <c:v>2017_08</c:v>
                </c:pt>
                <c:pt idx="8">
                  <c:v>2017_09</c:v>
                </c:pt>
                <c:pt idx="9">
                  <c:v>2017_10</c:v>
                </c:pt>
                <c:pt idx="10">
                  <c:v>2017_11</c:v>
                </c:pt>
                <c:pt idx="11">
                  <c:v>2017_12</c:v>
                </c:pt>
              </c:strCache>
            </c:strRef>
          </c:cat>
          <c:val>
            <c:numRef>
              <c:f>'Figur 10 Flow dynamics'!$C$155:$N$155</c:f>
              <c:numCache>
                <c:formatCode>0.00</c:formatCode>
                <c:ptCount val="12"/>
                <c:pt idx="0">
                  <c:v>0.88517113230632494</c:v>
                </c:pt>
                <c:pt idx="1">
                  <c:v>0.88585934438088954</c:v>
                </c:pt>
                <c:pt idx="2">
                  <c:v>0.88885518252942919</c:v>
                </c:pt>
                <c:pt idx="3">
                  <c:v>0.87962133667466336</c:v>
                </c:pt>
                <c:pt idx="4">
                  <c:v>0.88164966454309135</c:v>
                </c:pt>
                <c:pt idx="5">
                  <c:v>0.89272942263526867</c:v>
                </c:pt>
                <c:pt idx="6">
                  <c:v>0.8959113695118045</c:v>
                </c:pt>
                <c:pt idx="7">
                  <c:v>0.88346417903695607</c:v>
                </c:pt>
                <c:pt idx="8">
                  <c:v>0.83047121308096583</c:v>
                </c:pt>
                <c:pt idx="9">
                  <c:v>0.75356479949834965</c:v>
                </c:pt>
                <c:pt idx="10">
                  <c:v>0.7360096677610759</c:v>
                </c:pt>
                <c:pt idx="11">
                  <c:v>0.78567732997954975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595-45AA-841C-6C860B8341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6413440"/>
        <c:axId val="146414976"/>
      </c:barChart>
      <c:catAx>
        <c:axId val="1464134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2700000"/>
          <a:lstStyle/>
          <a:p>
            <a:pPr>
              <a:defRPr sz="800"/>
            </a:pPr>
            <a:endParaRPr lang="nb-NO"/>
          </a:p>
        </c:txPr>
        <c:crossAx val="146414976"/>
        <c:crosses val="autoZero"/>
        <c:auto val="1"/>
        <c:lblAlgn val="ctr"/>
        <c:lblOffset val="100"/>
        <c:noMultiLvlLbl val="0"/>
      </c:catAx>
      <c:valAx>
        <c:axId val="146414976"/>
        <c:scaling>
          <c:orientation val="minMax"/>
          <c:max val="1"/>
          <c:min val="0"/>
        </c:scaling>
        <c:delete val="0"/>
        <c:axPos val="l"/>
        <c:majorGridlines/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nb-NO"/>
          </a:p>
        </c:txPr>
        <c:crossAx val="14641344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5.2740502867619048E-2"/>
          <c:y val="0.13456013217471322"/>
          <c:w val="0.91280263062708256"/>
          <c:h val="0.22891656471227945"/>
        </c:manualLayout>
      </c:layout>
      <c:overlay val="0"/>
      <c:txPr>
        <a:bodyPr/>
        <a:lstStyle/>
        <a:p>
          <a:pPr>
            <a:defRPr sz="800"/>
          </a:pPr>
          <a:endParaRPr lang="nb-NO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00"/>
            </a:pPr>
            <a:r>
              <a:rPr lang="nb-NO" sz="1000"/>
              <a:t>Fresh berries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mnd!$AB$1</c:f>
              <c:strCache>
                <c:ptCount val="1"/>
                <c:pt idx="0">
                  <c:v>Matched items month-to-month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cat>
            <c:strRef>
              <c:f>'12mnd'!$AB$2:$AM$2</c:f>
              <c:strCache>
                <c:ptCount val="12"/>
                <c:pt idx="0">
                  <c:v>2017_01</c:v>
                </c:pt>
                <c:pt idx="1">
                  <c:v>2017_02</c:v>
                </c:pt>
                <c:pt idx="2">
                  <c:v>2017_03</c:v>
                </c:pt>
                <c:pt idx="3">
                  <c:v>2017_04</c:v>
                </c:pt>
                <c:pt idx="4">
                  <c:v>2017_05</c:v>
                </c:pt>
                <c:pt idx="5">
                  <c:v>2017_06</c:v>
                </c:pt>
                <c:pt idx="6">
                  <c:v>2017_07</c:v>
                </c:pt>
                <c:pt idx="7">
                  <c:v>2017_08</c:v>
                </c:pt>
                <c:pt idx="8">
                  <c:v>2017_09</c:v>
                </c:pt>
                <c:pt idx="9">
                  <c:v>2017_10</c:v>
                </c:pt>
                <c:pt idx="10">
                  <c:v>2017_11</c:v>
                </c:pt>
                <c:pt idx="11">
                  <c:v>2017_12</c:v>
                </c:pt>
              </c:strCache>
            </c:strRef>
          </c:cat>
          <c:val>
            <c:numRef>
              <c:f>mnd!$AB$65:$AM$65</c:f>
              <c:numCache>
                <c:formatCode>0.00</c:formatCode>
                <c:ptCount val="12"/>
                <c:pt idx="0">
                  <c:v>0.64851883758755746</c:v>
                </c:pt>
                <c:pt idx="1">
                  <c:v>0.56283841865537598</c:v>
                </c:pt>
                <c:pt idx="2">
                  <c:v>0.89854521396419651</c:v>
                </c:pt>
                <c:pt idx="3">
                  <c:v>0.79434184500101424</c:v>
                </c:pt>
                <c:pt idx="4">
                  <c:v>0.80422122670120566</c:v>
                </c:pt>
                <c:pt idx="5">
                  <c:v>0.7924970472604389</c:v>
                </c:pt>
                <c:pt idx="6">
                  <c:v>0.59215323724001789</c:v>
                </c:pt>
                <c:pt idx="7">
                  <c:v>0.68286676725703299</c:v>
                </c:pt>
                <c:pt idx="8">
                  <c:v>0.81900608658278384</c:v>
                </c:pt>
                <c:pt idx="9">
                  <c:v>0.91489682930882943</c:v>
                </c:pt>
                <c:pt idx="10">
                  <c:v>0.88502552038144655</c:v>
                </c:pt>
                <c:pt idx="11">
                  <c:v>0.86295044040638635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298-4342-A8D2-72A5C7C3E4D4}"/>
            </c:ext>
          </c:extLst>
        </c:ser>
        <c:ser>
          <c:idx val="1"/>
          <c:order val="1"/>
          <c:tx>
            <c:strRef>
              <c:f>'fast basis'!$AB$1</c:f>
              <c:strCache>
                <c:ptCount val="1"/>
                <c:pt idx="0">
                  <c:v>Matched items fixed base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cat>
            <c:strRef>
              <c:f>'12mnd'!$AB$2:$AM$2</c:f>
              <c:strCache>
                <c:ptCount val="12"/>
                <c:pt idx="0">
                  <c:v>2017_01</c:v>
                </c:pt>
                <c:pt idx="1">
                  <c:v>2017_02</c:v>
                </c:pt>
                <c:pt idx="2">
                  <c:v>2017_03</c:v>
                </c:pt>
                <c:pt idx="3">
                  <c:v>2017_04</c:v>
                </c:pt>
                <c:pt idx="4">
                  <c:v>2017_05</c:v>
                </c:pt>
                <c:pt idx="5">
                  <c:v>2017_06</c:v>
                </c:pt>
                <c:pt idx="6">
                  <c:v>2017_07</c:v>
                </c:pt>
                <c:pt idx="7">
                  <c:v>2017_08</c:v>
                </c:pt>
                <c:pt idx="8">
                  <c:v>2017_09</c:v>
                </c:pt>
                <c:pt idx="9">
                  <c:v>2017_10</c:v>
                </c:pt>
                <c:pt idx="10">
                  <c:v>2017_11</c:v>
                </c:pt>
                <c:pt idx="11">
                  <c:v>2017_12</c:v>
                </c:pt>
              </c:strCache>
            </c:strRef>
          </c:cat>
          <c:val>
            <c:numRef>
              <c:f>'fast basis'!$AB$65:$AM$65</c:f>
              <c:numCache>
                <c:formatCode>0.00</c:formatCode>
                <c:ptCount val="12"/>
                <c:pt idx="0">
                  <c:v>0.64851883758755746</c:v>
                </c:pt>
                <c:pt idx="1">
                  <c:v>0.3371119758223704</c:v>
                </c:pt>
                <c:pt idx="2">
                  <c:v>0.30563939815683172</c:v>
                </c:pt>
                <c:pt idx="3">
                  <c:v>0.36704160740190928</c:v>
                </c:pt>
                <c:pt idx="4">
                  <c:v>0.52992123606516528</c:v>
                </c:pt>
                <c:pt idx="5">
                  <c:v>0.46379746062136945</c:v>
                </c:pt>
                <c:pt idx="6">
                  <c:v>0.26037186633941412</c:v>
                </c:pt>
                <c:pt idx="7">
                  <c:v>0.22988580995565103</c:v>
                </c:pt>
                <c:pt idx="8">
                  <c:v>0.40765578726066404</c:v>
                </c:pt>
                <c:pt idx="9">
                  <c:v>0.6464734799959756</c:v>
                </c:pt>
                <c:pt idx="10">
                  <c:v>0.69458031699023526</c:v>
                </c:pt>
                <c:pt idx="11">
                  <c:v>0.66445375353580272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298-4342-A8D2-72A5C7C3E4D4}"/>
            </c:ext>
          </c:extLst>
        </c:ser>
        <c:ser>
          <c:idx val="2"/>
          <c:order val="2"/>
          <c:tx>
            <c:strRef>
              <c:f>'12mnd'!$AB$1</c:f>
              <c:strCache>
                <c:ptCount val="1"/>
                <c:pt idx="0">
                  <c:v>Matched items year-to-year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cat>
            <c:strRef>
              <c:f>'12mnd'!$AB$2:$AM$2</c:f>
              <c:strCache>
                <c:ptCount val="12"/>
                <c:pt idx="0">
                  <c:v>2017_01</c:v>
                </c:pt>
                <c:pt idx="1">
                  <c:v>2017_02</c:v>
                </c:pt>
                <c:pt idx="2">
                  <c:v>2017_03</c:v>
                </c:pt>
                <c:pt idx="3">
                  <c:v>2017_04</c:v>
                </c:pt>
                <c:pt idx="4">
                  <c:v>2017_05</c:v>
                </c:pt>
                <c:pt idx="5">
                  <c:v>2017_06</c:v>
                </c:pt>
                <c:pt idx="6">
                  <c:v>2017_07</c:v>
                </c:pt>
                <c:pt idx="7">
                  <c:v>2017_08</c:v>
                </c:pt>
                <c:pt idx="8">
                  <c:v>2017_09</c:v>
                </c:pt>
                <c:pt idx="9">
                  <c:v>2017_10</c:v>
                </c:pt>
                <c:pt idx="10">
                  <c:v>2017_11</c:v>
                </c:pt>
                <c:pt idx="11">
                  <c:v>2017_12</c:v>
                </c:pt>
              </c:strCache>
            </c:strRef>
          </c:cat>
          <c:val>
            <c:numRef>
              <c:f>'12mnd'!$AB$65:$AM$65</c:f>
              <c:numCache>
                <c:formatCode>0.00</c:formatCode>
                <c:ptCount val="12"/>
                <c:pt idx="0">
                  <c:v>0.41320924624545813</c:v>
                </c:pt>
                <c:pt idx="1">
                  <c:v>0.40852559269664707</c:v>
                </c:pt>
                <c:pt idx="2">
                  <c:v>0.58471830268156333</c:v>
                </c:pt>
                <c:pt idx="3">
                  <c:v>0.59024574024116472</c:v>
                </c:pt>
                <c:pt idx="4">
                  <c:v>0.71853371459818227</c:v>
                </c:pt>
                <c:pt idx="5">
                  <c:v>0.61978803479800559</c:v>
                </c:pt>
                <c:pt idx="6">
                  <c:v>0.52055348548220581</c:v>
                </c:pt>
                <c:pt idx="7">
                  <c:v>0.54766181639587586</c:v>
                </c:pt>
                <c:pt idx="8">
                  <c:v>0.54140311699054211</c:v>
                </c:pt>
                <c:pt idx="9">
                  <c:v>0.70996637122669892</c:v>
                </c:pt>
                <c:pt idx="10">
                  <c:v>0.43508471370814089</c:v>
                </c:pt>
                <c:pt idx="11">
                  <c:v>0.66479854364148028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298-4342-A8D2-72A5C7C3E4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9904640"/>
        <c:axId val="109906176"/>
      </c:barChart>
      <c:catAx>
        <c:axId val="1099046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2700000"/>
          <a:lstStyle/>
          <a:p>
            <a:pPr>
              <a:defRPr sz="800"/>
            </a:pPr>
            <a:endParaRPr lang="nb-NO"/>
          </a:p>
        </c:txPr>
        <c:crossAx val="109906176"/>
        <c:crosses val="autoZero"/>
        <c:auto val="1"/>
        <c:lblAlgn val="ctr"/>
        <c:lblOffset val="100"/>
        <c:noMultiLvlLbl val="0"/>
      </c:catAx>
      <c:valAx>
        <c:axId val="109906176"/>
        <c:scaling>
          <c:orientation val="minMax"/>
        </c:scaling>
        <c:delete val="0"/>
        <c:axPos val="l"/>
        <c:majorGridlines/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nb-NO"/>
          </a:p>
        </c:txPr>
        <c:crossAx val="109904640"/>
        <c:crosses val="autoZero"/>
        <c:crossBetween val="between"/>
      </c:valAx>
    </c:plotArea>
    <c:legend>
      <c:legendPos val="t"/>
      <c:overlay val="0"/>
      <c:txPr>
        <a:bodyPr/>
        <a:lstStyle/>
        <a:p>
          <a:pPr>
            <a:defRPr sz="800"/>
          </a:pPr>
          <a:endParaRPr lang="nb-NO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00"/>
            </a:pPr>
            <a:r>
              <a:rPr lang="nb-NO" sz="1000"/>
              <a:t>Socks, men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8.607174103237096E-2"/>
          <c:y val="5.1400554097404488E-2"/>
          <c:w val="0.61419824089386954"/>
          <c:h val="0.73328266258384367"/>
        </c:manualLayout>
      </c:layout>
      <c:lineChart>
        <c:grouping val="standard"/>
        <c:varyColors val="0"/>
        <c:ser>
          <c:idx val="2"/>
          <c:order val="0"/>
          <c:tx>
            <c:v>December splice - T</c:v>
          </c:tx>
          <c:spPr>
            <a:ln>
              <a:solidFill>
                <a:schemeClr val="bg1">
                  <a:lumMod val="65000"/>
                </a:schemeClr>
              </a:solidFill>
            </a:ln>
          </c:spPr>
          <c:marker>
            <c:symbol val="none"/>
          </c:marker>
          <c:cat>
            <c:strRef>
              <c:f>'GEKS HP opt2 opt3 fixed figure '!$C$38:$AA$38</c:f>
              <c:strCache>
                <c:ptCount val="25"/>
                <c:pt idx="0">
                  <c:v>2015_12</c:v>
                </c:pt>
                <c:pt idx="1">
                  <c:v>2016_01</c:v>
                </c:pt>
                <c:pt idx="2">
                  <c:v>2016_02</c:v>
                </c:pt>
                <c:pt idx="3">
                  <c:v>2016_03</c:v>
                </c:pt>
                <c:pt idx="4">
                  <c:v>2016_04</c:v>
                </c:pt>
                <c:pt idx="5">
                  <c:v>2016_05</c:v>
                </c:pt>
                <c:pt idx="6">
                  <c:v>2016_06</c:v>
                </c:pt>
                <c:pt idx="7">
                  <c:v>2016_07</c:v>
                </c:pt>
                <c:pt idx="8">
                  <c:v>2016_08</c:v>
                </c:pt>
                <c:pt idx="9">
                  <c:v>2016_09</c:v>
                </c:pt>
                <c:pt idx="10">
                  <c:v>2016_10</c:v>
                </c:pt>
                <c:pt idx="11">
                  <c:v>2016_11</c:v>
                </c:pt>
                <c:pt idx="12">
                  <c:v>2016_12</c:v>
                </c:pt>
                <c:pt idx="13">
                  <c:v>2017_01</c:v>
                </c:pt>
                <c:pt idx="14">
                  <c:v>2017_02</c:v>
                </c:pt>
                <c:pt idx="15">
                  <c:v>2017_03</c:v>
                </c:pt>
                <c:pt idx="16">
                  <c:v>2017_04</c:v>
                </c:pt>
                <c:pt idx="17">
                  <c:v>2017_05</c:v>
                </c:pt>
                <c:pt idx="18">
                  <c:v>2017_06</c:v>
                </c:pt>
                <c:pt idx="19">
                  <c:v>2017_07</c:v>
                </c:pt>
                <c:pt idx="20">
                  <c:v>2017_08</c:v>
                </c:pt>
                <c:pt idx="21">
                  <c:v>2017_09</c:v>
                </c:pt>
                <c:pt idx="22">
                  <c:v>2017_10</c:v>
                </c:pt>
                <c:pt idx="23">
                  <c:v>2017_11</c:v>
                </c:pt>
                <c:pt idx="24">
                  <c:v>2017_12</c:v>
                </c:pt>
              </c:strCache>
            </c:strRef>
          </c:cat>
          <c:val>
            <c:numRef>
              <c:f>'GEKS HP opt2 opt3'!$C$40:$AA$40</c:f>
              <c:numCache>
                <c:formatCode>General</c:formatCode>
                <c:ptCount val="25"/>
                <c:pt idx="0">
                  <c:v>100</c:v>
                </c:pt>
                <c:pt idx="1">
                  <c:v>95.23</c:v>
                </c:pt>
                <c:pt idx="2">
                  <c:v>95.64</c:v>
                </c:pt>
                <c:pt idx="3">
                  <c:v>88.539999999999992</c:v>
                </c:pt>
                <c:pt idx="4">
                  <c:v>90.64</c:v>
                </c:pt>
                <c:pt idx="5">
                  <c:v>88.36</c:v>
                </c:pt>
                <c:pt idx="6">
                  <c:v>92.02</c:v>
                </c:pt>
                <c:pt idx="7">
                  <c:v>93.62</c:v>
                </c:pt>
                <c:pt idx="8">
                  <c:v>89.4</c:v>
                </c:pt>
                <c:pt idx="9">
                  <c:v>86.550000000000011</c:v>
                </c:pt>
                <c:pt idx="10">
                  <c:v>87.82</c:v>
                </c:pt>
                <c:pt idx="11">
                  <c:v>87.78</c:v>
                </c:pt>
                <c:pt idx="12">
                  <c:v>95.45</c:v>
                </c:pt>
                <c:pt idx="13">
                  <c:v>92.729675</c:v>
                </c:pt>
                <c:pt idx="14">
                  <c:v>91.612910000000014</c:v>
                </c:pt>
                <c:pt idx="15">
                  <c:v>90.925669999999997</c:v>
                </c:pt>
                <c:pt idx="16">
                  <c:v>92.061525000000017</c:v>
                </c:pt>
                <c:pt idx="17">
                  <c:v>92.958754999999996</c:v>
                </c:pt>
                <c:pt idx="18">
                  <c:v>91.51746</c:v>
                </c:pt>
                <c:pt idx="19">
                  <c:v>94.505044999999996</c:v>
                </c:pt>
                <c:pt idx="20">
                  <c:v>92.147430000000014</c:v>
                </c:pt>
                <c:pt idx="21">
                  <c:v>88.472604999999987</c:v>
                </c:pt>
                <c:pt idx="22">
                  <c:v>86.487245000000001</c:v>
                </c:pt>
                <c:pt idx="23">
                  <c:v>83.843280000000007</c:v>
                </c:pt>
                <c:pt idx="24">
                  <c:v>92.223789999999994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212-470F-9002-D51023F11CE0}"/>
            </c:ext>
          </c:extLst>
        </c:ser>
        <c:ser>
          <c:idx val="3"/>
          <c:order val="1"/>
          <c:tx>
            <c:v>Movement splice - T</c:v>
          </c:tx>
          <c:spPr>
            <a:ln>
              <a:solidFill>
                <a:sysClr val="windowText" lastClr="000000"/>
              </a:solidFill>
            </a:ln>
          </c:spPr>
          <c:marker>
            <c:symbol val="none"/>
          </c:marker>
          <c:cat>
            <c:strRef>
              <c:f>'GEKS HP opt2 opt3 fixed figure '!$C$38:$AA$38</c:f>
              <c:strCache>
                <c:ptCount val="25"/>
                <c:pt idx="0">
                  <c:v>2015_12</c:v>
                </c:pt>
                <c:pt idx="1">
                  <c:v>2016_01</c:v>
                </c:pt>
                <c:pt idx="2">
                  <c:v>2016_02</c:v>
                </c:pt>
                <c:pt idx="3">
                  <c:v>2016_03</c:v>
                </c:pt>
                <c:pt idx="4">
                  <c:v>2016_04</c:v>
                </c:pt>
                <c:pt idx="5">
                  <c:v>2016_05</c:v>
                </c:pt>
                <c:pt idx="6">
                  <c:v>2016_06</c:v>
                </c:pt>
                <c:pt idx="7">
                  <c:v>2016_07</c:v>
                </c:pt>
                <c:pt idx="8">
                  <c:v>2016_08</c:v>
                </c:pt>
                <c:pt idx="9">
                  <c:v>2016_09</c:v>
                </c:pt>
                <c:pt idx="10">
                  <c:v>2016_10</c:v>
                </c:pt>
                <c:pt idx="11">
                  <c:v>2016_11</c:v>
                </c:pt>
                <c:pt idx="12">
                  <c:v>2016_12</c:v>
                </c:pt>
                <c:pt idx="13">
                  <c:v>2017_01</c:v>
                </c:pt>
                <c:pt idx="14">
                  <c:v>2017_02</c:v>
                </c:pt>
                <c:pt idx="15">
                  <c:v>2017_03</c:v>
                </c:pt>
                <c:pt idx="16">
                  <c:v>2017_04</c:v>
                </c:pt>
                <c:pt idx="17">
                  <c:v>2017_05</c:v>
                </c:pt>
                <c:pt idx="18">
                  <c:v>2017_06</c:v>
                </c:pt>
                <c:pt idx="19">
                  <c:v>2017_07</c:v>
                </c:pt>
                <c:pt idx="20">
                  <c:v>2017_08</c:v>
                </c:pt>
                <c:pt idx="21">
                  <c:v>2017_09</c:v>
                </c:pt>
                <c:pt idx="22">
                  <c:v>2017_10</c:v>
                </c:pt>
                <c:pt idx="23">
                  <c:v>2017_11</c:v>
                </c:pt>
                <c:pt idx="24">
                  <c:v>2017_12</c:v>
                </c:pt>
              </c:strCache>
            </c:strRef>
          </c:cat>
          <c:val>
            <c:numRef>
              <c:f>'GEKS HP opt2 opt3'!$C$78:$AA$78</c:f>
              <c:numCache>
                <c:formatCode>General</c:formatCode>
                <c:ptCount val="25"/>
                <c:pt idx="0">
                  <c:v>100</c:v>
                </c:pt>
                <c:pt idx="1">
                  <c:v>95.23</c:v>
                </c:pt>
                <c:pt idx="2">
                  <c:v>95.658535000000001</c:v>
                </c:pt>
                <c:pt idx="3">
                  <c:v>88.541539995999997</c:v>
                </c:pt>
                <c:pt idx="4">
                  <c:v>90.551432953909199</c:v>
                </c:pt>
                <c:pt idx="5">
                  <c:v>88.142764837335221</c:v>
                </c:pt>
                <c:pt idx="6">
                  <c:v>91.492189901153964</c:v>
                </c:pt>
                <c:pt idx="7">
                  <c:v>92.882871187651517</c:v>
                </c:pt>
                <c:pt idx="8">
                  <c:v>88.851754578107446</c:v>
                </c:pt>
                <c:pt idx="9">
                  <c:v>86.088465010728299</c:v>
                </c:pt>
                <c:pt idx="10">
                  <c:v>87.302312367379571</c:v>
                </c:pt>
                <c:pt idx="11">
                  <c:v>87.145168205118281</c:v>
                </c:pt>
                <c:pt idx="12">
                  <c:v>94.657081704399488</c:v>
                </c:pt>
                <c:pt idx="13">
                  <c:v>91.959354875824104</c:v>
                </c:pt>
                <c:pt idx="14">
                  <c:v>90.828254810851462</c:v>
                </c:pt>
                <c:pt idx="15">
                  <c:v>90.110711597845736</c:v>
                </c:pt>
                <c:pt idx="16">
                  <c:v>91.192040137019887</c:v>
                </c:pt>
                <c:pt idx="17">
                  <c:v>92.122198946417484</c:v>
                </c:pt>
                <c:pt idx="18">
                  <c:v>90.786427061694425</c:v>
                </c:pt>
                <c:pt idx="19">
                  <c:v>93.782379154730336</c:v>
                </c:pt>
                <c:pt idx="20">
                  <c:v>91.390928486284707</c:v>
                </c:pt>
                <c:pt idx="21">
                  <c:v>87.844960461016868</c:v>
                </c:pt>
                <c:pt idx="22">
                  <c:v>86.237397684580259</c:v>
                </c:pt>
                <c:pt idx="23">
                  <c:v>83.788255590338181</c:v>
                </c:pt>
                <c:pt idx="24">
                  <c:v>91.991125812632291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212-470F-9002-D51023F11C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011072"/>
        <c:axId val="59012608"/>
      </c:lineChart>
      <c:catAx>
        <c:axId val="590110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2700000"/>
          <a:lstStyle/>
          <a:p>
            <a:pPr>
              <a:defRPr sz="800"/>
            </a:pPr>
            <a:endParaRPr lang="nb-NO"/>
          </a:p>
        </c:txPr>
        <c:crossAx val="59012608"/>
        <c:crosses val="autoZero"/>
        <c:auto val="1"/>
        <c:lblAlgn val="ctr"/>
        <c:lblOffset val="100"/>
        <c:noMultiLvlLbl val="0"/>
      </c:catAx>
      <c:valAx>
        <c:axId val="59012608"/>
        <c:scaling>
          <c:orientation val="minMax"/>
          <c:min val="8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nb-NO"/>
          </a:p>
        </c:txPr>
        <c:crossAx val="59011072"/>
        <c:crossesAt val="1"/>
        <c:crossBetween val="between"/>
      </c:valAx>
    </c:plotArea>
    <c:legend>
      <c:legendPos val="r"/>
      <c:layout>
        <c:manualLayout>
          <c:xMode val="edge"/>
          <c:yMode val="edge"/>
          <c:x val="0.694464821991295"/>
          <c:y val="8.7195246427529904E-2"/>
          <c:w val="0.30275746879602439"/>
          <c:h val="0.84412802566345868"/>
        </c:manualLayout>
      </c:layout>
      <c:overlay val="0"/>
      <c:txPr>
        <a:bodyPr/>
        <a:lstStyle/>
        <a:p>
          <a:pPr>
            <a:defRPr sz="800"/>
          </a:pPr>
          <a:endParaRPr lang="nb-NO"/>
        </a:p>
      </c:txPr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>
            <a:extLst>
              <a:ext uri="{FF2B5EF4-FFF2-40B4-BE49-F238E27FC236}">
                <a16:creationId xmlns:a16="http://schemas.microsoft.com/office/drawing/2014/main" id="{A08D10C4-62C0-46E6-8917-80594654F34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48E9C7CC-30B5-479F-94F8-5A5DD2FFFF0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8536" y="0"/>
            <a:ext cx="2951851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2658D9-80F5-42DF-82B4-E8DF39F25998}" type="datetimeFigureOut">
              <a:rPr lang="en-GB" smtClean="0"/>
              <a:t>02/05/2019</a:t>
            </a:fld>
            <a:endParaRPr lang="en-GB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64A217DF-9427-4FFC-9E56-3B9D49970B2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51851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FE24E6AA-F6BD-4CB1-99B4-98D6EF0F56A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8536" y="9443662"/>
            <a:ext cx="2951851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AFC5D2-CBE3-47B0-A4E0-1338D07070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2069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039B9F-7362-44EA-BEAA-28AE7E842B3C}" type="datetimeFigureOut">
              <a:rPr lang="en-US" smtClean="0"/>
              <a:t>5/2/2019</a:t>
            </a:fld>
            <a:endParaRPr lang="en-US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93663" y="746125"/>
            <a:ext cx="662463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A888B5-0E9D-4AC4-ACA0-A623985F1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473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A888B5-0E9D-4AC4-ACA0-A623985F159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4443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150000"/>
              </a:lnSpc>
              <a:buFont typeface="Wingdings" pitchFamily="2" charset="2"/>
              <a:buChar char="§"/>
            </a:pPr>
            <a:endParaRPr lang="nl-BE" sz="2400" dirty="0"/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A888B5-0E9D-4AC4-ACA0-A623985F159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6502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150000"/>
              </a:lnSpc>
              <a:buFont typeface="Wingdings" pitchFamily="2" charset="2"/>
              <a:buNone/>
            </a:pPr>
            <a:endParaRPr lang="nl-BE" sz="2400" dirty="0"/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A888B5-0E9D-4AC4-ACA0-A623985F159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8655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150000"/>
              </a:lnSpc>
              <a:buFont typeface="Wingdings" pitchFamily="2" charset="2"/>
              <a:buNone/>
            </a:pPr>
            <a:endParaRPr lang="nl-BE" sz="2400" dirty="0"/>
          </a:p>
          <a:p>
            <a:pPr lvl="1" eaLnBrk="1" hangingPunct="1">
              <a:lnSpc>
                <a:spcPct val="150000"/>
              </a:lnSpc>
              <a:buFont typeface="Wingdings" pitchFamily="2" charset="2"/>
              <a:buChar char="§"/>
            </a:pPr>
            <a:endParaRPr lang="en-US" sz="2400" dirty="0"/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A888B5-0E9D-4AC4-ACA0-A623985F159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0731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A888B5-0E9D-4AC4-ACA0-A623985F159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1711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A888B5-0E9D-4AC4-ACA0-A623985F159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4225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A888B5-0E9D-4AC4-ACA0-A623985F159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8472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A888B5-0E9D-4AC4-ACA0-A623985F159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869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A888B5-0E9D-4AC4-ACA0-A623985F159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2024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A888B5-0E9D-4AC4-ACA0-A623985F159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3200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A888B5-0E9D-4AC4-ACA0-A623985F159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7029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noProof="0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A888B5-0E9D-4AC4-ACA0-A623985F159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3811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b-NO" b="0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A888B5-0E9D-4AC4-ACA0-A623985F159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2083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A888B5-0E9D-4AC4-ACA0-A623985F159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420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e 4" descr="Et bilde som inneholder skjermbilde&#10;&#10;Beskrivelse som er generert med svært høy visshet">
            <a:extLst>
              <a:ext uri="{FF2B5EF4-FFF2-40B4-BE49-F238E27FC236}">
                <a16:creationId xmlns:a16="http://schemas.microsoft.com/office/drawing/2014/main" id="{47F2A11D-5491-478B-9E74-10A8C407A8E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"/>
            <a:ext cx="12192000" cy="6857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00991" y="3042328"/>
            <a:ext cx="9390018" cy="1015791"/>
          </a:xfrm>
          <a:ln>
            <a:noFill/>
          </a:ln>
        </p:spPr>
        <p:txBody>
          <a:bodyPr anchor="b"/>
          <a:lstStyle>
            <a:lvl1pPr algn="ctr">
              <a:lnSpc>
                <a:spcPct val="100000"/>
              </a:lnSpc>
              <a:defRPr lang="nb-NO" sz="6001" b="1" i="0" u="none" strike="noStrike" baseline="0" smtClean="0">
                <a:latin typeface="Roboto Condensed" panose="02000000000000000000" pitchFamily="2" charset="0"/>
                <a:ea typeface="Roboto Condensed" panose="02000000000000000000" pitchFamily="2" charset="0"/>
              </a:defRPr>
            </a:lvl1pPr>
          </a:lstStyle>
          <a:p>
            <a:r>
              <a:rPr lang="nb-NO" noProof="0"/>
              <a:t>Klikk for å redigere tittelstil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400991" y="4229589"/>
            <a:ext cx="9390018" cy="401648"/>
          </a:xfrm>
        </p:spPr>
        <p:txBody>
          <a:bodyPr>
            <a:spAutoFit/>
          </a:bodyPr>
          <a:lstStyle>
            <a:lvl1pPr marL="0" indent="0" algn="ctr">
              <a:buNone/>
              <a:defRPr sz="1500" cap="all" spc="75" baseline="0"/>
            </a:lvl1pPr>
            <a:lvl2pPr marL="457223" indent="0" algn="ctr">
              <a:buNone/>
              <a:defRPr sz="2000"/>
            </a:lvl2pPr>
            <a:lvl3pPr marL="914446" indent="0" algn="ctr">
              <a:buNone/>
              <a:defRPr sz="1800"/>
            </a:lvl3pPr>
            <a:lvl4pPr marL="1371669" indent="0" algn="ctr">
              <a:buNone/>
              <a:defRPr sz="1600"/>
            </a:lvl4pPr>
            <a:lvl5pPr marL="1828891" indent="0" algn="ctr">
              <a:buNone/>
              <a:defRPr sz="1600"/>
            </a:lvl5pPr>
            <a:lvl6pPr marL="2286114" indent="0" algn="ctr">
              <a:buNone/>
              <a:defRPr sz="1600"/>
            </a:lvl6pPr>
            <a:lvl7pPr marL="2743337" indent="0" algn="ctr">
              <a:buNone/>
              <a:defRPr sz="1600"/>
            </a:lvl7pPr>
            <a:lvl8pPr marL="3200560" indent="0" algn="ctr">
              <a:buNone/>
              <a:defRPr sz="1600"/>
            </a:lvl8pPr>
            <a:lvl9pPr marL="3657783" indent="0" algn="ctr">
              <a:buNone/>
              <a:defRPr sz="1600"/>
            </a:lvl9pPr>
          </a:lstStyle>
          <a:p>
            <a:r>
              <a:rPr lang="nb-NO" noProof="0"/>
              <a:t>UNDERTITTEL SKAL INN HER</a:t>
            </a:r>
          </a:p>
        </p:txBody>
      </p:sp>
      <p:pic>
        <p:nvPicPr>
          <p:cNvPr id="7" name="Bilde 6">
            <a:extLst>
              <a:ext uri="{FF2B5EF4-FFF2-40B4-BE49-F238E27FC236}">
                <a16:creationId xmlns:a16="http://schemas.microsoft.com/office/drawing/2014/main" id="{5524F468-AFDE-4FA7-A336-BF521DA62E0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1606" cy="1886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780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(stor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ssholder for bilde 5">
            <a:extLst>
              <a:ext uri="{FF2B5EF4-FFF2-40B4-BE49-F238E27FC236}">
                <a16:creationId xmlns:a16="http://schemas.microsoft.com/office/drawing/2014/main" id="{9C0BB095-47FF-4294-9915-4ED142AC037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57154" y="619504"/>
            <a:ext cx="10903891" cy="5293824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nb-NO"/>
              <a:t>Klikk på ikonet for å legge til et bilde</a:t>
            </a:r>
            <a:endParaRPr lang="nb-NO" dirty="0"/>
          </a:p>
        </p:txBody>
      </p:sp>
      <p:sp>
        <p:nvSpPr>
          <p:cNvPr id="7" name="Plassholder for tekst 6">
            <a:extLst>
              <a:ext uri="{FF2B5EF4-FFF2-40B4-BE49-F238E27FC236}">
                <a16:creationId xmlns:a16="http://schemas.microsoft.com/office/drawing/2014/main" id="{09D88CB4-C128-4C0D-85AC-05363983D89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0153" y="6349153"/>
            <a:ext cx="7230416" cy="298543"/>
          </a:xfrm>
        </p:spPr>
        <p:txBody>
          <a:bodyPr>
            <a:spAutoFit/>
          </a:bodyPr>
          <a:lstStyle>
            <a:lvl1pPr marL="0" indent="0">
              <a:buNone/>
              <a:defRPr sz="1000" spc="50" baseline="0">
                <a:latin typeface="+mn-lt"/>
              </a:defRPr>
            </a:lvl1pPr>
          </a:lstStyle>
          <a:p>
            <a:pPr lvl="0"/>
            <a:r>
              <a:rPr lang="nb-NO" dirty="0"/>
              <a:t>Fotokreditering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BFD3FCA3-4503-49E6-83F2-4DF49013A4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88991" y="3781605"/>
            <a:ext cx="4856516" cy="1816654"/>
          </a:xfrm>
          <a:solidFill>
            <a:schemeClr val="bg1">
              <a:alpha val="90000"/>
            </a:schemeClr>
          </a:solidFill>
        </p:spPr>
        <p:txBody>
          <a:bodyPr lIns="648000" rIns="648000" anchor="ctr" anchorCtr="0"/>
          <a:lstStyle>
            <a:lvl1pPr marL="0" indent="0" algn="ctr">
              <a:buNone/>
              <a:defRPr/>
            </a:lvl1pPr>
          </a:lstStyle>
          <a:p>
            <a:pPr lvl="0"/>
            <a:r>
              <a:rPr lang="nb-NO"/>
              <a:t>Rediger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1592550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3994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2746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/>
              <a:t>Agenda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71B50D6-0810-4E43-928C-534B46A7A4E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1219359" y="1862176"/>
            <a:ext cx="9651619" cy="3978862"/>
          </a:xfrm>
          <a:prstGeom prst="rect">
            <a:avLst/>
          </a:prstGeom>
        </p:spPr>
        <p:txBody>
          <a:bodyPr lIns="91440" tIns="45720" rIns="91440" bIns="45720"/>
          <a:lstStyle>
            <a:lvl1pPr marL="0" marR="0" indent="0" algn="l" defTabSz="91444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lvl1pPr>
          </a:lstStyle>
          <a:p>
            <a:pPr lvl="0"/>
            <a:r>
              <a:rPr lang="nb-NO" noProof="0"/>
              <a:t>Punkt én på agendaen i korte trekk</a:t>
            </a:r>
          </a:p>
          <a:p>
            <a:pPr lvl="0"/>
            <a:r>
              <a:rPr lang="nb-NO" noProof="0"/>
              <a:t>Punkt to på agendaen i korte trekk</a:t>
            </a:r>
          </a:p>
          <a:p>
            <a:pPr marL="0" marR="0" lvl="0" indent="0" algn="l" defTabSz="91444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r>
              <a:rPr lang="nb-NO" noProof="0"/>
              <a:t>Punkt tre på agendaen i korte trekk</a:t>
            </a:r>
          </a:p>
          <a:p>
            <a:pPr marL="0" marR="0" lvl="0" indent="0" algn="l" defTabSz="91444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r>
              <a:rPr lang="nb-NO" noProof="0"/>
              <a:t>Punkt fire på agendaen i korte trekk</a:t>
            </a:r>
          </a:p>
          <a:p>
            <a:pPr marL="0" marR="0" lvl="0" indent="0" algn="l" defTabSz="91444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r>
              <a:rPr lang="nb-NO" noProof="0"/>
              <a:t>Punkt fem på agendaen i korte trekk</a:t>
            </a:r>
          </a:p>
          <a:p>
            <a:pPr marL="0" marR="0" lvl="0" indent="0" algn="l" defTabSz="91444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r>
              <a:rPr lang="nb-NO" noProof="0"/>
              <a:t>Punkt seks på agendaen i korte trekk</a:t>
            </a:r>
          </a:p>
          <a:p>
            <a:pPr lvl="0"/>
            <a:endParaRPr lang="nb-NO" noProof="0"/>
          </a:p>
        </p:txBody>
      </p:sp>
      <p:cxnSp>
        <p:nvCxnSpPr>
          <p:cNvPr id="10" name="Rett linje 9">
            <a:extLst>
              <a:ext uri="{FF2B5EF4-FFF2-40B4-BE49-F238E27FC236}">
                <a16:creationId xmlns:a16="http://schemas.microsoft.com/office/drawing/2014/main" id="{7E2593EF-F9EB-40ED-942A-4879FA78B594}"/>
              </a:ext>
            </a:extLst>
          </p:cNvPr>
          <p:cNvCxnSpPr/>
          <p:nvPr userDrawn="1"/>
        </p:nvCxnSpPr>
        <p:spPr>
          <a:xfrm>
            <a:off x="1219359" y="2478704"/>
            <a:ext cx="9651619" cy="0"/>
          </a:xfrm>
          <a:prstGeom prst="line">
            <a:avLst/>
          </a:prstGeom>
          <a:ln w="6350">
            <a:solidFill>
              <a:srgbClr val="5B7F8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Rett linje 10">
            <a:extLst>
              <a:ext uri="{FF2B5EF4-FFF2-40B4-BE49-F238E27FC236}">
                <a16:creationId xmlns:a16="http://schemas.microsoft.com/office/drawing/2014/main" id="{96CA0932-605B-4E71-B8D3-C72AAAA4A91A}"/>
              </a:ext>
            </a:extLst>
          </p:cNvPr>
          <p:cNvCxnSpPr/>
          <p:nvPr userDrawn="1"/>
        </p:nvCxnSpPr>
        <p:spPr>
          <a:xfrm>
            <a:off x="1219359" y="5253391"/>
            <a:ext cx="9651619" cy="0"/>
          </a:xfrm>
          <a:prstGeom prst="line">
            <a:avLst/>
          </a:prstGeom>
          <a:ln w="6350">
            <a:solidFill>
              <a:srgbClr val="5B7F8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Rett linje 11">
            <a:extLst>
              <a:ext uri="{FF2B5EF4-FFF2-40B4-BE49-F238E27FC236}">
                <a16:creationId xmlns:a16="http://schemas.microsoft.com/office/drawing/2014/main" id="{2DF21B92-9FD0-4B71-ACA2-7C1925BD0C2C}"/>
              </a:ext>
            </a:extLst>
          </p:cNvPr>
          <p:cNvCxnSpPr/>
          <p:nvPr userDrawn="1"/>
        </p:nvCxnSpPr>
        <p:spPr>
          <a:xfrm>
            <a:off x="1219359" y="3172376"/>
            <a:ext cx="9651619" cy="0"/>
          </a:xfrm>
          <a:prstGeom prst="line">
            <a:avLst/>
          </a:prstGeom>
          <a:ln w="6350">
            <a:solidFill>
              <a:srgbClr val="5B7F8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Rett linje 12">
            <a:extLst>
              <a:ext uri="{FF2B5EF4-FFF2-40B4-BE49-F238E27FC236}">
                <a16:creationId xmlns:a16="http://schemas.microsoft.com/office/drawing/2014/main" id="{91D61EF0-049D-489F-9607-DBC47717D8D1}"/>
              </a:ext>
            </a:extLst>
          </p:cNvPr>
          <p:cNvCxnSpPr/>
          <p:nvPr userDrawn="1"/>
        </p:nvCxnSpPr>
        <p:spPr>
          <a:xfrm>
            <a:off x="1219359" y="3866048"/>
            <a:ext cx="9651619" cy="0"/>
          </a:xfrm>
          <a:prstGeom prst="line">
            <a:avLst/>
          </a:prstGeom>
          <a:ln w="6350">
            <a:solidFill>
              <a:srgbClr val="5B7F8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Rett linje 13">
            <a:extLst>
              <a:ext uri="{FF2B5EF4-FFF2-40B4-BE49-F238E27FC236}">
                <a16:creationId xmlns:a16="http://schemas.microsoft.com/office/drawing/2014/main" id="{0C7BCC08-99D7-4973-9AB5-A63BAB7784DB}"/>
              </a:ext>
            </a:extLst>
          </p:cNvPr>
          <p:cNvCxnSpPr/>
          <p:nvPr userDrawn="1"/>
        </p:nvCxnSpPr>
        <p:spPr>
          <a:xfrm>
            <a:off x="1219359" y="4559720"/>
            <a:ext cx="9651619" cy="0"/>
          </a:xfrm>
          <a:prstGeom prst="line">
            <a:avLst/>
          </a:prstGeom>
          <a:ln w="6350">
            <a:solidFill>
              <a:srgbClr val="5B7F8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29136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esentasj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e 2">
            <a:extLst>
              <a:ext uri="{FF2B5EF4-FFF2-40B4-BE49-F238E27FC236}">
                <a16:creationId xmlns:a16="http://schemas.microsoft.com/office/drawing/2014/main" id="{A3732E95-11BD-4ACF-B5AD-A1CC4F0DB8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1606" cy="1886934"/>
          </a:xfrm>
          <a:prstGeom prst="rect">
            <a:avLst/>
          </a:prstGeom>
        </p:spPr>
      </p:pic>
      <p:pic>
        <p:nvPicPr>
          <p:cNvPr id="5" name="Bilde 4">
            <a:extLst>
              <a:ext uri="{FF2B5EF4-FFF2-40B4-BE49-F238E27FC236}">
                <a16:creationId xmlns:a16="http://schemas.microsoft.com/office/drawing/2014/main" id="{A57E41EB-05AD-44D6-997C-D31E1B44F13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6855" y="1883484"/>
            <a:ext cx="7418289" cy="27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1474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Avslutn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e 4" descr="Et bilde som inneholder tekst, visittkort&#10;&#10;Beskrivelse som er generert med høy visshet">
            <a:extLst>
              <a:ext uri="{FF2B5EF4-FFF2-40B4-BE49-F238E27FC236}">
                <a16:creationId xmlns:a16="http://schemas.microsoft.com/office/drawing/2014/main" id="{71D9FA1D-1518-42B9-8374-CF47B97095D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"/>
            <a:ext cx="12192000" cy="685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359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noProof="0"/>
              <a:t>Klikk for å redigere tittelstil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6B0DE3-8AB4-4283-AAF7-C599EB450E0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219359" y="1862176"/>
            <a:ext cx="9651619" cy="3978862"/>
          </a:xfrm>
          <a:prstGeom prst="rect">
            <a:avLst/>
          </a:prstGeom>
        </p:spPr>
        <p:txBody>
          <a:bodyPr lIns="91440" tIns="45720" rIns="91440" bIns="45720"/>
          <a:lstStyle/>
          <a:p>
            <a:pPr lvl="0"/>
            <a:r>
              <a:rPr lang="nb-NO" noProof="0"/>
              <a:t>Rediger tekststiler i malen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1062420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telskil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e 7" descr="Et bilde som inneholder skjermbilde&#10;&#10;Beskrivelse som er generert med høy visshet">
            <a:extLst>
              <a:ext uri="{FF2B5EF4-FFF2-40B4-BE49-F238E27FC236}">
                <a16:creationId xmlns:a16="http://schemas.microsoft.com/office/drawing/2014/main" id="{82044551-1680-47B1-A9ED-E2CF3CEB21E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"/>
            <a:ext cx="12192000" cy="6857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00991" y="2799917"/>
            <a:ext cx="9390018" cy="1015791"/>
          </a:xfrm>
          <a:ln>
            <a:noFill/>
          </a:ln>
        </p:spPr>
        <p:txBody>
          <a:bodyPr anchor="ctr" anchorCtr="0"/>
          <a:lstStyle>
            <a:lvl1pPr algn="ctr">
              <a:lnSpc>
                <a:spcPct val="100000"/>
              </a:lnSpc>
              <a:defRPr lang="nb-NO" sz="6001" b="1" i="0" u="none" strike="noStrike" baseline="0" smtClean="0">
                <a:latin typeface="Roboto Condensed" panose="02000000000000000000" pitchFamily="2" charset="0"/>
                <a:ea typeface="Roboto Condensed" panose="02000000000000000000" pitchFamily="2" charset="0"/>
              </a:defRPr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pic>
        <p:nvPicPr>
          <p:cNvPr id="7" name="Bilde 6">
            <a:extLst>
              <a:ext uri="{FF2B5EF4-FFF2-40B4-BE49-F238E27FC236}">
                <a16:creationId xmlns:a16="http://schemas.microsoft.com/office/drawing/2014/main" id="{5524F468-AFDE-4FA7-A336-BF521DA62E0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1606" cy="1886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033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, innhold og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262" y="551048"/>
            <a:ext cx="5520737" cy="1477584"/>
          </a:xfrm>
        </p:spPr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7" name="Plassholder for tekst 6">
            <a:extLst>
              <a:ext uri="{FF2B5EF4-FFF2-40B4-BE49-F238E27FC236}">
                <a16:creationId xmlns:a16="http://schemas.microsoft.com/office/drawing/2014/main" id="{31725901-1B6A-4C45-8DFA-5AEEA34F555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9553" y="6349153"/>
            <a:ext cx="7230416" cy="298543"/>
          </a:xfrm>
        </p:spPr>
        <p:txBody>
          <a:bodyPr>
            <a:spAutoFit/>
          </a:bodyPr>
          <a:lstStyle>
            <a:lvl1pPr marL="0" indent="0">
              <a:buNone/>
              <a:defRPr sz="1000" spc="50" baseline="0">
                <a:latin typeface="+mn-lt"/>
              </a:defRPr>
            </a:lvl1pPr>
          </a:lstStyle>
          <a:p>
            <a:pPr lvl="0"/>
            <a:r>
              <a:rPr lang="nb-NO" dirty="0"/>
              <a:t>Fotokreditering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ACC6CF-133F-4327-B59A-5E987B55A2C5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411160" y="633486"/>
            <a:ext cx="5149886" cy="5279842"/>
          </a:xfrm>
          <a:prstGeom prst="rect">
            <a:avLst/>
          </a:prstGeom>
        </p:spPr>
        <p:txBody>
          <a:bodyPr lIns="91440" tIns="45720" rIns="91440" bIns="45720"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GB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D7D4585-68D6-4C8C-9321-1D6936FE092C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75264" y="2028632"/>
            <a:ext cx="5520737" cy="3884698"/>
          </a:xfrm>
          <a:prstGeom prst="rect">
            <a:avLst/>
          </a:prstGeom>
        </p:spPr>
        <p:txBody>
          <a:bodyPr lIns="91440" tIns="45720" rIns="91440" bIns="45720"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6950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tel, innhold og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262" y="551048"/>
            <a:ext cx="5520737" cy="1477584"/>
          </a:xfrm>
        </p:spPr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C1CF5FB5-3D6B-44D1-99CC-F0E11CB9494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75263" y="2028632"/>
            <a:ext cx="5520737" cy="3884697"/>
          </a:xfrm>
          <a:prstGeom prst="rect">
            <a:avLst/>
          </a:prstGeom>
        </p:spPr>
        <p:txBody>
          <a:bodyPr lIns="91440" tIns="45720" rIns="91440" bIns="45720"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6" name="Plassholder for bilde 5">
            <a:extLst>
              <a:ext uri="{FF2B5EF4-FFF2-40B4-BE49-F238E27FC236}">
                <a16:creationId xmlns:a16="http://schemas.microsoft.com/office/drawing/2014/main" id="{70F86513-61E2-4B24-BEA6-A699F2FC0AC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11160" y="633486"/>
            <a:ext cx="5149886" cy="5279842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nb-NO"/>
              <a:t>Klikk på ikonet for å legge til et bilde</a:t>
            </a:r>
          </a:p>
        </p:txBody>
      </p:sp>
      <p:sp>
        <p:nvSpPr>
          <p:cNvPr id="7" name="Plassholder for tekst 6">
            <a:extLst>
              <a:ext uri="{FF2B5EF4-FFF2-40B4-BE49-F238E27FC236}">
                <a16:creationId xmlns:a16="http://schemas.microsoft.com/office/drawing/2014/main" id="{31725901-1B6A-4C45-8DFA-5AEEA34F555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9553" y="6349153"/>
            <a:ext cx="7230416" cy="323165"/>
          </a:xfrm>
        </p:spPr>
        <p:txBody>
          <a:bodyPr>
            <a:spAutoFit/>
          </a:bodyPr>
          <a:lstStyle>
            <a:lvl1pPr marL="0" indent="0">
              <a:buNone/>
              <a:defRPr sz="1000" spc="50" baseline="0">
                <a:latin typeface="+mn-lt"/>
              </a:defRPr>
            </a:lvl1pPr>
          </a:lstStyle>
          <a:p>
            <a:pPr lvl="0"/>
            <a:r>
              <a:rPr lang="nb-NO" dirty="0"/>
              <a:t>Fotokreditering</a:t>
            </a:r>
          </a:p>
        </p:txBody>
      </p:sp>
    </p:spTree>
    <p:extLst>
      <p:ext uri="{BB962C8B-B14F-4D97-AF65-F5344CB8AC3E}">
        <p14:creationId xmlns:p14="http://schemas.microsoft.com/office/powerpoint/2010/main" val="4112122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to valgfrie element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262" y="551048"/>
            <a:ext cx="10985784" cy="784958"/>
          </a:xfrm>
        </p:spPr>
        <p:txBody>
          <a:bodyPr/>
          <a:lstStyle>
            <a:lvl1pPr>
              <a:defRPr/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7" name="Plassholder for tekst 6">
            <a:extLst>
              <a:ext uri="{FF2B5EF4-FFF2-40B4-BE49-F238E27FC236}">
                <a16:creationId xmlns:a16="http://schemas.microsoft.com/office/drawing/2014/main" id="{09D88CB4-C128-4C0D-85AC-05363983D89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0153" y="6349153"/>
            <a:ext cx="7230416" cy="298543"/>
          </a:xfrm>
        </p:spPr>
        <p:txBody>
          <a:bodyPr>
            <a:spAutoFit/>
          </a:bodyPr>
          <a:lstStyle>
            <a:lvl1pPr marL="0" indent="0">
              <a:buNone/>
              <a:defRPr sz="1000" spc="50" baseline="0">
                <a:latin typeface="+mn-lt"/>
              </a:defRPr>
            </a:lvl1pPr>
          </a:lstStyle>
          <a:p>
            <a:pPr lvl="0"/>
            <a:r>
              <a:rPr lang="nb-NO" dirty="0"/>
              <a:t>Fotokreditering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C09D97-491E-4B44-B31E-075E94ECFD5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57154" y="1809960"/>
            <a:ext cx="5149886" cy="4103369"/>
          </a:xfrm>
          <a:prstGeom prst="rect">
            <a:avLst/>
          </a:prstGeom>
        </p:spPr>
        <p:txBody>
          <a:bodyPr lIns="91440" tIns="45720" rIns="91440" bIns="45720"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3B0EA0-EE56-4BC2-9A97-1C7D7797FA56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411160" y="1809960"/>
            <a:ext cx="5149886" cy="4103369"/>
          </a:xfrm>
          <a:prstGeom prst="rect">
            <a:avLst/>
          </a:prstGeom>
        </p:spPr>
        <p:txBody>
          <a:bodyPr lIns="91440" tIns="45720" rIns="91440" bIns="45720"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992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to bil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262" y="551048"/>
            <a:ext cx="10985784" cy="784958"/>
          </a:xfrm>
        </p:spPr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6" name="Plassholder for bilde 5">
            <a:extLst>
              <a:ext uri="{FF2B5EF4-FFF2-40B4-BE49-F238E27FC236}">
                <a16:creationId xmlns:a16="http://schemas.microsoft.com/office/drawing/2014/main" id="{70F86513-61E2-4B24-BEA6-A699F2FC0AC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11160" y="1809959"/>
            <a:ext cx="5149886" cy="4103369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nb-NO"/>
              <a:t>Klikk på ikonet for å legge til et bilde</a:t>
            </a:r>
          </a:p>
        </p:txBody>
      </p:sp>
      <p:sp>
        <p:nvSpPr>
          <p:cNvPr id="5" name="Plassholder for bilde 5">
            <a:extLst>
              <a:ext uri="{FF2B5EF4-FFF2-40B4-BE49-F238E27FC236}">
                <a16:creationId xmlns:a16="http://schemas.microsoft.com/office/drawing/2014/main" id="{B9099586-714C-4DE3-816E-CD6982F9B3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57154" y="1809959"/>
            <a:ext cx="5149886" cy="4103369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nb-NO"/>
              <a:t>Klikk på ikonet for å legge til et bilde</a:t>
            </a:r>
          </a:p>
        </p:txBody>
      </p:sp>
      <p:sp>
        <p:nvSpPr>
          <p:cNvPr id="7" name="Plassholder for tekst 6">
            <a:extLst>
              <a:ext uri="{FF2B5EF4-FFF2-40B4-BE49-F238E27FC236}">
                <a16:creationId xmlns:a16="http://schemas.microsoft.com/office/drawing/2014/main" id="{09D88CB4-C128-4C0D-85AC-05363983D89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0153" y="6349153"/>
            <a:ext cx="7230416" cy="323165"/>
          </a:xfrm>
        </p:spPr>
        <p:txBody>
          <a:bodyPr>
            <a:spAutoFit/>
          </a:bodyPr>
          <a:lstStyle>
            <a:lvl1pPr marL="0" indent="0">
              <a:buNone/>
              <a:defRPr sz="1000" spc="50" baseline="0">
                <a:latin typeface="+mn-lt"/>
              </a:defRPr>
            </a:lvl1pPr>
          </a:lstStyle>
          <a:p>
            <a:pPr lvl="0"/>
            <a:r>
              <a:rPr lang="nb-NO" dirty="0"/>
              <a:t>Fotokreditering</a:t>
            </a:r>
          </a:p>
        </p:txBody>
      </p:sp>
    </p:spTree>
    <p:extLst>
      <p:ext uri="{BB962C8B-B14F-4D97-AF65-F5344CB8AC3E}">
        <p14:creationId xmlns:p14="http://schemas.microsoft.com/office/powerpoint/2010/main" val="641741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valgfrie element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ssholder for tekst 6">
            <a:extLst>
              <a:ext uri="{FF2B5EF4-FFF2-40B4-BE49-F238E27FC236}">
                <a16:creationId xmlns:a16="http://schemas.microsoft.com/office/drawing/2014/main" id="{09D88CB4-C128-4C0D-85AC-05363983D89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0153" y="6349153"/>
            <a:ext cx="7230416" cy="298543"/>
          </a:xfrm>
        </p:spPr>
        <p:txBody>
          <a:bodyPr>
            <a:spAutoFit/>
          </a:bodyPr>
          <a:lstStyle>
            <a:lvl1pPr marL="0" indent="0">
              <a:buNone/>
              <a:defRPr sz="1000" spc="50" baseline="0">
                <a:latin typeface="+mn-lt"/>
              </a:defRPr>
            </a:lvl1pPr>
          </a:lstStyle>
          <a:p>
            <a:pPr lvl="0"/>
            <a:r>
              <a:rPr lang="nb-NO" dirty="0"/>
              <a:t>Fotokreditering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35B047-1C6C-4BB1-9AAC-35E8860EA5ED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57154" y="619504"/>
            <a:ext cx="5149886" cy="5293824"/>
          </a:xfrm>
          <a:prstGeom prst="rect">
            <a:avLst/>
          </a:prstGeom>
        </p:spPr>
        <p:txBody>
          <a:bodyPr lIns="91440" tIns="45720" rIns="91440" bIns="45720"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A7ABDC-D2D5-4A6E-B4C5-2E8F7BF4AC3F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411160" y="619504"/>
            <a:ext cx="5149886" cy="5293824"/>
          </a:xfrm>
          <a:prstGeom prst="rect">
            <a:avLst/>
          </a:prstGeom>
        </p:spPr>
        <p:txBody>
          <a:bodyPr lIns="91440" tIns="45720" rIns="91440" bIns="45720"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2093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ssholder for bilde 5">
            <a:extLst>
              <a:ext uri="{FF2B5EF4-FFF2-40B4-BE49-F238E27FC236}">
                <a16:creationId xmlns:a16="http://schemas.microsoft.com/office/drawing/2014/main" id="{70F86513-61E2-4B24-BEA6-A699F2FC0AC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11160" y="619504"/>
            <a:ext cx="5149886" cy="5293824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nb-NO"/>
              <a:t>Klikk på ikonet for å legge til et bilde</a:t>
            </a:r>
          </a:p>
        </p:txBody>
      </p:sp>
      <p:sp>
        <p:nvSpPr>
          <p:cNvPr id="5" name="Plassholder for bilde 5">
            <a:extLst>
              <a:ext uri="{FF2B5EF4-FFF2-40B4-BE49-F238E27FC236}">
                <a16:creationId xmlns:a16="http://schemas.microsoft.com/office/drawing/2014/main" id="{B9099586-714C-4DE3-816E-CD6982F9B3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57154" y="619504"/>
            <a:ext cx="5149886" cy="5293824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nb-NO"/>
              <a:t>Klikk på ikonet for å legge til et bilde</a:t>
            </a:r>
            <a:endParaRPr lang="nb-NO" dirty="0"/>
          </a:p>
        </p:txBody>
      </p:sp>
      <p:sp>
        <p:nvSpPr>
          <p:cNvPr id="7" name="Plassholder for tekst 6">
            <a:extLst>
              <a:ext uri="{FF2B5EF4-FFF2-40B4-BE49-F238E27FC236}">
                <a16:creationId xmlns:a16="http://schemas.microsoft.com/office/drawing/2014/main" id="{09D88CB4-C128-4C0D-85AC-05363983D89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0153" y="6349153"/>
            <a:ext cx="7230416" cy="323165"/>
          </a:xfrm>
        </p:spPr>
        <p:txBody>
          <a:bodyPr>
            <a:spAutoFit/>
          </a:bodyPr>
          <a:lstStyle>
            <a:lvl1pPr marL="0" indent="0">
              <a:buNone/>
              <a:defRPr sz="1000" spc="50" baseline="0">
                <a:latin typeface="+mn-lt"/>
              </a:defRPr>
            </a:lvl1pPr>
          </a:lstStyle>
          <a:p>
            <a:pPr lvl="0"/>
            <a:r>
              <a:rPr lang="nb-NO" dirty="0"/>
              <a:t>Fotokreditering</a:t>
            </a:r>
          </a:p>
        </p:txBody>
      </p:sp>
    </p:spTree>
    <p:extLst>
      <p:ext uri="{BB962C8B-B14F-4D97-AF65-F5344CB8AC3E}">
        <p14:creationId xmlns:p14="http://schemas.microsoft.com/office/powerpoint/2010/main" val="572055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359" y="551048"/>
            <a:ext cx="9651619" cy="1311128"/>
          </a:xfrm>
          <a:prstGeom prst="rect">
            <a:avLst/>
          </a:prstGeom>
        </p:spPr>
        <p:txBody>
          <a:bodyPr vert="horz" wrap="square" lIns="91440" tIns="0" rIns="91440" bIns="45720" rtlCol="0" anchor="ctr" anchorCtr="0">
            <a:normAutofit/>
          </a:bodyPr>
          <a:lstStyle/>
          <a:p>
            <a:r>
              <a:rPr lang="nb-NO" noProof="0"/>
              <a:t>Klikk for å redigere tittelstil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358" y="1862176"/>
            <a:ext cx="9651619" cy="39788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nb-NO" noProof="0"/>
              <a:t>Rediger tekststiler i malen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pic>
        <p:nvPicPr>
          <p:cNvPr id="8" name="Bilde 7">
            <a:extLst>
              <a:ext uri="{FF2B5EF4-FFF2-40B4-BE49-F238E27FC236}">
                <a16:creationId xmlns:a16="http://schemas.microsoft.com/office/drawing/2014/main" id="{12E8B8B0-4BD5-4668-9018-913E276A5FE9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6461" y="6071524"/>
            <a:ext cx="3025540" cy="786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548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73" r:id="rId4"/>
    <p:sldLayoutId id="2147483690" r:id="rId5"/>
    <p:sldLayoutId id="2147483674" r:id="rId6"/>
    <p:sldLayoutId id="2147483691" r:id="rId7"/>
    <p:sldLayoutId id="2147483675" r:id="rId8"/>
    <p:sldLayoutId id="2147483692" r:id="rId9"/>
    <p:sldLayoutId id="2147483676" r:id="rId10"/>
    <p:sldLayoutId id="2147483666" r:id="rId11"/>
    <p:sldLayoutId id="2147483667" r:id="rId12"/>
    <p:sldLayoutId id="2147483694" r:id="rId13"/>
    <p:sldLayoutId id="2147483670" r:id="rId14"/>
    <p:sldLayoutId id="2147483677" r:id="rId15"/>
  </p:sldLayoutIdLst>
  <p:hf sldNum="0" hdr="0" dt="0"/>
  <p:txStyles>
    <p:titleStyle>
      <a:lvl1pPr algn="l" defTabSz="914446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74247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914446" rtl="0" eaLnBrk="1" latinLnBrk="0" hangingPunct="1">
        <a:lnSpc>
          <a:spcPct val="150000"/>
        </a:lnSpc>
        <a:spcBef>
          <a:spcPts val="0"/>
        </a:spcBef>
        <a:spcAft>
          <a:spcPts val="900"/>
        </a:spcAft>
        <a:buFont typeface="Arial" panose="020B0604020202020204" pitchFamily="34" charset="0"/>
        <a:buChar char="•"/>
        <a:defRPr sz="2400" kern="1200">
          <a:solidFill>
            <a:srgbClr val="274247"/>
          </a:solidFill>
          <a:latin typeface="+mn-lt"/>
          <a:ea typeface="+mn-ea"/>
          <a:cs typeface="+mn-cs"/>
        </a:defRPr>
      </a:lvl1pPr>
      <a:lvl2pPr marL="396079" indent="-144029" algn="l" defTabSz="914446" rtl="0" eaLnBrk="1" latinLnBrk="0" hangingPunct="1">
        <a:lnSpc>
          <a:spcPct val="150000"/>
        </a:lnSpc>
        <a:spcBef>
          <a:spcPts val="0"/>
        </a:spcBef>
        <a:spcAft>
          <a:spcPts val="600"/>
        </a:spcAft>
        <a:buSzPct val="100000"/>
        <a:buFont typeface="Arial" panose="020B0604020202020204" pitchFamily="34" charset="0"/>
        <a:buChar char="◦"/>
        <a:defRPr sz="1800" kern="1200">
          <a:solidFill>
            <a:srgbClr val="274247"/>
          </a:solidFill>
          <a:latin typeface="+mn-lt"/>
          <a:ea typeface="+mn-ea"/>
          <a:cs typeface="+mn-cs"/>
        </a:defRPr>
      </a:lvl2pPr>
      <a:lvl3pPr marL="522104" indent="-108022" algn="l" defTabSz="914446" rtl="0" eaLnBrk="1" latinLnBrk="0" hangingPunct="1">
        <a:lnSpc>
          <a:spcPct val="150000"/>
        </a:lnSpc>
        <a:spcBef>
          <a:spcPts val="300"/>
        </a:spcBef>
        <a:spcAft>
          <a:spcPts val="400"/>
        </a:spcAft>
        <a:buFont typeface="Open Sans" panose="020B0606030504020204" pitchFamily="34" charset="0"/>
        <a:buChar char="­"/>
        <a:defRPr sz="1400" kern="1200">
          <a:solidFill>
            <a:srgbClr val="274247"/>
          </a:solidFill>
          <a:latin typeface="+mn-lt"/>
          <a:ea typeface="+mn-ea"/>
          <a:cs typeface="+mn-cs"/>
        </a:defRPr>
      </a:lvl3pPr>
      <a:lvl4pPr marL="666133" indent="-99020" algn="l" defTabSz="914446" rtl="0" eaLnBrk="1" latinLnBrk="0" hangingPunct="1">
        <a:lnSpc>
          <a:spcPct val="150000"/>
        </a:lnSpc>
        <a:spcBef>
          <a:spcPts val="250"/>
        </a:spcBef>
        <a:buFont typeface="Open Sans" panose="020B0606030504020204" pitchFamily="34" charset="0"/>
        <a:buChar char="­"/>
        <a:defRPr sz="1050" kern="1200">
          <a:solidFill>
            <a:srgbClr val="274247"/>
          </a:solidFill>
          <a:latin typeface="+mn-lt"/>
          <a:ea typeface="+mn-ea"/>
          <a:cs typeface="+mn-cs"/>
        </a:defRPr>
      </a:lvl4pPr>
      <a:lvl5pPr marL="774155" indent="-90018" algn="l" defTabSz="914446" rtl="0" eaLnBrk="1" latinLnBrk="0" hangingPunct="1">
        <a:lnSpc>
          <a:spcPct val="150000"/>
        </a:lnSpc>
        <a:spcBef>
          <a:spcPts val="250"/>
        </a:spcBef>
        <a:buFont typeface="Open Sans" panose="020B0606030504020204" pitchFamily="34" charset="0"/>
        <a:buChar char="­"/>
        <a:defRPr sz="1000" kern="1200">
          <a:solidFill>
            <a:srgbClr val="274247"/>
          </a:solidFill>
          <a:latin typeface="+mn-lt"/>
          <a:ea typeface="+mn-ea"/>
          <a:cs typeface="+mn-cs"/>
        </a:defRPr>
      </a:lvl5pPr>
      <a:lvl6pPr marL="2514726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948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171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394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23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46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69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91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14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337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560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783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3.xml"/><Relationship Id="rId4" Type="http://schemas.openxmlformats.org/officeDocument/2006/relationships/chart" Target="../charts/char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E680D8D5-7C69-4470-BCCB-CB3588F812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6858000"/>
          </a:xfrm>
        </p:spPr>
        <p:txBody>
          <a:bodyPr>
            <a:normAutofit fontScale="90000"/>
          </a:bodyPr>
          <a:lstStyle/>
          <a:p>
            <a:br>
              <a:rPr lang="en-GB" sz="4200" dirty="0"/>
            </a:br>
            <a:br>
              <a:rPr lang="en-GB" sz="4200" dirty="0"/>
            </a:br>
            <a:br>
              <a:rPr lang="en-GB" sz="4200" dirty="0"/>
            </a:br>
            <a:br>
              <a:rPr lang="en-GB" sz="4200" dirty="0"/>
            </a:br>
            <a:br>
              <a:rPr lang="en-GB" sz="4200" dirty="0"/>
            </a:br>
            <a:br>
              <a:rPr lang="en-GB" sz="4200" dirty="0"/>
            </a:br>
            <a:br>
              <a:rPr lang="en-GB" sz="4200" dirty="0"/>
            </a:br>
            <a:br>
              <a:rPr lang="en-GB" sz="4200" dirty="0"/>
            </a:br>
            <a:br>
              <a:rPr lang="en-GB" sz="4200" dirty="0"/>
            </a:br>
            <a:r>
              <a:rPr lang="en-GB" sz="5600" dirty="0"/>
              <a:t>”Evaluating unit-value price indices </a:t>
            </a:r>
            <a:br>
              <a:rPr lang="en-GB" sz="5600" dirty="0"/>
            </a:br>
            <a:r>
              <a:rPr lang="en-GB" sz="5600" dirty="0"/>
              <a:t>in a dynamic item universe”</a:t>
            </a:r>
            <a:br>
              <a:rPr lang="en-GB" sz="4000" dirty="0"/>
            </a:br>
            <a:br>
              <a:rPr lang="en-GB" sz="1800" b="0" dirty="0">
                <a:latin typeface="+mn-lt"/>
              </a:rPr>
            </a:br>
            <a:br>
              <a:rPr lang="en-GB" sz="2000" b="0" dirty="0">
                <a:latin typeface="+mn-lt"/>
              </a:rPr>
            </a:br>
            <a:br>
              <a:rPr lang="en-GB" sz="2000" b="0" i="1" dirty="0">
                <a:latin typeface="+mn-lt"/>
              </a:rPr>
            </a:br>
            <a:r>
              <a:rPr lang="en-US" sz="2400" dirty="0">
                <a:latin typeface="+mn-lt"/>
              </a:rPr>
              <a:t>16th Meeting of the Ottawa Group, 8-10 May 2019</a:t>
            </a:r>
            <a:br>
              <a:rPr lang="en-GB" sz="2000" dirty="0">
                <a:latin typeface="+mn-lt"/>
              </a:rPr>
            </a:br>
            <a:r>
              <a:rPr lang="en-GB" sz="2000" dirty="0">
                <a:latin typeface="+mn-lt"/>
              </a:rPr>
              <a:t>Rio de Janeiro, Brazil</a:t>
            </a:r>
            <a:br>
              <a:rPr lang="en-GB" sz="2000" b="0" dirty="0">
                <a:latin typeface="+mn-lt"/>
              </a:rPr>
            </a:br>
            <a:br>
              <a:rPr lang="en-GB" sz="1800" b="0" dirty="0"/>
            </a:br>
            <a:r>
              <a:rPr lang="en-GB" sz="1800" b="0" dirty="0"/>
              <a:t>Li-Chun Zhang</a:t>
            </a:r>
            <a:br>
              <a:rPr lang="en-GB" sz="1800" b="0" dirty="0"/>
            </a:br>
            <a:r>
              <a:rPr lang="en-GB" sz="1800" b="0" dirty="0"/>
              <a:t>Statistics Norway/University of Southampton/University of Oslo</a:t>
            </a:r>
            <a:br>
              <a:rPr lang="en-GB" sz="1800" b="0" dirty="0"/>
            </a:br>
            <a:br>
              <a:rPr lang="en-GB" sz="1800" b="0" dirty="0"/>
            </a:br>
            <a:r>
              <a:rPr lang="en-GB" sz="1800" b="0" dirty="0"/>
              <a:t>Ingvild Johansen</a:t>
            </a:r>
            <a:br>
              <a:rPr lang="en-GB" sz="1800" dirty="0"/>
            </a:br>
            <a:r>
              <a:rPr lang="en-GB" sz="1800" b="0" dirty="0"/>
              <a:t>Statistics Norway</a:t>
            </a:r>
            <a:br>
              <a:rPr lang="en-GB" sz="1800" b="0" dirty="0"/>
            </a:br>
            <a:br>
              <a:rPr lang="en-GB" sz="1800" dirty="0"/>
            </a:br>
            <a:r>
              <a:rPr lang="en-GB" sz="1800" b="0" dirty="0"/>
              <a:t>Ragnhild Nygaard</a:t>
            </a:r>
            <a:br>
              <a:rPr lang="en-GB" sz="1800" b="0" dirty="0"/>
            </a:br>
            <a:r>
              <a:rPr lang="en-GB" sz="1800" b="0" dirty="0"/>
              <a:t>Statistics Norway</a:t>
            </a:r>
            <a:br>
              <a:rPr lang="en-GB" sz="1800" b="0" dirty="0"/>
            </a:br>
            <a:br>
              <a:rPr lang="en-GB" sz="3100" dirty="0">
                <a:latin typeface="+mn-lt"/>
              </a:rPr>
            </a:br>
            <a:endParaRPr lang="nb-NO" sz="31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796934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C3D2113-0116-44F5-A54F-3CF203A04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" y="198784"/>
            <a:ext cx="11704320" cy="888144"/>
          </a:xfrm>
        </p:spPr>
        <p:txBody>
          <a:bodyPr/>
          <a:lstStyle/>
          <a:p>
            <a:r>
              <a:rPr lang="en-GB" dirty="0"/>
              <a:t>Splicing options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E70BD81-A006-4C80-99D7-31784816DC7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1178560"/>
            <a:ext cx="12192000" cy="5567928"/>
          </a:xfrm>
        </p:spPr>
        <p:txBody>
          <a:bodyPr/>
          <a:lstStyle/>
          <a:p>
            <a:pPr marL="427482" indent="-342900"/>
            <a:r>
              <a:rPr lang="en-GB" dirty="0"/>
              <a:t>Tested different splicing options;  </a:t>
            </a:r>
          </a:p>
          <a:p>
            <a:pPr marL="594950" lvl="1" indent="-342900"/>
            <a:r>
              <a:rPr lang="en-GB" sz="2200" b="1" dirty="0"/>
              <a:t>“</a:t>
            </a:r>
            <a:r>
              <a:rPr lang="en-GB" sz="2200" b="1" i="1" dirty="0"/>
              <a:t>Movement splice</a:t>
            </a:r>
            <a:r>
              <a:rPr lang="en-GB" sz="2200" b="1" dirty="0"/>
              <a:t>”</a:t>
            </a:r>
          </a:p>
          <a:p>
            <a:pPr marL="720975" lvl="2" indent="-342900"/>
            <a:r>
              <a:rPr lang="en-GB" sz="1800" dirty="0"/>
              <a:t>Rolling window of 13 months</a:t>
            </a:r>
          </a:p>
          <a:p>
            <a:pPr marL="720975" lvl="2" indent="-342900"/>
            <a:r>
              <a:rPr lang="en-GB" sz="1800" dirty="0"/>
              <a:t>Month-to-month movement spliced on to existing time series </a:t>
            </a:r>
          </a:p>
          <a:p>
            <a:pPr marL="594950" lvl="1" indent="-342900"/>
            <a:r>
              <a:rPr lang="en-GB" sz="2200" b="1" dirty="0"/>
              <a:t>“</a:t>
            </a:r>
            <a:r>
              <a:rPr lang="en-GB" sz="2200" b="1" i="1" dirty="0"/>
              <a:t>Fixed base moving window (FBMW) - December splice</a:t>
            </a:r>
            <a:r>
              <a:rPr lang="en-GB" sz="2200" b="1" dirty="0"/>
              <a:t>”  </a:t>
            </a:r>
          </a:p>
          <a:p>
            <a:pPr marL="720975" lvl="2" indent="-342900"/>
            <a:r>
              <a:rPr lang="en-GB" sz="1800" dirty="0"/>
              <a:t>Combine rolling window with December linking</a:t>
            </a:r>
          </a:p>
          <a:p>
            <a:pPr marL="84582" indent="0">
              <a:buNone/>
            </a:pPr>
            <a:endParaRPr lang="en-GB" sz="2000" dirty="0"/>
          </a:p>
          <a:p>
            <a:pPr marL="594950" lvl="1" indent="-342900"/>
            <a:endParaRPr lang="en-GB" dirty="0"/>
          </a:p>
          <a:p>
            <a:endParaRPr lang="en-GB" sz="1400" dirty="0"/>
          </a:p>
          <a:p>
            <a:endParaRPr lang="en-US" sz="2000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87802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C3D2113-0116-44F5-A54F-3CF203A04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" y="198784"/>
            <a:ext cx="11704320" cy="888144"/>
          </a:xfrm>
        </p:spPr>
        <p:txBody>
          <a:bodyPr/>
          <a:lstStyle/>
          <a:p>
            <a:r>
              <a:rPr lang="en-GB" dirty="0"/>
              <a:t>Splicing options II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E70BD81-A006-4C80-99D7-31784816DC7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973015"/>
            <a:ext cx="12192000" cy="5884985"/>
          </a:xfrm>
        </p:spPr>
        <p:txBody>
          <a:bodyPr/>
          <a:lstStyle/>
          <a:p>
            <a:pPr marL="427482" indent="-342900"/>
            <a:r>
              <a:rPr lang="en-GB" sz="2000" dirty="0"/>
              <a:t>“</a:t>
            </a:r>
            <a:r>
              <a:rPr lang="en-GB" sz="2000" i="1" dirty="0"/>
              <a:t>Movement splice</a:t>
            </a:r>
            <a:r>
              <a:rPr lang="en-GB" sz="2000" dirty="0"/>
              <a:t>” captures the </a:t>
            </a:r>
            <a:r>
              <a:rPr lang="en-GB" sz="2000" b="1" dirty="0"/>
              <a:t>long-term effects </a:t>
            </a:r>
            <a:r>
              <a:rPr lang="en-GB" sz="2000" dirty="0"/>
              <a:t>of strongly seasonal items</a:t>
            </a:r>
          </a:p>
          <a:p>
            <a:pPr marL="594950" lvl="1" indent="-342900"/>
            <a:r>
              <a:rPr lang="en-GB" sz="1600" dirty="0"/>
              <a:t>Ex. strawberries only available in June and July </a:t>
            </a:r>
          </a:p>
          <a:p>
            <a:pPr marL="594950" lvl="1" indent="-342900"/>
            <a:r>
              <a:rPr lang="en-GB" sz="1600" dirty="0"/>
              <a:t>More drift in “</a:t>
            </a:r>
            <a:r>
              <a:rPr lang="en-GB" sz="1600" i="1" dirty="0"/>
              <a:t>movement splice</a:t>
            </a:r>
            <a:r>
              <a:rPr lang="en-GB" sz="1600" dirty="0"/>
              <a:t>” compared to “</a:t>
            </a:r>
            <a:r>
              <a:rPr lang="en-GB" sz="1600" i="1" dirty="0"/>
              <a:t>FBMW with December splice</a:t>
            </a:r>
            <a:r>
              <a:rPr lang="en-GB" sz="1600" dirty="0"/>
              <a:t>”?</a:t>
            </a:r>
          </a:p>
          <a:p>
            <a:pPr marL="427482" indent="-342900"/>
            <a:r>
              <a:rPr lang="en-GB" sz="2000" dirty="0"/>
              <a:t>“</a:t>
            </a:r>
            <a:r>
              <a:rPr lang="en-GB" sz="2000" i="1" dirty="0"/>
              <a:t>FBMW December splice</a:t>
            </a:r>
            <a:r>
              <a:rPr lang="en-GB" sz="2000" dirty="0"/>
              <a:t>” does not capture the long-term effects of strongly seasonal items not present in base month</a:t>
            </a:r>
          </a:p>
          <a:p>
            <a:pPr marL="427482" indent="-342900"/>
            <a:r>
              <a:rPr lang="en-GB" sz="2000" dirty="0"/>
              <a:t>Trade off between drift and capturing permanent effects of strongly seasonal items? </a:t>
            </a:r>
          </a:p>
          <a:p>
            <a:pPr marL="427482" indent="-342900"/>
            <a:endParaRPr lang="en-GB" sz="2000" dirty="0"/>
          </a:p>
          <a:p>
            <a:pPr marL="594950" lvl="1" indent="-342900"/>
            <a:endParaRPr lang="en-GB" dirty="0"/>
          </a:p>
          <a:p>
            <a:endParaRPr lang="en-GB" sz="1400" dirty="0"/>
          </a:p>
          <a:p>
            <a:endParaRPr lang="en-US" sz="2000" dirty="0"/>
          </a:p>
          <a:p>
            <a:pPr lvl="1"/>
            <a:endParaRPr lang="en-GB" dirty="0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00000000-0008-0000-0E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0905872"/>
              </p:ext>
            </p:extLst>
          </p:nvPr>
        </p:nvGraphicFramePr>
        <p:xfrm>
          <a:off x="1283056" y="4073178"/>
          <a:ext cx="3038475" cy="25860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00000000-0008-0000-0E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8758642"/>
              </p:ext>
            </p:extLst>
          </p:nvPr>
        </p:nvGraphicFramePr>
        <p:xfrm>
          <a:off x="5604587" y="4073178"/>
          <a:ext cx="3048000" cy="2466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1092027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C3D2113-0116-44F5-A54F-3CF203A04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" y="55757"/>
            <a:ext cx="11704320" cy="858643"/>
          </a:xfrm>
        </p:spPr>
        <p:txBody>
          <a:bodyPr>
            <a:normAutofit/>
          </a:bodyPr>
          <a:lstStyle/>
          <a:p>
            <a:r>
              <a:rPr lang="en-GB" dirty="0"/>
              <a:t>Splicing options III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E70BD81-A006-4C80-99D7-31784816DC7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914399"/>
            <a:ext cx="12192000" cy="5887843"/>
          </a:xfrm>
        </p:spPr>
        <p:txBody>
          <a:bodyPr/>
          <a:lstStyle/>
          <a:p>
            <a:r>
              <a:rPr lang="en-US" sz="2000" dirty="0"/>
              <a:t>Marginal total effects on COICOP 01</a:t>
            </a:r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“</a:t>
            </a:r>
            <a:r>
              <a:rPr lang="en-US" sz="2000" i="1" dirty="0"/>
              <a:t>Movement splice</a:t>
            </a:r>
            <a:r>
              <a:rPr lang="en-US" sz="2000" dirty="0"/>
              <a:t>” seems to pull the price growth marginally up, while the effects of seasonal items (and regeneration items) pull in opposite direction</a:t>
            </a:r>
          </a:p>
          <a:p>
            <a:r>
              <a:rPr lang="en-US" sz="2000" dirty="0"/>
              <a:t>Empirically difficult to conclude – in general </a:t>
            </a:r>
            <a:r>
              <a:rPr lang="en-US" sz="2000" b="1" dirty="0"/>
              <a:t>small differences </a:t>
            </a:r>
            <a:r>
              <a:rPr lang="en-US" sz="2000" dirty="0"/>
              <a:t>between the options </a:t>
            </a:r>
          </a:p>
          <a:p>
            <a:r>
              <a:rPr lang="en-US" sz="2000" i="1" dirty="0"/>
              <a:t>“Mean splice”  - </a:t>
            </a:r>
            <a:r>
              <a:rPr lang="en-US" sz="2000" dirty="0"/>
              <a:t>geometric mean of the indices by using every possible splicing alternative </a:t>
            </a:r>
            <a:r>
              <a:rPr lang="en-US" sz="2000" i="1" dirty="0"/>
              <a:t>- </a:t>
            </a:r>
            <a:r>
              <a:rPr lang="en-US" sz="2000" dirty="0"/>
              <a:t>suggested solution, but results in complex production routines</a:t>
            </a:r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lvl="1"/>
            <a:endParaRPr lang="en-GB" dirty="0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00000000-0008-0000-14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3228436"/>
              </p:ext>
            </p:extLst>
          </p:nvPr>
        </p:nvGraphicFramePr>
        <p:xfrm>
          <a:off x="284486" y="1470292"/>
          <a:ext cx="3057525" cy="22717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00000000-0008-0000-1400-000006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0543148"/>
              </p:ext>
            </p:extLst>
          </p:nvPr>
        </p:nvGraphicFramePr>
        <p:xfrm>
          <a:off x="3713390" y="1470292"/>
          <a:ext cx="3067050" cy="2295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00000000-0008-0000-1400-000004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9521472"/>
              </p:ext>
            </p:extLst>
          </p:nvPr>
        </p:nvGraphicFramePr>
        <p:xfrm>
          <a:off x="7259411" y="1508392"/>
          <a:ext cx="3028950" cy="2257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40785216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C3D2113-0116-44F5-A54F-3CF203A04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" y="198784"/>
            <a:ext cx="11704320" cy="888144"/>
          </a:xfrm>
        </p:spPr>
        <p:txBody>
          <a:bodyPr/>
          <a:lstStyle/>
          <a:p>
            <a:r>
              <a:rPr lang="en-GB" dirty="0"/>
              <a:t>Index formula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E70BD81-A006-4C80-99D7-31784816DC7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1086928"/>
            <a:ext cx="12192000" cy="5771071"/>
          </a:xfrm>
        </p:spPr>
        <p:txBody>
          <a:bodyPr/>
          <a:lstStyle/>
          <a:p>
            <a:pPr marL="427482" indent="-342900"/>
            <a:r>
              <a:rPr lang="en-GB" sz="2200" dirty="0"/>
              <a:t>An additional separate choice - set of different index formulas tested and compared</a:t>
            </a:r>
          </a:p>
          <a:p>
            <a:pPr marL="594950" lvl="1" indent="-342900"/>
            <a:r>
              <a:rPr lang="en-GB" sz="1400" dirty="0"/>
              <a:t>GEKS, GUV (Generalized Unit value) indices, official Jevons index (dynamic method) and direct bilateral superlative index</a:t>
            </a:r>
          </a:p>
          <a:p>
            <a:pPr marL="427482" indent="-342900"/>
            <a:r>
              <a:rPr lang="en-GB" sz="2200" dirty="0"/>
              <a:t>All necessary choices matters, but the effects of using HPs seem to outweigh the other choices (more systematic)</a:t>
            </a:r>
          </a:p>
          <a:p>
            <a:endParaRPr lang="en-GB" sz="1400" dirty="0"/>
          </a:p>
          <a:p>
            <a:endParaRPr lang="en-US" sz="2000" dirty="0"/>
          </a:p>
          <a:p>
            <a:pPr lvl="1"/>
            <a:endParaRPr lang="en-GB" dirty="0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00000000-0008-0000-2100-000006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3215322"/>
              </p:ext>
            </p:extLst>
          </p:nvPr>
        </p:nvGraphicFramePr>
        <p:xfrm>
          <a:off x="825422" y="3115213"/>
          <a:ext cx="3924998" cy="33718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00000000-0008-0000-21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2626534"/>
              </p:ext>
            </p:extLst>
          </p:nvPr>
        </p:nvGraphicFramePr>
        <p:xfrm>
          <a:off x="5108654" y="3115214"/>
          <a:ext cx="3924998" cy="33718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1604317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C3D2113-0116-44F5-A54F-3CF203A04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93785"/>
            <a:ext cx="12191999" cy="993143"/>
          </a:xfrm>
        </p:spPr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E70BD81-A006-4C80-99D7-31784816DC7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1086928"/>
            <a:ext cx="12192000" cy="5771071"/>
          </a:xfrm>
        </p:spPr>
        <p:txBody>
          <a:bodyPr/>
          <a:lstStyle/>
          <a:p>
            <a:r>
              <a:rPr lang="en-US" sz="2200" dirty="0"/>
              <a:t>Choices are many and answers are not obvious</a:t>
            </a:r>
          </a:p>
          <a:p>
            <a:r>
              <a:rPr lang="en-US" sz="2200" dirty="0"/>
              <a:t>In favor of using HP in order to capture replacement items in dynamic universes</a:t>
            </a:r>
          </a:p>
          <a:p>
            <a:r>
              <a:rPr lang="en-US" sz="2200" dirty="0"/>
              <a:t>Likely to implementing a multilateral price index formula in order to capture regenerations items in a timely manner</a:t>
            </a:r>
          </a:p>
          <a:p>
            <a:r>
              <a:rPr lang="en-US" sz="2200" dirty="0"/>
              <a:t>A fixed length 13-months window seems to be a good choice </a:t>
            </a:r>
          </a:p>
          <a:p>
            <a:pPr lvl="1"/>
            <a:r>
              <a:rPr lang="en-US" dirty="0"/>
              <a:t>Splicing – a trade off?</a:t>
            </a:r>
          </a:p>
          <a:p>
            <a:r>
              <a:rPr lang="en-US" sz="2200" dirty="0"/>
              <a:t>Own research as well as experiences and advises from NSIs and the statistical community very important for making final conclusion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20867512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B419842-592E-434F-A9A0-9D056E8796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429471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>
            <a:extLst>
              <a:ext uri="{FF2B5EF4-FFF2-40B4-BE49-F238E27FC236}">
                <a16:creationId xmlns:a16="http://schemas.microsoft.com/office/drawing/2014/main" id="{4632189E-0C85-466E-8062-F4139B9CBB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" y="182881"/>
            <a:ext cx="11810999" cy="816188"/>
          </a:xfrm>
        </p:spPr>
        <p:txBody>
          <a:bodyPr>
            <a:noAutofit/>
          </a:bodyPr>
          <a:lstStyle/>
          <a:p>
            <a:r>
              <a:rPr lang="en-GB" dirty="0"/>
              <a:t>Background</a:t>
            </a:r>
          </a:p>
        </p:txBody>
      </p:sp>
      <p:sp>
        <p:nvSpPr>
          <p:cNvPr id="5" name="Plassholder for innhold 4">
            <a:extLst>
              <a:ext uri="{FF2B5EF4-FFF2-40B4-BE49-F238E27FC236}">
                <a16:creationId xmlns:a16="http://schemas.microsoft.com/office/drawing/2014/main" id="{EE970C6A-ADB2-4F64-934B-FDB02A6E63D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829732"/>
            <a:ext cx="12192000" cy="6028268"/>
          </a:xfrm>
        </p:spPr>
        <p:txBody>
          <a:bodyPr/>
          <a:lstStyle/>
          <a:p>
            <a:r>
              <a:rPr lang="en-GB" dirty="0"/>
              <a:t>Strategy: Increase the use of scanner data in Norwegian CPI/HICP</a:t>
            </a:r>
          </a:p>
          <a:p>
            <a:r>
              <a:rPr lang="en-GB" dirty="0"/>
              <a:t>Current official index methods do not fully make use of scanner data potential</a:t>
            </a:r>
          </a:p>
          <a:p>
            <a:pPr lvl="1"/>
            <a:r>
              <a:rPr lang="en-GB" sz="2000" dirty="0"/>
              <a:t>Until now mostly focus on stable long-lived items </a:t>
            </a:r>
          </a:p>
          <a:p>
            <a:pPr lvl="1"/>
            <a:r>
              <a:rPr lang="en-GB" sz="2000" dirty="0"/>
              <a:t>Possible to use scanner data of </a:t>
            </a:r>
            <a:r>
              <a:rPr lang="en-GB" sz="2000" b="1" dirty="0"/>
              <a:t>dynamic items </a:t>
            </a:r>
            <a:r>
              <a:rPr lang="en-GB" sz="2000" dirty="0"/>
              <a:t>in regular production?</a:t>
            </a:r>
            <a:endParaRPr lang="en-GB" dirty="0"/>
          </a:p>
          <a:p>
            <a:r>
              <a:rPr lang="en-GB" dirty="0"/>
              <a:t>Requires </a:t>
            </a:r>
            <a:r>
              <a:rPr lang="en-GB" b="1" dirty="0"/>
              <a:t>new methods </a:t>
            </a:r>
            <a:r>
              <a:rPr lang="en-GB" dirty="0"/>
              <a:t>to be implemented</a:t>
            </a:r>
          </a:p>
          <a:p>
            <a:r>
              <a:rPr lang="en-GB" dirty="0"/>
              <a:t>Aims of Eurostat grant 2018-2020:</a:t>
            </a:r>
          </a:p>
          <a:p>
            <a:pPr marL="624668" lvl="1" indent="-457200">
              <a:buFont typeface="+mj-lt"/>
              <a:buAutoNum type="arabicPeriod"/>
            </a:pPr>
            <a:r>
              <a:rPr lang="en-US" sz="2000" dirty="0"/>
              <a:t>Generic calculation method to be applied across different commodity groups</a:t>
            </a:r>
          </a:p>
          <a:p>
            <a:pPr marL="624668" lvl="1" indent="-457200">
              <a:buFont typeface="+mj-lt"/>
              <a:buAutoNum type="arabicPeriod"/>
            </a:pPr>
            <a:r>
              <a:rPr lang="en-US" sz="2000" dirty="0"/>
              <a:t>Incorporate expenditure shares at most detailed level </a:t>
            </a:r>
          </a:p>
          <a:p>
            <a:r>
              <a:rPr lang="en-US" dirty="0"/>
              <a:t>No international consensus on scanner data calculation method – NSIs choose differently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6438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>
            <a:extLst>
              <a:ext uri="{FF2B5EF4-FFF2-40B4-BE49-F238E27FC236}">
                <a16:creationId xmlns:a16="http://schemas.microsoft.com/office/drawing/2014/main" id="{4632189E-0C85-466E-8062-F4139B9CBB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503" y="137160"/>
            <a:ext cx="11978639" cy="868680"/>
          </a:xfrm>
        </p:spPr>
        <p:txBody>
          <a:bodyPr>
            <a:noAutofit/>
          </a:bodyPr>
          <a:lstStyle/>
          <a:p>
            <a:r>
              <a:rPr lang="en-GB" dirty="0"/>
              <a:t>TEF – Total Effect Framework</a:t>
            </a:r>
          </a:p>
        </p:txBody>
      </p:sp>
      <p:sp>
        <p:nvSpPr>
          <p:cNvPr id="5" name="Plassholder for innhold 4">
            <a:extLst>
              <a:ext uri="{FF2B5EF4-FFF2-40B4-BE49-F238E27FC236}">
                <a16:creationId xmlns:a16="http://schemas.microsoft.com/office/drawing/2014/main" id="{EE970C6A-ADB2-4F64-934B-FDB02A6E63D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1137424"/>
            <a:ext cx="12191999" cy="5583418"/>
          </a:xfrm>
        </p:spPr>
        <p:txBody>
          <a:bodyPr/>
          <a:lstStyle/>
          <a:p>
            <a:r>
              <a:rPr lang="en-US" dirty="0"/>
              <a:t>A systematic approach in order to empirically evaluate different choices </a:t>
            </a:r>
          </a:p>
          <a:p>
            <a:r>
              <a:rPr lang="en-US" dirty="0"/>
              <a:t>Measure effects by defining a set of generic diagnostics</a:t>
            </a:r>
          </a:p>
          <a:p>
            <a:r>
              <a:rPr lang="en-US" b="1" dirty="0"/>
              <a:t>Not just a question of formula </a:t>
            </a:r>
            <a:r>
              <a:rPr lang="en-US" dirty="0"/>
              <a:t>- three necessary choices: 1) Homogenous products 2) Reference universe 3) Index base </a:t>
            </a:r>
          </a:p>
          <a:p>
            <a:r>
              <a:rPr lang="en-US" dirty="0"/>
              <a:t>The choices dependent on the dynamism of item universe </a:t>
            </a:r>
          </a:p>
          <a:p>
            <a:r>
              <a:rPr lang="en-US" dirty="0"/>
              <a:t>Dynamic items: 1) Replacement items 2) Regeneration items 3) Strongly seasonal items</a:t>
            </a:r>
          </a:p>
          <a:p>
            <a:pPr marL="25205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696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C3D2113-0116-44F5-A54F-3CF203A04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" y="0"/>
            <a:ext cx="11704320" cy="1008993"/>
          </a:xfrm>
        </p:spPr>
        <p:txBody>
          <a:bodyPr>
            <a:normAutofit/>
          </a:bodyPr>
          <a:lstStyle/>
          <a:p>
            <a:r>
              <a:rPr lang="en-GB" dirty="0"/>
              <a:t>Homogenous products (HPs)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E70BD81-A006-4C80-99D7-31784816DC7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877078"/>
            <a:ext cx="12101804" cy="5980922"/>
          </a:xfrm>
        </p:spPr>
        <p:txBody>
          <a:bodyPr/>
          <a:lstStyle/>
          <a:p>
            <a:pPr marL="427482" indent="-342900"/>
            <a:r>
              <a:rPr lang="en-GB" sz="2200" dirty="0"/>
              <a:t>How to define the product? </a:t>
            </a:r>
          </a:p>
          <a:p>
            <a:pPr marL="594950" lvl="1" indent="-342900"/>
            <a:r>
              <a:rPr lang="en-GB" dirty="0"/>
              <a:t>Defining the product at item code (GTIN) level may be too detailed</a:t>
            </a:r>
          </a:p>
          <a:p>
            <a:pPr marL="427482" indent="-342900"/>
            <a:r>
              <a:rPr lang="en-GB" sz="2200" dirty="0"/>
              <a:t>Creation of HPs mostly motivated by replacement items</a:t>
            </a:r>
          </a:p>
          <a:p>
            <a:pPr marL="427482" indent="-342900"/>
            <a:r>
              <a:rPr lang="en-GB" sz="2200" dirty="0"/>
              <a:t>For markets with high item churn the effects of </a:t>
            </a:r>
            <a:r>
              <a:rPr lang="en-GB" sz="2200" b="1" dirty="0"/>
              <a:t>missing replacements </a:t>
            </a:r>
            <a:r>
              <a:rPr lang="en-GB" sz="2200" dirty="0"/>
              <a:t>can be large and systematic</a:t>
            </a:r>
          </a:p>
          <a:p>
            <a:pPr marL="709250" lvl="1" indent="-457200"/>
            <a:endParaRPr lang="en-GB" sz="1400" dirty="0"/>
          </a:p>
          <a:p>
            <a:pPr marL="709250" lvl="1" indent="-457200"/>
            <a:endParaRPr lang="en-GB" sz="1400" dirty="0"/>
          </a:p>
          <a:p>
            <a:pPr marL="709250" lvl="1" indent="-457200"/>
            <a:endParaRPr lang="en-GB" sz="1400" dirty="0"/>
          </a:p>
          <a:p>
            <a:pPr marL="84582" indent="0">
              <a:buNone/>
            </a:pPr>
            <a:endParaRPr lang="en-GB" sz="2000" dirty="0"/>
          </a:p>
          <a:p>
            <a:pPr marL="427482" indent="-342900"/>
            <a:r>
              <a:rPr lang="en-GB" sz="2200" dirty="0"/>
              <a:t>In general, HP-based indices are not more volatile than the item-based, hence no strong indication of classification bias</a:t>
            </a:r>
          </a:p>
          <a:p>
            <a:pPr marL="709250" lvl="1" indent="-457200"/>
            <a:endParaRPr lang="en-GB" dirty="0"/>
          </a:p>
          <a:p>
            <a:pPr marL="84582" indent="0">
              <a:buNone/>
            </a:pPr>
            <a:r>
              <a:rPr lang="en-GB" dirty="0"/>
              <a:t>  </a:t>
            </a:r>
          </a:p>
          <a:p>
            <a:pPr marL="84582" indent="0">
              <a:buNone/>
            </a:pPr>
            <a:r>
              <a:rPr lang="en-GB" dirty="0"/>
              <a:t>	</a:t>
            </a:r>
          </a:p>
          <a:p>
            <a:pPr marL="84582" indent="0">
              <a:buNone/>
            </a:pPr>
            <a:endParaRPr lang="en-GB" sz="2000" dirty="0"/>
          </a:p>
          <a:p>
            <a:pPr marL="541782" indent="-457200"/>
            <a:endParaRPr lang="en-GB" sz="2000" dirty="0"/>
          </a:p>
          <a:p>
            <a:pPr marL="84582" indent="0">
              <a:buNone/>
            </a:pPr>
            <a:endParaRPr lang="en-GB" sz="2000" dirty="0"/>
          </a:p>
          <a:p>
            <a:pPr marL="84582" indent="0">
              <a:buNone/>
            </a:pPr>
            <a:endParaRPr lang="en-GB" sz="2000" dirty="0"/>
          </a:p>
          <a:p>
            <a:pPr marL="84582" indent="0">
              <a:buNone/>
            </a:pPr>
            <a:endParaRPr lang="en-GB" dirty="0"/>
          </a:p>
          <a:p>
            <a:pPr marL="252050" lvl="1" indent="0">
              <a:buNone/>
            </a:pPr>
            <a:endParaRPr lang="en-GB" dirty="0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00000000-0008-0000-0600-000005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4563250"/>
              </p:ext>
            </p:extLst>
          </p:nvPr>
        </p:nvGraphicFramePr>
        <p:xfrm>
          <a:off x="2514114" y="3303231"/>
          <a:ext cx="3095625" cy="2266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00000000-0008-0000-0600-000008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5934031"/>
              </p:ext>
            </p:extLst>
          </p:nvPr>
        </p:nvGraphicFramePr>
        <p:xfrm>
          <a:off x="6400023" y="3303231"/>
          <a:ext cx="3124200" cy="2266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070638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C3D2113-0116-44F5-A54F-3CF203A04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" y="0"/>
            <a:ext cx="11704320" cy="1168400"/>
          </a:xfrm>
        </p:spPr>
        <p:txBody>
          <a:bodyPr>
            <a:normAutofit/>
          </a:bodyPr>
          <a:lstStyle/>
          <a:p>
            <a:r>
              <a:rPr lang="en-GB" dirty="0"/>
              <a:t>Homogenous products (HPs) II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E70BD81-A006-4C80-99D7-31784816DC7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1049866"/>
            <a:ext cx="12192000" cy="5808133"/>
          </a:xfrm>
        </p:spPr>
        <p:txBody>
          <a:bodyPr/>
          <a:lstStyle/>
          <a:p>
            <a:r>
              <a:rPr lang="en-GB" dirty="0"/>
              <a:t>How item codes are classified key choice in HP formation</a:t>
            </a:r>
          </a:p>
          <a:p>
            <a:r>
              <a:rPr lang="en-GB" dirty="0"/>
              <a:t>HP formation depends on available metadata – often limited</a:t>
            </a:r>
          </a:p>
          <a:p>
            <a:r>
              <a:rPr lang="en-US" dirty="0"/>
              <a:t>Approach implemented by Statistics Norway for price indices related to sport clothing and equipment </a:t>
            </a:r>
            <a:endParaRPr lang="en-US" sz="1400" dirty="0"/>
          </a:p>
          <a:p>
            <a:pPr lvl="1"/>
            <a:r>
              <a:rPr lang="en-GB" dirty="0"/>
              <a:t>Scanner data from one major sport clothing and equipment retailer </a:t>
            </a:r>
            <a:endParaRPr lang="en-US" dirty="0"/>
          </a:p>
          <a:p>
            <a:pPr lvl="1"/>
            <a:r>
              <a:rPr lang="en-US" dirty="0"/>
              <a:t>HPs defined by </a:t>
            </a:r>
            <a:r>
              <a:rPr lang="en-US" b="1" dirty="0"/>
              <a:t>brand blocking </a:t>
            </a:r>
            <a:r>
              <a:rPr lang="en-US" dirty="0"/>
              <a:t>– </a:t>
            </a:r>
            <a:r>
              <a:rPr lang="en-US" i="1" dirty="0"/>
              <a:t>Store </a:t>
            </a:r>
            <a:r>
              <a:rPr lang="en-US" i="1" dirty="0" err="1"/>
              <a:t>concept|Raincoat</a:t>
            </a:r>
            <a:r>
              <a:rPr lang="en-US" i="1" dirty="0"/>
              <a:t> </a:t>
            </a:r>
            <a:r>
              <a:rPr lang="en-US" i="1" dirty="0" err="1"/>
              <a:t>men|Helly</a:t>
            </a:r>
            <a:r>
              <a:rPr lang="en-US" i="1" dirty="0"/>
              <a:t> Hansen (brand)</a:t>
            </a:r>
          </a:p>
          <a:p>
            <a:pPr lvl="1"/>
            <a:r>
              <a:rPr lang="en-GB" dirty="0"/>
              <a:t>In cases with too high heterogeneity only using metadata – “normal price” as additional classification criteria</a:t>
            </a:r>
            <a:endParaRPr lang="en-US" i="1" dirty="0"/>
          </a:p>
          <a:p>
            <a:pPr lvl="1"/>
            <a:r>
              <a:rPr lang="en-GB" dirty="0"/>
              <a:t>The majority of the HPs entirely based on metadata</a:t>
            </a:r>
          </a:p>
          <a:p>
            <a:pPr lvl="1"/>
            <a:r>
              <a:rPr lang="en-US" dirty="0"/>
              <a:t>Fixed HPs within the short-term link</a:t>
            </a:r>
          </a:p>
          <a:p>
            <a:pPr marL="414082" lvl="2" indent="0">
              <a:buNone/>
            </a:pPr>
            <a:endParaRPr lang="en-US" sz="1600" dirty="0"/>
          </a:p>
          <a:p>
            <a:pPr lvl="1"/>
            <a:endParaRPr lang="nb-NO" sz="1400" dirty="0"/>
          </a:p>
          <a:p>
            <a:endParaRPr lang="nb-NO" sz="2000" dirty="0"/>
          </a:p>
          <a:p>
            <a:pPr marL="709250" lvl="1" indent="-457200"/>
            <a:endParaRPr lang="nb-NO" sz="1400" dirty="0"/>
          </a:p>
          <a:p>
            <a:pPr marL="427482" indent="-342900"/>
            <a:endParaRPr lang="en-US" sz="2000" dirty="0"/>
          </a:p>
          <a:p>
            <a:pPr marL="84582" indent="0">
              <a:buNone/>
            </a:pPr>
            <a:endParaRPr lang="en-GB" dirty="0"/>
          </a:p>
          <a:p>
            <a:pPr marL="25205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75908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C3D2113-0116-44F5-A54F-3CF203A04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" y="198784"/>
            <a:ext cx="11704320" cy="888144"/>
          </a:xfrm>
        </p:spPr>
        <p:txBody>
          <a:bodyPr/>
          <a:lstStyle/>
          <a:p>
            <a:r>
              <a:rPr lang="en-GB" dirty="0"/>
              <a:t>Reference universe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E70BD81-A006-4C80-99D7-31784816DC7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914400"/>
            <a:ext cx="12192000" cy="5943600"/>
          </a:xfrm>
        </p:spPr>
        <p:txBody>
          <a:bodyPr/>
          <a:lstStyle/>
          <a:p>
            <a:pPr marL="427482" indent="-342900"/>
            <a:r>
              <a:rPr lang="en-GB" dirty="0"/>
              <a:t>Multilateral index formula does not dictate the choice of reference universe </a:t>
            </a:r>
          </a:p>
          <a:p>
            <a:pPr marL="427482" indent="-342900"/>
            <a:r>
              <a:rPr lang="en-GB" dirty="0"/>
              <a:t>Multilateral reference universe </a:t>
            </a:r>
            <a:r>
              <a:rPr lang="en-GB" b="1" dirty="0"/>
              <a:t>responsive to regeneration items</a:t>
            </a:r>
          </a:p>
          <a:p>
            <a:pPr marL="594950" lvl="1" indent="-342900"/>
            <a:r>
              <a:rPr lang="en-GB" sz="1600" dirty="0"/>
              <a:t>Given bilateral fixed index base a new item/HP will not be captured until next time the base month is updated </a:t>
            </a:r>
          </a:p>
          <a:p>
            <a:pPr marL="427482" indent="-342900"/>
            <a:r>
              <a:rPr lang="en-GB" dirty="0"/>
              <a:t>Diagnostic: Testing the sensitivity to the choice of reference universe</a:t>
            </a:r>
          </a:p>
          <a:p>
            <a:pPr marL="594950" lvl="1" indent="-342900"/>
            <a:r>
              <a:rPr lang="en-GB" sz="1600" dirty="0"/>
              <a:t>Compare bilateral index to multilateral index (Fixed base monthly expanding window) with </a:t>
            </a:r>
            <a:r>
              <a:rPr lang="en-GB" sz="1600" b="1" dirty="0"/>
              <a:t>fixed item universe </a:t>
            </a:r>
            <a:r>
              <a:rPr lang="en-GB" sz="1600" dirty="0"/>
              <a:t>0 to T</a:t>
            </a:r>
          </a:p>
          <a:p>
            <a:pPr marL="594950" lvl="1" indent="-342900"/>
            <a:endParaRPr lang="en-GB" sz="1400" dirty="0"/>
          </a:p>
          <a:p>
            <a:pPr marL="594950" lvl="1" indent="-342900"/>
            <a:endParaRPr lang="en-GB" sz="1400" dirty="0"/>
          </a:p>
          <a:p>
            <a:pPr marL="427482" indent="-342900"/>
            <a:endParaRPr lang="en-GB" sz="2000" dirty="0"/>
          </a:p>
          <a:p>
            <a:pPr marL="84582" indent="0">
              <a:buNone/>
            </a:pPr>
            <a:endParaRPr lang="en-GB" sz="2000" dirty="0"/>
          </a:p>
          <a:p>
            <a:endParaRPr lang="en-GB" sz="1400" dirty="0"/>
          </a:p>
          <a:p>
            <a:pPr marL="0" indent="0">
              <a:buNone/>
            </a:pPr>
            <a:endParaRPr lang="en-US" sz="2000" dirty="0"/>
          </a:p>
          <a:p>
            <a:pPr lvl="1"/>
            <a:endParaRPr lang="en-GB" dirty="0"/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00000000-0008-0000-15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6320548"/>
              </p:ext>
            </p:extLst>
          </p:nvPr>
        </p:nvGraphicFramePr>
        <p:xfrm>
          <a:off x="522514" y="4049680"/>
          <a:ext cx="3048000" cy="2266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00000000-0008-0000-15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2196303"/>
              </p:ext>
            </p:extLst>
          </p:nvPr>
        </p:nvGraphicFramePr>
        <p:xfrm>
          <a:off x="5089946" y="4030630"/>
          <a:ext cx="3038475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676228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C3D2113-0116-44F5-A54F-3CF203A04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" y="198784"/>
            <a:ext cx="11704320" cy="888144"/>
          </a:xfrm>
        </p:spPr>
        <p:txBody>
          <a:bodyPr>
            <a:normAutofit/>
          </a:bodyPr>
          <a:lstStyle/>
          <a:p>
            <a:r>
              <a:rPr lang="en-GB" dirty="0"/>
              <a:t>Reference universe II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E70BD81-A006-4C80-99D7-31784816DC7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1348353"/>
            <a:ext cx="12192000" cy="5509647"/>
          </a:xfrm>
        </p:spPr>
        <p:txBody>
          <a:bodyPr/>
          <a:lstStyle/>
          <a:p>
            <a:pPr marL="427482" indent="-342900"/>
            <a:r>
              <a:rPr lang="en-GB" dirty="0"/>
              <a:t>Diagnostic: Testing the sensitivity of different window lengths </a:t>
            </a:r>
          </a:p>
          <a:p>
            <a:pPr marL="427482" indent="-342900"/>
            <a:endParaRPr lang="en-GB" sz="2000" dirty="0"/>
          </a:p>
          <a:p>
            <a:pPr marL="427482" indent="-342900"/>
            <a:endParaRPr lang="en-GB" sz="2000" dirty="0"/>
          </a:p>
          <a:p>
            <a:pPr marL="84582" indent="0">
              <a:buNone/>
            </a:pPr>
            <a:endParaRPr lang="en-GB" sz="2000" dirty="0"/>
          </a:p>
          <a:p>
            <a:endParaRPr lang="en-GB" sz="1400" dirty="0"/>
          </a:p>
          <a:p>
            <a:pPr marL="0" indent="0">
              <a:buNone/>
            </a:pPr>
            <a:endParaRPr lang="en-GB" dirty="0"/>
          </a:p>
          <a:p>
            <a:r>
              <a:rPr lang="en-US" dirty="0"/>
              <a:t>Sensitivity of the GEKS index varies across the commodity groups</a:t>
            </a:r>
            <a:endParaRPr lang="en-GB" dirty="0"/>
          </a:p>
          <a:p>
            <a:r>
              <a:rPr lang="en-GB" dirty="0"/>
              <a:t>The GEKS increases with window length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00000000-0008-0000-36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9929651"/>
              </p:ext>
            </p:extLst>
          </p:nvPr>
        </p:nvGraphicFramePr>
        <p:xfrm>
          <a:off x="755749" y="2497578"/>
          <a:ext cx="3181350" cy="2276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00000000-0008-0000-3600-000005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9192375"/>
              </p:ext>
            </p:extLst>
          </p:nvPr>
        </p:nvGraphicFramePr>
        <p:xfrm>
          <a:off x="4692848" y="2497577"/>
          <a:ext cx="3181349" cy="2276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4684608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C3D2113-0116-44F5-A54F-3CF203A04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" y="198784"/>
            <a:ext cx="11704320" cy="888144"/>
          </a:xfrm>
        </p:spPr>
        <p:txBody>
          <a:bodyPr/>
          <a:lstStyle/>
          <a:p>
            <a:r>
              <a:rPr lang="en-GB" dirty="0"/>
              <a:t>Index base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E70BD81-A006-4C80-99D7-31784816DC7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1086928"/>
            <a:ext cx="12192000" cy="5771072"/>
          </a:xfrm>
        </p:spPr>
        <p:txBody>
          <a:bodyPr/>
          <a:lstStyle/>
          <a:p>
            <a:pPr marL="427482" indent="-342900"/>
            <a:r>
              <a:rPr lang="en-GB" dirty="0"/>
              <a:t>Given that HPs capture replacement items, the choice of index base is most affected by </a:t>
            </a:r>
            <a:r>
              <a:rPr lang="en-GB" b="1" dirty="0"/>
              <a:t>strongly seasonal </a:t>
            </a:r>
            <a:r>
              <a:rPr lang="en-GB" dirty="0"/>
              <a:t>and </a:t>
            </a:r>
            <a:r>
              <a:rPr lang="en-GB" b="1" dirty="0"/>
              <a:t>regeneration items</a:t>
            </a:r>
          </a:p>
          <a:p>
            <a:pPr marL="594950" lvl="1" indent="-342900"/>
            <a:r>
              <a:rPr lang="en-GB" sz="2200" b="1" dirty="0"/>
              <a:t>Fixed base month index </a:t>
            </a:r>
            <a:r>
              <a:rPr lang="en-GB" sz="2200" dirty="0"/>
              <a:t>– to capture strongly seasonal items will normally require imputation of both price and quantity</a:t>
            </a:r>
          </a:p>
          <a:p>
            <a:pPr marL="594950" lvl="1" indent="-342900"/>
            <a:r>
              <a:rPr lang="en-GB" sz="2200" dirty="0"/>
              <a:t>Generally, </a:t>
            </a:r>
            <a:r>
              <a:rPr lang="en-GB" sz="2200" b="1" dirty="0"/>
              <a:t>moving base month t-1</a:t>
            </a:r>
            <a:r>
              <a:rPr lang="en-GB" sz="2200" dirty="0"/>
              <a:t>, cannot eliminate chain drift completely </a:t>
            </a:r>
          </a:p>
          <a:p>
            <a:pPr marL="720975" lvl="2" indent="-342900"/>
            <a:r>
              <a:rPr lang="en-GB" sz="1800" dirty="0"/>
              <a:t>May lead to heavy drift in chained </a:t>
            </a:r>
            <a:r>
              <a:rPr lang="en-GB" sz="1800" i="1" dirty="0"/>
              <a:t>bilateral</a:t>
            </a:r>
            <a:r>
              <a:rPr lang="en-GB" sz="1800" dirty="0"/>
              <a:t> indices, and may create bias in case of strongly seasonal items if first-appearance prices are not appropriately accounted for</a:t>
            </a:r>
            <a:r>
              <a:rPr lang="en-US" sz="1800" dirty="0"/>
              <a:t> </a:t>
            </a:r>
            <a:endParaRPr lang="en-GB" sz="1800" dirty="0"/>
          </a:p>
          <a:p>
            <a:pPr marL="594950" lvl="1" indent="-342900"/>
            <a:r>
              <a:rPr lang="en-GB" sz="2200" b="1" dirty="0"/>
              <a:t>12 month base </a:t>
            </a:r>
            <a:r>
              <a:rPr lang="en-GB" sz="2200" dirty="0"/>
              <a:t>- may be the best option for covering strongly seasonal items, but not necessarily for the inclusion of regeneration items </a:t>
            </a:r>
          </a:p>
          <a:p>
            <a:pPr marL="594950" lvl="1" indent="-342900"/>
            <a:endParaRPr lang="en-GB" sz="1400" dirty="0"/>
          </a:p>
          <a:p>
            <a:pPr marL="84582" indent="0">
              <a:buNone/>
            </a:pPr>
            <a:endParaRPr lang="en-GB" sz="2000" dirty="0"/>
          </a:p>
          <a:p>
            <a:endParaRPr lang="en-GB" sz="1400" dirty="0"/>
          </a:p>
          <a:p>
            <a:endParaRPr lang="en-US" sz="2000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89100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C3D2113-0116-44F5-A54F-3CF203A04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" y="198784"/>
            <a:ext cx="11704320" cy="888144"/>
          </a:xfrm>
        </p:spPr>
        <p:txBody>
          <a:bodyPr/>
          <a:lstStyle/>
          <a:p>
            <a:r>
              <a:rPr lang="en-GB" dirty="0"/>
              <a:t>Index base II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E70BD81-A006-4C80-99D7-31784816DC7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947854"/>
            <a:ext cx="12192000" cy="5910146"/>
          </a:xfrm>
        </p:spPr>
        <p:txBody>
          <a:bodyPr/>
          <a:lstStyle/>
          <a:p>
            <a:pPr marL="427482" indent="-342900"/>
            <a:r>
              <a:rPr lang="en-GB" sz="2200" dirty="0"/>
              <a:t>Diagnostic: Check the actual dynamics in given markets (expenditure shares)</a:t>
            </a:r>
          </a:p>
          <a:p>
            <a:pPr marL="427482" indent="-342900"/>
            <a:endParaRPr lang="en-GB" sz="2000" dirty="0"/>
          </a:p>
          <a:p>
            <a:pPr marL="84582" indent="0">
              <a:buNone/>
            </a:pPr>
            <a:endParaRPr lang="en-GB" sz="2000" dirty="0"/>
          </a:p>
          <a:p>
            <a:pPr marL="427482" indent="-342900"/>
            <a:endParaRPr lang="en-GB" sz="2000" dirty="0"/>
          </a:p>
          <a:p>
            <a:pPr marL="427482" indent="-342900"/>
            <a:endParaRPr lang="en-GB" sz="2000" dirty="0"/>
          </a:p>
          <a:p>
            <a:pPr marL="427482" indent="-342900"/>
            <a:endParaRPr lang="en-GB" sz="2000" dirty="0"/>
          </a:p>
          <a:p>
            <a:pPr marL="427482" indent="-342900"/>
            <a:r>
              <a:rPr lang="en-GB" sz="2200" dirty="0"/>
              <a:t>For commodity groups with seasonal patterns there can be large difference (bicycles, pork, fresh berries etc)</a:t>
            </a:r>
          </a:p>
          <a:p>
            <a:pPr marL="427482" indent="-342900"/>
            <a:r>
              <a:rPr lang="en-GB" sz="2200" dirty="0"/>
              <a:t>Greater sensitivity of fixed base month than 12 month base</a:t>
            </a:r>
          </a:p>
          <a:p>
            <a:pPr marL="427482" indent="-342900"/>
            <a:r>
              <a:rPr lang="en-GB" sz="2200" dirty="0"/>
              <a:t>No ideal choice of index base to all commodity groups</a:t>
            </a:r>
          </a:p>
          <a:p>
            <a:pPr marL="84582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1400" dirty="0"/>
          </a:p>
          <a:p>
            <a:endParaRPr lang="en-US" sz="2000" dirty="0"/>
          </a:p>
          <a:p>
            <a:pPr lvl="1"/>
            <a:endParaRPr lang="en-GB" dirty="0"/>
          </a:p>
        </p:txBody>
      </p: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00000000-0008-0000-1900-000008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3465056"/>
              </p:ext>
            </p:extLst>
          </p:nvPr>
        </p:nvGraphicFramePr>
        <p:xfrm>
          <a:off x="1365644" y="1870662"/>
          <a:ext cx="3047999" cy="2505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00000000-0008-0000-0600-000015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4029794"/>
              </p:ext>
            </p:extLst>
          </p:nvPr>
        </p:nvGraphicFramePr>
        <p:xfrm>
          <a:off x="5254821" y="1870662"/>
          <a:ext cx="3048000" cy="2422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9409423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SSB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3E8601"/>
      </a:accent1>
      <a:accent2>
        <a:srgbClr val="6A0788"/>
      </a:accent2>
      <a:accent3>
        <a:srgbClr val="EBB41F"/>
      </a:accent3>
      <a:accent4>
        <a:srgbClr val="0774D0"/>
      </a:accent4>
      <a:accent5>
        <a:srgbClr val="EB7824"/>
      </a:accent5>
      <a:accent6>
        <a:srgbClr val="7F7F7F"/>
      </a:accent6>
      <a:hlink>
        <a:srgbClr val="003892"/>
      </a:hlink>
      <a:folHlink>
        <a:srgbClr val="A53D7C"/>
      </a:folHlink>
    </a:clrScheme>
    <a:fontScheme name="SSB">
      <a:majorFont>
        <a:latin typeface="Roboto Condensed"/>
        <a:ea typeface=""/>
        <a:cs typeface=""/>
      </a:majorFont>
      <a:minorFont>
        <a:latin typeface="Open Sans"/>
        <a:ea typeface=""/>
        <a:cs typeface="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sbmal_2018.potx" id="{D1C853FE-6159-4BDE-864C-E1FE505D4CA4}" vid="{12FD5957-DA3A-48D3-9372-6B6062642F2E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ssbmal_2018</Template>
  <TotalTime>7651</TotalTime>
  <Words>963</Words>
  <Application>Microsoft Office PowerPoint</Application>
  <PresentationFormat>Widescreen</PresentationFormat>
  <Paragraphs>156</Paragraphs>
  <Slides>15</Slides>
  <Notes>14</Notes>
  <HiddenSlides>0</HiddenSlides>
  <MMClips>0</MMClips>
  <ScaleCrop>false</ScaleCrop>
  <HeadingPairs>
    <vt:vector size="6" baseType="variant">
      <vt:variant>
        <vt:lpstr>Brukte skrifter</vt:lpstr>
      </vt:variant>
      <vt:variant>
        <vt:i4>5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15</vt:i4>
      </vt:variant>
    </vt:vector>
  </HeadingPairs>
  <TitlesOfParts>
    <vt:vector size="21" baseType="lpstr">
      <vt:lpstr>Arial</vt:lpstr>
      <vt:lpstr>Calibri</vt:lpstr>
      <vt:lpstr>Open Sans</vt:lpstr>
      <vt:lpstr>Roboto Condensed</vt:lpstr>
      <vt:lpstr>Wingdings</vt:lpstr>
      <vt:lpstr>Office-tema</vt:lpstr>
      <vt:lpstr>         ”Evaluating unit-value price indices  in a dynamic item universe”    16th Meeting of the Ottawa Group, 8-10 May 2019 Rio de Janeiro, Brazil  Li-Chun Zhang Statistics Norway/University of Southampton/University of Oslo  Ingvild Johansen Statistics Norway  Ragnhild Nygaard Statistics Norway  </vt:lpstr>
      <vt:lpstr>Background</vt:lpstr>
      <vt:lpstr>TEF – Total Effect Framework</vt:lpstr>
      <vt:lpstr>Homogenous products (HPs)</vt:lpstr>
      <vt:lpstr>Homogenous products (HPs) II</vt:lpstr>
      <vt:lpstr>Reference universe</vt:lpstr>
      <vt:lpstr>Reference universe II </vt:lpstr>
      <vt:lpstr>Index base</vt:lpstr>
      <vt:lpstr>Index base II</vt:lpstr>
      <vt:lpstr>Splicing options</vt:lpstr>
      <vt:lpstr>Splicing options II</vt:lpstr>
      <vt:lpstr>Splicing options III </vt:lpstr>
      <vt:lpstr>Index formula</vt:lpstr>
      <vt:lpstr>Conclusions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Nygaard, Ragnhild</dc:creator>
  <cp:lastModifiedBy>Nygaard, Ragnhild</cp:lastModifiedBy>
  <cp:revision>582</cp:revision>
  <cp:lastPrinted>2018-09-03T12:45:59Z</cp:lastPrinted>
  <dcterms:created xsi:type="dcterms:W3CDTF">2018-08-09T12:51:52Z</dcterms:created>
  <dcterms:modified xsi:type="dcterms:W3CDTF">2019-05-02T11:12:58Z</dcterms:modified>
</cp:coreProperties>
</file>